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5" r:id="rId3"/>
    <p:sldId id="274" r:id="rId4"/>
    <p:sldId id="276" r:id="rId5"/>
    <p:sldId id="277" r:id="rId6"/>
    <p:sldId id="258" r:id="rId7"/>
    <p:sldId id="259" r:id="rId8"/>
    <p:sldId id="260" r:id="rId9"/>
    <p:sldId id="264" r:id="rId10"/>
    <p:sldId id="273" r:id="rId11"/>
    <p:sldId id="262" r:id="rId12"/>
    <p:sldId id="263" r:id="rId13"/>
    <p:sldId id="261" r:id="rId14"/>
    <p:sldId id="265" r:id="rId15"/>
    <p:sldId id="266" r:id="rId16"/>
    <p:sldId id="269" r:id="rId17"/>
    <p:sldId id="272" r:id="rId18"/>
    <p:sldId id="278" r:id="rId19"/>
    <p:sldId id="279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FC"/>
    <a:srgbClr val="4E005F"/>
    <a:srgbClr val="003300"/>
    <a:srgbClr val="FFFFC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59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948BB0-4A24-4AF2-B17F-50E4E284C466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6756688-E589-45B6-889C-899322CDCA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980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255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B03CAE-FF7C-4476-9090-19BC4D8C6E3D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559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B03CAE-FF7C-4476-9090-19BC4D8C6E3D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826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B03CAE-FF7C-4476-9090-19BC4D8C6E3D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625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B03CAE-FF7C-4476-9090-19BC4D8C6E3D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853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496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7D3D1-9B17-4D55-A2FC-E6BFD335C476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85FB9-A311-49D8-8E42-AC185B3FA2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88A08-1E44-4942-B144-A47DB3CCFCCD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73F0-975A-4187-9810-9F7CCE7976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58A46-323E-4F0D-86BE-AC270BDF569B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5C535-250C-4161-B09C-C89B47593A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49EA5-07C5-4483-AA6D-C5378FD6256F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C7D4F-2FE8-4191-8513-1D9B41201A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C0A45-9D4F-4CA7-A870-06214DE7F95D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03414-692F-4D58-BE4F-1E7115F6DE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01BBA-DCCD-42F2-87B1-3E1A53A23822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4A451-733D-4934-9A45-9CA8C99DE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D01B3-CF6B-4194-A988-0A76E45BC13A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B9C40-466C-49F8-824D-EF0D3B0F0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2E273-1AA4-4010-9C1D-CC866EA3A73A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41F7C-8451-4D0F-9E08-B016441E3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E2665-A912-42EA-96DF-FCFC5536C416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3DF4E-0A90-4856-AD1B-AC0AAFA0EA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1A141-9BE4-420D-9A80-3F499FA8B4A7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2AB4B-76C2-448F-8218-11DB71C979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B89FB-0F67-4438-82DB-0B075AFBBFFB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E6B58-E6C0-4DEB-B592-94F56D935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70000" contrast="-7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5EB3F8-6131-4540-934E-0003174E50BD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8658A9-845B-403F-915C-80EEA6695D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2743200" cy="762000"/>
          </a:xfrm>
          <a:prstGeom prst="rect">
            <a:avLst/>
          </a:prstGeom>
          <a:solidFill>
            <a:schemeClr val="tx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Lesson 17    What Femininity Is Not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tx1">
              <a:alpha val="4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182880" tIns="91440" rIns="274320"/>
          <a:lstStyle/>
          <a:p>
            <a:pPr marL="228600" algn="r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Rejoicing in God’s Good Design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524000"/>
            <a:ext cx="9144000" cy="49530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657600" y="1905000"/>
            <a:ext cx="51816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Feminine strength is connected with </a:t>
            </a:r>
            <a:r>
              <a:rPr lang="en-US" sz="2700" b="1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fearlessness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.</a:t>
            </a:r>
          </a:p>
          <a:p>
            <a:endParaRPr lang="en-US" sz="2700" dirty="0">
              <a:solidFill>
                <a:srgbClr val="FFFFFF"/>
              </a:solidFill>
              <a:latin typeface="Helvetica"/>
              <a:cs typeface="Helvetica"/>
            </a:endParaRPr>
          </a:p>
          <a:p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By </a:t>
            </a:r>
            <a:r>
              <a:rPr lang="en-US" sz="2700" b="1" u="sng" dirty="0">
                <a:solidFill>
                  <a:srgbClr val="FF88BA"/>
                </a:solidFill>
                <a:latin typeface="Helvetica"/>
                <a:cs typeface="Helvetica"/>
              </a:rPr>
              <a:t>fearing</a:t>
            </a:r>
            <a:r>
              <a:rPr lang="en-US" sz="2700" dirty="0">
                <a:solidFill>
                  <a:srgbClr val="FF88BA"/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and </a:t>
            </a:r>
            <a:r>
              <a:rPr lang="en-US" sz="2700" b="1" u="sng" dirty="0">
                <a:solidFill>
                  <a:srgbClr val="FF88BA"/>
                </a:solidFill>
                <a:latin typeface="Helvetica"/>
                <a:cs typeface="Helvetica"/>
              </a:rPr>
              <a:t>trusting</a:t>
            </a:r>
            <a:r>
              <a:rPr lang="en-US" sz="2700" dirty="0">
                <a:solidFill>
                  <a:srgbClr val="FF88BA"/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in the Lord, she is able to “laugh at the time to come.”</a:t>
            </a:r>
          </a:p>
          <a:p>
            <a:endParaRPr lang="en-US" sz="2700" dirty="0">
              <a:solidFill>
                <a:srgbClr val="FFFFFF"/>
              </a:solidFill>
              <a:latin typeface="Helvetica"/>
              <a:cs typeface="Helvetica"/>
            </a:endParaRPr>
          </a:p>
          <a:p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The fearless, </a:t>
            </a:r>
            <a:r>
              <a:rPr lang="en-US" sz="2700" b="1" u="sng" dirty="0">
                <a:solidFill>
                  <a:srgbClr val="FF88BA"/>
                </a:solidFill>
                <a:latin typeface="Helvetica"/>
                <a:cs typeface="Helvetica"/>
              </a:rPr>
              <a:t>inner</a:t>
            </a:r>
            <a:r>
              <a:rPr lang="en-US" sz="2700" dirty="0">
                <a:solidFill>
                  <a:srgbClr val="FF88BA"/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strength of a woman leads to fearless and strong actions.</a:t>
            </a:r>
          </a:p>
        </p:txBody>
      </p:sp>
      <p:pic>
        <p:nvPicPr>
          <p:cNvPr id="6" name="Picture 5" descr="070205_morrison_bcol2_6p_wid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2057400"/>
            <a:ext cx="2851265" cy="19036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A Truly Feminine Woman</a:t>
            </a:r>
            <a:b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</a:b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Is Strong, Not Weak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524000"/>
            <a:ext cx="9144000" cy="49530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5800" y="1981200"/>
            <a:ext cx="4648200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A truly feminine woman is completely </a:t>
            </a:r>
            <a:r>
              <a:rPr lang="en-US" sz="2700" b="1" u="sng" dirty="0">
                <a:solidFill>
                  <a:srgbClr val="FF88BA"/>
                </a:solidFill>
                <a:latin typeface="Helvetica"/>
                <a:cs typeface="Helvetica"/>
              </a:rPr>
              <a:t>trustworthy</a:t>
            </a:r>
            <a:r>
              <a:rPr lang="en-US" sz="2700" dirty="0">
                <a:latin typeface="Helvetica"/>
                <a:cs typeface="Helvetica"/>
              </a:rPr>
              <a:t>.</a:t>
            </a:r>
            <a:endParaRPr lang="en-US" sz="2700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Her speech is </a:t>
            </a:r>
            <a:r>
              <a:rPr lang="en-US" sz="2700" b="1" u="sng" dirty="0">
                <a:solidFill>
                  <a:srgbClr val="FF88BA"/>
                </a:solidFill>
                <a:latin typeface="Helvetica"/>
                <a:cs typeface="Helvetica"/>
              </a:rPr>
              <a:t>wise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, </a:t>
            </a:r>
            <a:r>
              <a:rPr lang="en-US" sz="2700" b="1" u="sng" dirty="0">
                <a:solidFill>
                  <a:srgbClr val="FF88BA"/>
                </a:solidFill>
                <a:latin typeface="Helvetica"/>
                <a:cs typeface="Helvetica"/>
              </a:rPr>
              <a:t>kind</a:t>
            </a:r>
            <a:r>
              <a:rPr lang="en-US" sz="2700" dirty="0">
                <a:latin typeface="Helvetica"/>
                <a:cs typeface="Helvetica"/>
              </a:rPr>
              <a:t>, 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and </a:t>
            </a:r>
            <a:r>
              <a:rPr lang="en-US" sz="2700" b="1" u="sng" dirty="0">
                <a:solidFill>
                  <a:srgbClr val="FF88BA"/>
                </a:solidFill>
                <a:latin typeface="Helvetica"/>
                <a:cs typeface="Helvetica"/>
              </a:rPr>
              <a:t>true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.</a:t>
            </a:r>
            <a:endParaRPr lang="en-US" sz="2700" b="1" u="sng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15000" y="1767840"/>
            <a:ext cx="2987040" cy="44805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A Truly Feminine Woman</a:t>
            </a:r>
            <a:b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</a:b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Is Trustworthy, Not Manipulative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1447800"/>
            <a:ext cx="9144000" cy="51816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/>
              <a:cs typeface="Helvetica"/>
            </a:endParaRPr>
          </a:p>
        </p:txBody>
      </p:sp>
      <p:sp>
        <p:nvSpPr>
          <p:cNvPr id="8" name="Curved Left Arrow 7"/>
          <p:cNvSpPr/>
          <p:nvPr/>
        </p:nvSpPr>
        <p:spPr>
          <a:xfrm>
            <a:off x="4563894" y="2469178"/>
            <a:ext cx="1464012" cy="3276600"/>
          </a:xfrm>
          <a:prstGeom prst="curvedLef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3">
                <a:shade val="50000"/>
                <a:alpha val="27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2200" y="1630978"/>
            <a:ext cx="42672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UNDER HEADSHIP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14600" y="5769858"/>
            <a:ext cx="44196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FEMININE WOMAN</a:t>
            </a:r>
          </a:p>
        </p:txBody>
      </p:sp>
      <p:sp>
        <p:nvSpPr>
          <p:cNvPr id="12" name="Curved Left Arrow 11"/>
          <p:cNvSpPr/>
          <p:nvPr/>
        </p:nvSpPr>
        <p:spPr>
          <a:xfrm flipH="1" flipV="1">
            <a:off x="2735094" y="2316778"/>
            <a:ext cx="1464012" cy="3276600"/>
          </a:xfrm>
          <a:prstGeom prst="curvedLef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3">
                <a:shade val="50000"/>
                <a:alpha val="27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  <a:latin typeface="Helvetica"/>
              <a:cs typeface="Helvetica"/>
            </a:endParaRPr>
          </a:p>
        </p:txBody>
      </p:sp>
      <p:sp>
        <p:nvSpPr>
          <p:cNvPr id="24583" name="TextBox 13"/>
          <p:cNvSpPr txBox="1">
            <a:spLocks noChangeArrowheads="1"/>
          </p:cNvSpPr>
          <p:nvPr/>
        </p:nvSpPr>
        <p:spPr bwMode="auto">
          <a:xfrm>
            <a:off x="6248400" y="2773978"/>
            <a:ext cx="2667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Great </a:t>
            </a:r>
            <a:r>
              <a:rPr lang="en-US" sz="2800" b="1" u="sng" dirty="0">
                <a:solidFill>
                  <a:srgbClr val="FF88BA"/>
                </a:solidFill>
                <a:latin typeface="Helvetica"/>
                <a:cs typeface="Helvetica"/>
              </a:rPr>
              <a:t>responsibility</a:t>
            </a:r>
            <a:r>
              <a:rPr lang="en-US" sz="2800" dirty="0">
                <a:solidFill>
                  <a:srgbClr val="FF88BA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because of her trustworthiness</a:t>
            </a:r>
          </a:p>
        </p:txBody>
      </p:sp>
      <p:sp>
        <p:nvSpPr>
          <p:cNvPr id="24584" name="TextBox 14"/>
          <p:cNvSpPr txBox="1">
            <a:spLocks noChangeArrowheads="1"/>
          </p:cNvSpPr>
          <p:nvPr/>
        </p:nvSpPr>
        <p:spPr bwMode="auto">
          <a:xfrm>
            <a:off x="228600" y="2850178"/>
            <a:ext cx="2209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Complete</a:t>
            </a:r>
            <a:r>
              <a:rPr lang="en-US" sz="2800" dirty="0">
                <a:latin typeface="Helvetica"/>
                <a:cs typeface="Helvetica"/>
              </a:rPr>
              <a:t> </a:t>
            </a:r>
            <a:r>
              <a:rPr lang="en-US" sz="2800" b="1" u="sng" dirty="0">
                <a:solidFill>
                  <a:srgbClr val="FF88BA"/>
                </a:solidFill>
                <a:latin typeface="Helvetica"/>
                <a:cs typeface="Helvetica"/>
              </a:rPr>
              <a:t>trust</a:t>
            </a:r>
            <a:r>
              <a:rPr lang="en-US" sz="2800" dirty="0">
                <a:solidFill>
                  <a:srgbClr val="FF88BA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and </a:t>
            </a:r>
            <a:r>
              <a:rPr lang="en-US" sz="2800" b="1" u="sng" dirty="0">
                <a:solidFill>
                  <a:srgbClr val="FF88BA"/>
                </a:solidFill>
                <a:latin typeface="Helvetica"/>
                <a:cs typeface="Helvetica"/>
              </a:rPr>
              <a:t>confidence</a:t>
            </a:r>
            <a:r>
              <a:rPr lang="en-US" sz="2800" dirty="0">
                <a:solidFill>
                  <a:srgbClr val="FF88BA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in her by those over </a:t>
            </a:r>
            <a:r>
              <a:rPr lang="en-US" sz="2800" dirty="0">
                <a:latin typeface="Helvetica"/>
                <a:cs typeface="Helvetica"/>
              </a:rPr>
              <a:t>her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A Truly Feminine Woman</a:t>
            </a:r>
            <a:b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</a:b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Is Trustworthy, Not Manipulative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47800"/>
            <a:ext cx="9144000" cy="51816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/>
              <a:cs typeface="Helvetica"/>
            </a:endParaRPr>
          </a:p>
        </p:txBody>
      </p:sp>
      <p:sp>
        <p:nvSpPr>
          <p:cNvPr id="25603" name="TextBox 6"/>
          <p:cNvSpPr txBox="1">
            <a:spLocks noChangeArrowheads="1"/>
          </p:cNvSpPr>
          <p:nvPr/>
        </p:nvSpPr>
        <p:spPr bwMode="auto">
          <a:xfrm>
            <a:off x="3886200" y="2246313"/>
            <a:ext cx="48768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Biblical femininity is. . .</a:t>
            </a:r>
          </a:p>
          <a:p>
            <a:endParaRPr lang="en-US" sz="1400" dirty="0">
              <a:solidFill>
                <a:schemeClr val="bg1"/>
              </a:solidFill>
              <a:latin typeface="Helvetica"/>
              <a:cs typeface="Helvetica"/>
            </a:endParaRPr>
          </a:p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NOT involved in </a:t>
            </a:r>
            <a:r>
              <a:rPr lang="en-US" sz="2800" b="1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wasteful</a:t>
            </a: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pursuits</a:t>
            </a:r>
          </a:p>
          <a:p>
            <a:endParaRPr lang="en-US" sz="1400" dirty="0">
              <a:latin typeface="Helvetica"/>
              <a:cs typeface="Helvetica"/>
            </a:endParaRPr>
          </a:p>
          <a:p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BUT </a:t>
            </a:r>
            <a:r>
              <a:rPr lang="en-US" sz="2800" b="1" u="sng" dirty="0">
                <a:solidFill>
                  <a:srgbClr val="FF88BA"/>
                </a:solidFill>
                <a:latin typeface="Helvetica"/>
                <a:cs typeface="Helvetica"/>
              </a:rPr>
              <a:t>hard-working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, active, and</a:t>
            </a:r>
            <a:r>
              <a:rPr lang="en-US" sz="2800" dirty="0">
                <a:latin typeface="Helvetica"/>
                <a:cs typeface="Helvetica"/>
              </a:rPr>
              <a:t> </a:t>
            </a:r>
            <a:r>
              <a:rPr lang="en-US" sz="2800" b="1" u="sng" dirty="0">
                <a:solidFill>
                  <a:srgbClr val="FF88BA"/>
                </a:solidFill>
                <a:latin typeface="Helvetica"/>
                <a:cs typeface="Helvetica"/>
              </a:rPr>
              <a:t>productive</a:t>
            </a:r>
          </a:p>
        </p:txBody>
      </p:sp>
      <p:pic>
        <p:nvPicPr>
          <p:cNvPr id="6" name="Picture 5" descr="93001383_Woman Work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194" y="2057400"/>
            <a:ext cx="2971800" cy="39610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A Truly Feminine Woman Is Hard-Working, Not Lazy or Unproductive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676400"/>
            <a:ext cx="9144000" cy="43434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/>
              <a:cs typeface="Helvetica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2256979"/>
            <a:ext cx="3505200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True femininity works to alleviate pain and suffering and misery, and loves to make the world a better place for those who are hurting.</a:t>
            </a:r>
          </a:p>
        </p:txBody>
      </p:sp>
      <p:pic>
        <p:nvPicPr>
          <p:cNvPr id="15" name="Picture 14" descr="93001383_Woman Work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2286000"/>
            <a:ext cx="4455859" cy="2971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A Truly Feminine Woman Is Generous and Kind, Not Selfish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600200"/>
            <a:ext cx="9144000" cy="464820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/>
              <a:cs typeface="Helvetica"/>
            </a:endParaRPr>
          </a:p>
        </p:txBody>
      </p:sp>
      <p:pic>
        <p:nvPicPr>
          <p:cNvPr id="15" name="Picture 14" descr="93001383_Woman Work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1600200"/>
            <a:ext cx="3100647" cy="46468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A Truly Feminine Woman Takes Care </a:t>
            </a:r>
            <a:b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</a:b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of Her Family, Not Just Herself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3"/>
          <p:cNvSpPr txBox="1">
            <a:spLocks noChangeArrowheads="1"/>
          </p:cNvSpPr>
          <p:nvPr/>
        </p:nvSpPr>
        <p:spPr bwMode="auto">
          <a:xfrm>
            <a:off x="1828800" y="1981200"/>
            <a:ext cx="5410200" cy="3124200"/>
          </a:xfrm>
          <a:prstGeom prst="rect">
            <a:avLst/>
          </a:prstGeom>
          <a:solidFill>
            <a:schemeClr val="tx1">
              <a:alpha val="79000"/>
            </a:scheme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 anchor="ctr"/>
          <a:lstStyle/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True freedom comes in absolute submission to Christ, and true femininity comes to women who embrace the full counsel of God regarding femininity, and surrender to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8458200" cy="5524589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marL="236538" lvl="0"/>
            <a:endParaRPr lang="en-US" sz="2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36538"/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curriculum includes images from </a:t>
            </a:r>
            <a:r>
              <a:rPr lang="en-US" sz="2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© 2011, and its licensors, which are protected by the copyright laws of the U.S., Canada, and elsewhere. Used under license. Images for this PowerPoint® show supplied by:</a:t>
            </a:r>
          </a:p>
          <a:p>
            <a:pPr marL="236538"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Polished Stones (slide background):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Family Praying (slide 3):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Stockbyte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Couple with Ladder (slide 5):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Ableimages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Photodisc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Three Generations (slides 8, 16): Comstock/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Military Widow (slides 9-10, 16):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Grandma Reading (slides 11, 16):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Berry Picking (slides 13, 16):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Comforting Friends (slides 14, 16):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Bananastock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Bandaging Scrape (slides 15-16):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Jupiterimages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Creatas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lvl="0" indent="-446088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864" y="457200"/>
            <a:ext cx="8458200" cy="5909310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endParaRPr lang="en-US" sz="2100" b="1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Copyright © 2011 by Gary Steward and Next Generation Resources, Inc. Illustrations Truth78. All rights reserved.</a:t>
            </a:r>
          </a:p>
          <a:p>
            <a:pPr lvl="0" algn="ctr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Scripture quotations are from The Holy Bible, English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Standard Version, copyright © 2001 by Crossway Bibles,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division of Good News Publishers. Used by permission. All rights reserved.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edit the slide to match the lesson you teach, but </a:t>
            </a:r>
            <a:b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not alter the licensed images 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use them for any purpose other than Your Word is Truth.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publication includes images from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GettyImages</a:t>
            </a: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/Thinkstock Corporation © 2011, and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its licensors. Used under license.</a:t>
            </a:r>
          </a:p>
          <a:p>
            <a:pPr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Truth78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info@Truth78.org</a:t>
            </a:r>
          </a:p>
          <a:p>
            <a:pPr lvl="0" algn="ctr"/>
            <a:r>
              <a:rPr lang="en-US"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www.Truth78.org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276600"/>
            <a:ext cx="9144000" cy="2133600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199" y="1153398"/>
            <a:ext cx="3733800" cy="35394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905"/>
                <a:solidFill>
                  <a:schemeClr val="accent5">
                    <a:lumMod val="75000"/>
                  </a:schemeClr>
                </a:solidFill>
                <a:latin typeface="Helvetica"/>
                <a:cs typeface="Helvetica"/>
              </a:rPr>
              <a:t>MEN</a:t>
            </a:r>
            <a:endParaRPr lang="en-US" sz="4000" dirty="0">
              <a:solidFill>
                <a:schemeClr val="accent5">
                  <a:lumMod val="75000"/>
                </a:schemeClr>
              </a:solidFill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>
                <a:latin typeface="Helvetica"/>
                <a:cs typeface="Helvetica"/>
              </a:rPr>
              <a:t>What is masculinity?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600" dirty="0"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5486400" algn="l"/>
              </a:tabLst>
              <a:defRPr/>
            </a:pPr>
            <a:endParaRPr lang="en-US" sz="2600" dirty="0"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5486400" algn="l"/>
              </a:tabLst>
              <a:defRPr/>
            </a:pPr>
            <a:endParaRPr lang="en-US" sz="2600" dirty="0"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5486400" algn="l"/>
              </a:tabLst>
              <a:defRPr/>
            </a:pPr>
            <a:endParaRPr lang="en-US" sz="2600" dirty="0"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5486400" algn="l"/>
              </a:tabLst>
              <a:defRPr/>
            </a:pPr>
            <a:r>
              <a:rPr lang="en-US" sz="2600" dirty="0">
                <a:latin typeface="Helvetica"/>
                <a:cs typeface="Helvetica"/>
              </a:rPr>
              <a:t>Benevolent </a:t>
            </a:r>
            <a:r>
              <a:rPr lang="en-US" sz="2800" b="1" dirty="0">
                <a:ln w="1905"/>
                <a:solidFill>
                  <a:schemeClr val="accent5">
                    <a:lumMod val="75000"/>
                  </a:schemeClr>
                </a:solidFill>
                <a:latin typeface="Helvetica"/>
                <a:cs typeface="Helvetica"/>
              </a:rPr>
              <a:t>STRENGTH</a:t>
            </a: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2971799" y="3568700"/>
            <a:ext cx="5638801" cy="1384300"/>
            <a:chOff x="3276259" y="1447800"/>
            <a:chExt cx="5639141" cy="1384995"/>
          </a:xfrm>
        </p:grpSpPr>
        <p:grpSp>
          <p:nvGrpSpPr>
            <p:cNvPr id="3" name="Group 21"/>
            <p:cNvGrpSpPr>
              <a:grpSpLocks/>
            </p:cNvGrpSpPr>
            <p:nvPr/>
          </p:nvGrpSpPr>
          <p:grpSpPr bwMode="auto">
            <a:xfrm>
              <a:off x="3276259" y="1600277"/>
              <a:ext cx="3526051" cy="914859"/>
              <a:chOff x="3363953" y="1600277"/>
              <a:chExt cx="3526051" cy="914859"/>
            </a:xfrm>
          </p:grpSpPr>
          <p:sp>
            <p:nvSpPr>
              <p:cNvPr id="5" name="Right Arrow 4"/>
              <p:cNvSpPr/>
              <p:nvPr/>
            </p:nvSpPr>
            <p:spPr>
              <a:xfrm>
                <a:off x="3363953" y="1600277"/>
                <a:ext cx="3526051" cy="914859"/>
              </a:xfrm>
              <a:prstGeom prst="rightArrow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5387" name="TextBox 6"/>
              <p:cNvSpPr txBox="1">
                <a:spLocks noChangeArrowheads="1"/>
              </p:cNvSpPr>
              <p:nvPr/>
            </p:nvSpPr>
            <p:spPr bwMode="auto">
              <a:xfrm>
                <a:off x="3440157" y="1866346"/>
                <a:ext cx="3205480" cy="354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700" dirty="0">
                    <a:solidFill>
                      <a:schemeClr val="bg1"/>
                    </a:solidFill>
                    <a:latin typeface="Helvetica"/>
                    <a:cs typeface="Helvetica"/>
                  </a:rPr>
                  <a:t>exerts itself in the hard work of</a:t>
                </a: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6934200" y="1447800"/>
              <a:ext cx="1981200" cy="13849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tabLst>
                  <a:tab pos="5486400" algn="l"/>
                </a:tabLst>
                <a:defRPr/>
              </a:pPr>
              <a:r>
                <a:rPr lang="en-US" sz="2800" b="1" dirty="0">
                  <a:ln w="1905"/>
                  <a:solidFill>
                    <a:schemeClr val="accent5">
                      <a:lumMod val="75000"/>
                    </a:schemeClr>
                  </a:solidFill>
                  <a:latin typeface="Helvetica"/>
                  <a:cs typeface="Helvetica"/>
                </a:rPr>
                <a:t>Leading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tabLst>
                  <a:tab pos="5486400" algn="l"/>
                </a:tabLst>
                <a:defRPr/>
              </a:pPr>
              <a:r>
                <a:rPr lang="en-US" sz="2800" b="1" dirty="0">
                  <a:ln w="1905"/>
                  <a:solidFill>
                    <a:schemeClr val="accent5">
                      <a:lumMod val="75000"/>
                    </a:schemeClr>
                  </a:solidFill>
                  <a:latin typeface="Helvetica"/>
                  <a:cs typeface="Helvetica"/>
                </a:rPr>
                <a:t>Proving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tabLst>
                  <a:tab pos="5486400" algn="l"/>
                </a:tabLst>
                <a:defRPr/>
              </a:pPr>
              <a:r>
                <a:rPr lang="en-US" sz="2800" b="1" dirty="0">
                  <a:ln w="1905"/>
                  <a:solidFill>
                    <a:schemeClr val="accent5">
                      <a:lumMod val="75000"/>
                    </a:schemeClr>
                  </a:solidFill>
                  <a:latin typeface="Helvetica"/>
                  <a:cs typeface="Helvetica"/>
                </a:rPr>
                <a:t>Protecting</a:t>
              </a:r>
            </a:p>
          </p:txBody>
        </p: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God’s Good Design—Review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12"/>
          <p:cNvSpPr txBox="1">
            <a:spLocks noChangeArrowheads="1"/>
          </p:cNvSpPr>
          <p:nvPr/>
        </p:nvSpPr>
        <p:spPr bwMode="auto">
          <a:xfrm>
            <a:off x="381000" y="1107757"/>
            <a:ext cx="57912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600" b="1" dirty="0">
                <a:latin typeface="Helvetica"/>
                <a:cs typeface="Helvetica"/>
              </a:rPr>
              <a:t>How does one become masculine?</a:t>
            </a:r>
          </a:p>
        </p:txBody>
      </p: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2107033" y="5486400"/>
            <a:ext cx="6629400" cy="990600"/>
            <a:chOff x="1836768" y="5578054"/>
            <a:chExt cx="6628492" cy="990600"/>
          </a:xfrm>
        </p:grpSpPr>
        <p:sp>
          <p:nvSpPr>
            <p:cNvPr id="30" name="TextBox 29"/>
            <p:cNvSpPr txBox="1"/>
            <p:nvPr/>
          </p:nvSpPr>
          <p:spPr bwMode="auto">
            <a:xfrm>
              <a:off x="6517213" y="5793694"/>
              <a:ext cx="1948047" cy="615553"/>
            </a:xfrm>
            <a:prstGeom prst="rect">
              <a:avLst/>
            </a:prstGeom>
            <a:solidFill>
              <a:srgbClr val="4E005F"/>
            </a:solidFill>
          </p:spPr>
          <p:txBody>
            <a:bodyPr wrap="square" tIns="91440" bIns="9144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/>
                  <a:latin typeface="Helvetica"/>
                  <a:cs typeface="Helvetica"/>
                </a:rPr>
                <a:t>OTHERS</a:t>
              </a:r>
              <a:endParaRPr lang="en-US" sz="2800" b="1" dirty="0">
                <a:ln w="18415" cmpd="sng">
                  <a:noFill/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Helvetica"/>
                <a:cs typeface="Helvetica"/>
              </a:endParaRPr>
            </a:p>
          </p:txBody>
        </p:sp>
        <p:grpSp>
          <p:nvGrpSpPr>
            <p:cNvPr id="7" name="Group 32"/>
            <p:cNvGrpSpPr>
              <a:grpSpLocks/>
            </p:cNvGrpSpPr>
            <p:nvPr/>
          </p:nvGrpSpPr>
          <p:grpSpPr bwMode="auto">
            <a:xfrm>
              <a:off x="1836768" y="5578054"/>
              <a:ext cx="4571373" cy="990600"/>
              <a:chOff x="1836768" y="5578054"/>
              <a:chExt cx="4571373" cy="990600"/>
            </a:xfrm>
          </p:grpSpPr>
          <p:sp>
            <p:nvSpPr>
              <p:cNvPr id="28" name="Right Arrow 27"/>
              <p:cNvSpPr/>
              <p:nvPr/>
            </p:nvSpPr>
            <p:spPr>
              <a:xfrm>
                <a:off x="1836768" y="5578054"/>
                <a:ext cx="4571373" cy="990600"/>
              </a:xfrm>
              <a:prstGeom prst="rightArrow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elvetica"/>
                  <a:cs typeface="Helvetica"/>
                </a:endParaRPr>
              </a:p>
            </p:txBody>
          </p:sp>
          <p:sp>
            <p:nvSpPr>
              <p:cNvPr id="15381" name="TextBox 31"/>
              <p:cNvSpPr txBox="1">
                <a:spLocks noChangeArrowheads="1"/>
              </p:cNvSpPr>
              <p:nvPr/>
            </p:nvSpPr>
            <p:spPr bwMode="auto">
              <a:xfrm>
                <a:off x="1836768" y="5850148"/>
                <a:ext cx="4418994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 dirty="0">
                    <a:latin typeface="Helvetica"/>
                    <a:cs typeface="Helvetica"/>
                  </a:rPr>
                  <a:t>Embrace God-given responsibility</a:t>
                </a:r>
              </a:p>
            </p:txBody>
          </p:sp>
        </p:grpSp>
      </p:grpSp>
      <p:grpSp>
        <p:nvGrpSpPr>
          <p:cNvPr id="8" name="Group 26"/>
          <p:cNvGrpSpPr>
            <a:grpSpLocks/>
          </p:cNvGrpSpPr>
          <p:nvPr/>
        </p:nvGrpSpPr>
        <p:grpSpPr bwMode="auto">
          <a:xfrm>
            <a:off x="381000" y="2438400"/>
            <a:ext cx="1954633" cy="3815953"/>
            <a:chOff x="491704" y="2667000"/>
            <a:chExt cx="1954633" cy="3815953"/>
          </a:xfrm>
        </p:grpSpPr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693737" y="2667000"/>
              <a:ext cx="1600200" cy="1066800"/>
              <a:chOff x="2327007" y="2912852"/>
              <a:chExt cx="1600200" cy="1066800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2327007" y="2912852"/>
                <a:ext cx="1600200" cy="1066800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ffectLst>
                <a:outerShdw blurRad="40005" dist="22987" dir="3840000" algn="tl" rotWithShape="0">
                  <a:srgbClr val="000000">
                    <a:alpha val="70000"/>
                  </a:srgbClr>
                </a:outerShdw>
              </a:effectLst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elvetica"/>
                  <a:cs typeface="Helvetica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514600" y="3141452"/>
                <a:ext cx="1412607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3600" b="1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/>
                    <a:latin typeface="Helvetica"/>
                    <a:cs typeface="Helvetica"/>
                  </a:rPr>
                  <a:t>GOD</a:t>
                </a:r>
                <a:endParaRPr lang="en-US" sz="36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/>
                  <a:latin typeface="Helvetica"/>
                  <a:cs typeface="Helvetica"/>
                </a:endParaRPr>
              </a:p>
            </p:txBody>
          </p:sp>
        </p:grpSp>
        <p:grpSp>
          <p:nvGrpSpPr>
            <p:cNvPr id="10" name="Group 25"/>
            <p:cNvGrpSpPr>
              <a:grpSpLocks/>
            </p:cNvGrpSpPr>
            <p:nvPr/>
          </p:nvGrpSpPr>
          <p:grpSpPr bwMode="auto">
            <a:xfrm>
              <a:off x="491704" y="3810000"/>
              <a:ext cx="1954633" cy="2672953"/>
              <a:chOff x="186904" y="3810000"/>
              <a:chExt cx="1954633" cy="2672953"/>
            </a:xfrm>
          </p:grpSpPr>
          <p:grpSp>
            <p:nvGrpSpPr>
              <p:cNvPr id="12" name="Group 24"/>
              <p:cNvGrpSpPr>
                <a:grpSpLocks/>
              </p:cNvGrpSpPr>
              <p:nvPr/>
            </p:nvGrpSpPr>
            <p:grpSpPr bwMode="auto">
              <a:xfrm>
                <a:off x="186904" y="3810000"/>
                <a:ext cx="1954633" cy="1905000"/>
                <a:chOff x="186904" y="3810000"/>
                <a:chExt cx="1954633" cy="1905000"/>
              </a:xfrm>
            </p:grpSpPr>
            <p:sp>
              <p:nvSpPr>
                <p:cNvPr id="20" name="Up Arrow 19"/>
                <p:cNvSpPr/>
                <p:nvPr/>
              </p:nvSpPr>
              <p:spPr>
                <a:xfrm>
                  <a:off x="617537" y="4495800"/>
                  <a:ext cx="1066800" cy="1219200"/>
                </a:xfrm>
                <a:prstGeom prst="upArrow">
                  <a:avLst>
                    <a:gd name="adj1" fmla="val 50000"/>
                    <a:gd name="adj2" fmla="val 52645"/>
                  </a:avLst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Helvetica"/>
                    <a:cs typeface="Helvetica"/>
                  </a:endParaRPr>
                </a:p>
              </p:txBody>
            </p:sp>
            <p:sp>
              <p:nvSpPr>
                <p:cNvPr id="15375" name="TextBox 20"/>
                <p:cNvSpPr txBox="1">
                  <a:spLocks noChangeArrowheads="1"/>
                </p:cNvSpPr>
                <p:nvPr/>
              </p:nvSpPr>
              <p:spPr bwMode="auto">
                <a:xfrm>
                  <a:off x="186904" y="3810000"/>
                  <a:ext cx="1954633" cy="646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b="1" dirty="0">
                      <a:latin typeface="Helvetica"/>
                      <a:cs typeface="Helvetica"/>
                    </a:rPr>
                    <a:t>SUBMISSION</a:t>
                  </a:r>
                </a:p>
                <a:p>
                  <a:pPr algn="ctr"/>
                  <a:r>
                    <a:rPr lang="en-US" b="1" dirty="0">
                      <a:latin typeface="Helvetica"/>
                      <a:cs typeface="Helvetica"/>
                    </a:rPr>
                    <a:t>to</a:t>
                  </a:r>
                </a:p>
              </p:txBody>
            </p:sp>
          </p:grpSp>
          <p:sp>
            <p:nvSpPr>
              <p:cNvPr id="18" name="TextBox 17"/>
              <p:cNvSpPr txBox="1"/>
              <p:nvPr/>
            </p:nvSpPr>
            <p:spPr bwMode="auto">
              <a:xfrm>
                <a:off x="541337" y="5867400"/>
                <a:ext cx="1219200" cy="615553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</p:spPr>
            <p:txBody>
              <a:bodyPr wrap="square" lIns="91440" tIns="91440" rIns="91440" bIns="9144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800" b="1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/>
                    <a:latin typeface="Helvetica"/>
                    <a:cs typeface="Helvetica"/>
                  </a:rPr>
                  <a:t>MAN</a:t>
                </a:r>
                <a:endParaRPr lang="en-US" sz="28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/>
                  <a:latin typeface="Helvetica"/>
                  <a:cs typeface="Helvetica"/>
                </a:endParaRPr>
              </a:p>
            </p:txBody>
          </p:sp>
        </p:grpSp>
      </p:grpSp>
      <p:pic>
        <p:nvPicPr>
          <p:cNvPr id="41" name="Picture 40" descr="75677463_black dad.jpg"/>
          <p:cNvPicPr>
            <a:picLocks noChangeAspect="1"/>
          </p:cNvPicPr>
          <p:nvPr/>
        </p:nvPicPr>
        <p:blipFill>
          <a:blip r:embed="rId4" cstate="print"/>
          <a:srcRect l="3514" t="11963" r="2965" b="12813"/>
          <a:stretch>
            <a:fillRect/>
          </a:stretch>
        </p:blipFill>
        <p:spPr>
          <a:xfrm>
            <a:off x="2743200" y="1947042"/>
            <a:ext cx="5486400" cy="3310758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God’s Good Design—Review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276600"/>
            <a:ext cx="9144000" cy="2133600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199" y="1153398"/>
            <a:ext cx="3733800" cy="35702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905"/>
                <a:solidFill>
                  <a:schemeClr val="accent1">
                    <a:lumMod val="75000"/>
                  </a:schemeClr>
                </a:solidFill>
                <a:latin typeface="Helvetica"/>
                <a:cs typeface="Helvetica"/>
              </a:rPr>
              <a:t>WOMEN</a:t>
            </a:r>
            <a:endParaRPr lang="en-US" sz="4000" dirty="0">
              <a:solidFill>
                <a:schemeClr val="accent1">
                  <a:lumMod val="75000"/>
                </a:schemeClr>
              </a:solidFill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>
                <a:latin typeface="Helvetica"/>
                <a:cs typeface="Helvetica"/>
              </a:rPr>
              <a:t>What is femininity?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600" dirty="0"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5486400" algn="l"/>
              </a:tabLst>
              <a:defRPr/>
            </a:pPr>
            <a:endParaRPr lang="en-US" sz="2600" dirty="0"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5486400" algn="l"/>
              </a:tabLst>
              <a:defRPr/>
            </a:pPr>
            <a:endParaRPr lang="en-US" sz="2600" dirty="0"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5486400" algn="l"/>
              </a:tabLst>
              <a:defRPr/>
            </a:pPr>
            <a:endParaRPr lang="en-US" sz="2600" dirty="0"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5486400" algn="l"/>
              </a:tabLst>
              <a:defRPr/>
            </a:pPr>
            <a:r>
              <a:rPr lang="en-US" sz="2600" dirty="0">
                <a:latin typeface="Helvetica"/>
                <a:cs typeface="Helvetica"/>
              </a:rPr>
              <a:t>Gentle</a:t>
            </a:r>
            <a:br>
              <a:rPr lang="en-US" sz="2600" dirty="0">
                <a:latin typeface="Helvetica"/>
                <a:cs typeface="Helvetica"/>
              </a:rPr>
            </a:br>
            <a:r>
              <a:rPr lang="en-US" sz="2800" b="1" u="sng" dirty="0">
                <a:ln w="1905"/>
                <a:solidFill>
                  <a:srgbClr val="E90062"/>
                </a:solidFill>
                <a:latin typeface="Helvetica"/>
                <a:cs typeface="Helvetica"/>
              </a:rPr>
              <a:t>SUBMISSIVENESS</a:t>
            </a: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3886199" y="3568700"/>
            <a:ext cx="5105401" cy="2554545"/>
            <a:chOff x="4190714" y="1447800"/>
            <a:chExt cx="5105709" cy="2555824"/>
          </a:xfrm>
        </p:grpSpPr>
        <p:grpSp>
          <p:nvGrpSpPr>
            <p:cNvPr id="3" name="Group 21"/>
            <p:cNvGrpSpPr>
              <a:grpSpLocks/>
            </p:cNvGrpSpPr>
            <p:nvPr/>
          </p:nvGrpSpPr>
          <p:grpSpPr bwMode="auto">
            <a:xfrm>
              <a:off x="4190714" y="1600277"/>
              <a:ext cx="2611595" cy="914859"/>
              <a:chOff x="4278408" y="1600277"/>
              <a:chExt cx="2611595" cy="914859"/>
            </a:xfrm>
          </p:grpSpPr>
          <p:sp>
            <p:nvSpPr>
              <p:cNvPr id="5" name="Right Arrow 4"/>
              <p:cNvSpPr/>
              <p:nvPr/>
            </p:nvSpPr>
            <p:spPr>
              <a:xfrm>
                <a:off x="4278408" y="1600277"/>
                <a:ext cx="2611595" cy="914859"/>
              </a:xfrm>
              <a:prstGeom prst="rightArrow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5387" name="TextBox 6"/>
              <p:cNvSpPr txBox="1">
                <a:spLocks noChangeArrowheads="1"/>
              </p:cNvSpPr>
              <p:nvPr/>
            </p:nvSpPr>
            <p:spPr bwMode="auto">
              <a:xfrm>
                <a:off x="4430818" y="1866346"/>
                <a:ext cx="1981320" cy="354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700" dirty="0">
                    <a:solidFill>
                      <a:schemeClr val="bg1"/>
                    </a:solidFill>
                    <a:latin typeface="Helvetica"/>
                    <a:cs typeface="Helvetica"/>
                  </a:rPr>
                  <a:t>exerts itself in</a:t>
                </a: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6934199" y="1447800"/>
              <a:ext cx="2362224" cy="25558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tabLst>
                  <a:tab pos="5486400" algn="l"/>
                </a:tabLst>
                <a:defRPr/>
              </a:pPr>
              <a:r>
                <a:rPr lang="en-US" sz="2800" b="1" u="sng" dirty="0">
                  <a:ln w="1905"/>
                  <a:solidFill>
                    <a:srgbClr val="E90062"/>
                  </a:solidFill>
                  <a:latin typeface="Helvetica"/>
                  <a:cs typeface="Helvetica"/>
                </a:rPr>
                <a:t>Receiving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tabLst>
                  <a:tab pos="5486400" algn="l"/>
                </a:tabLst>
                <a:defRPr/>
              </a:pPr>
              <a:r>
                <a:rPr lang="en-US" sz="2800" b="1" u="sng" dirty="0">
                  <a:ln w="1905"/>
                  <a:solidFill>
                    <a:srgbClr val="E90062"/>
                  </a:solidFill>
                  <a:latin typeface="Helvetica"/>
                  <a:cs typeface="Helvetica"/>
                </a:rPr>
                <a:t>Supporting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tabLst>
                  <a:tab pos="5486400" algn="l"/>
                </a:tabLst>
                <a:defRPr/>
              </a:pPr>
              <a:r>
                <a:rPr lang="en-US" sz="2800" b="1" u="sng" dirty="0">
                  <a:ln w="1905"/>
                  <a:solidFill>
                    <a:srgbClr val="E90062"/>
                  </a:solidFill>
                  <a:latin typeface="Helvetica"/>
                  <a:cs typeface="Helvetica"/>
                </a:rPr>
                <a:t>Cultivating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tabLst>
                  <a:tab pos="5486400" algn="l"/>
                </a:tabLst>
                <a:defRPr/>
              </a:pPr>
              <a:r>
                <a:rPr lang="en-US" sz="2000" dirty="0">
                  <a:ln w="1905"/>
                  <a:latin typeface="Helvetica"/>
                  <a:cs typeface="Helvetica"/>
                </a:rPr>
                <a:t>Strength in others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tabLst>
                  <a:tab pos="5486400" algn="l"/>
                </a:tabLst>
                <a:defRPr/>
              </a:pPr>
              <a:endParaRPr lang="en-US" sz="2800" b="1" dirty="0">
                <a:ln w="1905"/>
                <a:solidFill>
                  <a:srgbClr val="E90062"/>
                </a:solidFill>
                <a:latin typeface="Helvetica"/>
                <a:cs typeface="Helvetica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tabLst>
                  <a:tab pos="5486400" algn="l"/>
                </a:tabLst>
                <a:defRPr/>
              </a:pPr>
              <a:endParaRPr lang="en-US" sz="2800" b="1" dirty="0">
                <a:ln w="1905"/>
                <a:solidFill>
                  <a:srgbClr val="E90062"/>
                </a:solidFill>
                <a:latin typeface="Helvetica"/>
                <a:cs typeface="Helvetica"/>
              </a:endParaRPr>
            </a:p>
          </p:txBody>
        </p: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God’s Good Design—Review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Up Arrow 20"/>
          <p:cNvSpPr/>
          <p:nvPr/>
        </p:nvSpPr>
        <p:spPr bwMode="auto">
          <a:xfrm rot="5400000">
            <a:off x="4000500" y="3390900"/>
            <a:ext cx="1066800" cy="5105400"/>
          </a:xfrm>
          <a:prstGeom prst="upArrow">
            <a:avLst>
              <a:gd name="adj1" fmla="val 50000"/>
              <a:gd name="adj2" fmla="val 52645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100000">
                <a:srgbClr val="FFF3FC"/>
              </a:gs>
            </a:gsLst>
          </a:gradFill>
          <a:ln>
            <a:solidFill>
              <a:schemeClr val="accent1">
                <a:lumMod val="50000"/>
                <a:alpha val="54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Helvetica"/>
              <a:cs typeface="Helvetica"/>
            </a:endParaRPr>
          </a:p>
        </p:txBody>
      </p:sp>
      <p:sp>
        <p:nvSpPr>
          <p:cNvPr id="15364" name="TextBox 12"/>
          <p:cNvSpPr txBox="1">
            <a:spLocks noChangeArrowheads="1"/>
          </p:cNvSpPr>
          <p:nvPr/>
        </p:nvSpPr>
        <p:spPr bwMode="auto">
          <a:xfrm>
            <a:off x="381000" y="1107757"/>
            <a:ext cx="57912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600" b="1" dirty="0">
                <a:latin typeface="Helvetica"/>
                <a:cs typeface="Helvetica"/>
              </a:rPr>
              <a:t>How does one become feminine?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1752600" y="5638800"/>
            <a:ext cx="7239000" cy="615553"/>
            <a:chOff x="1482386" y="5730454"/>
            <a:chExt cx="7238011" cy="615553"/>
          </a:xfrm>
        </p:grpSpPr>
        <p:sp>
          <p:nvSpPr>
            <p:cNvPr id="30" name="TextBox 29"/>
            <p:cNvSpPr txBox="1"/>
            <p:nvPr/>
          </p:nvSpPr>
          <p:spPr bwMode="auto">
            <a:xfrm>
              <a:off x="6891847" y="5730454"/>
              <a:ext cx="1828550" cy="615553"/>
            </a:xfrm>
            <a:prstGeom prst="rect">
              <a:avLst/>
            </a:prstGeom>
            <a:solidFill>
              <a:srgbClr val="4E005F"/>
            </a:solidFill>
          </p:spPr>
          <p:txBody>
            <a:bodyPr wrap="square" tIns="91440" bIns="9144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/>
                  <a:latin typeface="Helvetica"/>
                  <a:cs typeface="Helvetica"/>
                </a:rPr>
                <a:t>OTHERS</a:t>
              </a:r>
              <a:endParaRPr lang="en-US" sz="2800" b="1" dirty="0">
                <a:ln w="18415" cmpd="sng">
                  <a:noFill/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Helvetica"/>
                <a:cs typeface="Helvetica"/>
              </a:endParaRPr>
            </a:p>
          </p:txBody>
        </p:sp>
        <p:sp>
          <p:nvSpPr>
            <p:cNvPr id="15381" name="TextBox 31"/>
            <p:cNvSpPr txBox="1">
              <a:spLocks noChangeArrowheads="1"/>
            </p:cNvSpPr>
            <p:nvPr/>
          </p:nvSpPr>
          <p:spPr bwMode="auto">
            <a:xfrm>
              <a:off x="1482386" y="5818322"/>
              <a:ext cx="55122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latin typeface="Helvetica"/>
                  <a:cs typeface="Helvetica"/>
                </a:rPr>
                <a:t>God-given role: helper, companion, nurturer</a:t>
              </a:r>
            </a:p>
          </p:txBody>
        </p:sp>
      </p:grp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02767" y="2438400"/>
            <a:ext cx="1954633" cy="3785175"/>
            <a:chOff x="491704" y="2667000"/>
            <a:chExt cx="1954633" cy="3785175"/>
          </a:xfrm>
        </p:grpSpPr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693737" y="2667000"/>
              <a:ext cx="1600200" cy="1066800"/>
              <a:chOff x="2327007" y="2912852"/>
              <a:chExt cx="1600200" cy="1066800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2327007" y="2912852"/>
                <a:ext cx="1600200" cy="1066800"/>
              </a:xfrm>
              <a:prstGeom prst="ellipse">
                <a:avLst/>
              </a:prstGeom>
              <a:solidFill>
                <a:srgbClr val="008000"/>
              </a:solidFill>
              <a:ln>
                <a:noFill/>
              </a:ln>
              <a:effectLst>
                <a:outerShdw blurRad="40005" dist="22987" dir="3840000" algn="tl" rotWithShape="0">
                  <a:srgbClr val="000000">
                    <a:alpha val="70000"/>
                  </a:srgbClr>
                </a:outerShdw>
              </a:effectLst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Helvetica"/>
                  <a:cs typeface="Helvetica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514600" y="3141452"/>
                <a:ext cx="1412607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3600" b="1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/>
                    <a:latin typeface="Helvetica"/>
                    <a:cs typeface="Helvetica"/>
                  </a:rPr>
                  <a:t>GOD</a:t>
                </a:r>
                <a:endParaRPr lang="en-US" sz="36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/>
                  <a:latin typeface="Helvetica"/>
                  <a:cs typeface="Helvetica"/>
                </a:endParaRPr>
              </a:p>
            </p:txBody>
          </p:sp>
        </p:grpSp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491704" y="3810000"/>
              <a:ext cx="1954633" cy="2642175"/>
              <a:chOff x="186904" y="3810000"/>
              <a:chExt cx="1954633" cy="2642175"/>
            </a:xfrm>
          </p:grpSpPr>
          <p:grpSp>
            <p:nvGrpSpPr>
              <p:cNvPr id="7" name="Group 24"/>
              <p:cNvGrpSpPr>
                <a:grpSpLocks/>
              </p:cNvGrpSpPr>
              <p:nvPr/>
            </p:nvGrpSpPr>
            <p:grpSpPr bwMode="auto">
              <a:xfrm>
                <a:off x="186904" y="3810000"/>
                <a:ext cx="1954633" cy="1905000"/>
                <a:chOff x="186904" y="3810000"/>
                <a:chExt cx="1954633" cy="1905000"/>
              </a:xfrm>
            </p:grpSpPr>
            <p:sp>
              <p:nvSpPr>
                <p:cNvPr id="20" name="Up Arrow 19"/>
                <p:cNvSpPr/>
                <p:nvPr/>
              </p:nvSpPr>
              <p:spPr>
                <a:xfrm>
                  <a:off x="617537" y="4495800"/>
                  <a:ext cx="1066800" cy="1219200"/>
                </a:xfrm>
                <a:prstGeom prst="upArrow">
                  <a:avLst>
                    <a:gd name="adj1" fmla="val 50000"/>
                    <a:gd name="adj2" fmla="val 52645"/>
                  </a:avLst>
                </a:prstGeom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35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rgbClr val="FFF3FC"/>
                    </a:gs>
                  </a:gsLst>
                </a:gradFill>
                <a:ln>
                  <a:solidFill>
                    <a:schemeClr val="accent1">
                      <a:lumMod val="50000"/>
                      <a:alpha val="54000"/>
                    </a:schemeClr>
                  </a:solidFill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Helvetica"/>
                    <a:cs typeface="Helvetica"/>
                  </a:endParaRPr>
                </a:p>
              </p:txBody>
            </p:sp>
            <p:sp>
              <p:nvSpPr>
                <p:cNvPr id="15375" name="TextBox 20"/>
                <p:cNvSpPr txBox="1">
                  <a:spLocks noChangeArrowheads="1"/>
                </p:cNvSpPr>
                <p:nvPr/>
              </p:nvSpPr>
              <p:spPr bwMode="auto">
                <a:xfrm>
                  <a:off x="186904" y="3810000"/>
                  <a:ext cx="1954633" cy="646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b="1" dirty="0">
                      <a:latin typeface="Helvetica"/>
                      <a:cs typeface="Helvetica"/>
                    </a:rPr>
                    <a:t>SUBMISSION</a:t>
                  </a:r>
                </a:p>
                <a:p>
                  <a:pPr algn="ctr"/>
                  <a:r>
                    <a:rPr lang="en-US" b="1" dirty="0">
                      <a:latin typeface="Helvetica"/>
                      <a:cs typeface="Helvetica"/>
                    </a:rPr>
                    <a:t>to</a:t>
                  </a:r>
                </a:p>
              </p:txBody>
            </p:sp>
          </p:grpSp>
          <p:sp>
            <p:nvSpPr>
              <p:cNvPr id="18" name="TextBox 17"/>
              <p:cNvSpPr txBox="1"/>
              <p:nvPr/>
            </p:nvSpPr>
            <p:spPr bwMode="auto">
              <a:xfrm>
                <a:off x="339304" y="5867400"/>
                <a:ext cx="1573633" cy="58477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</p:spPr>
            <p:txBody>
              <a:bodyPr wrap="square" lIns="91440" tIns="91440" rIns="91440" bIns="9144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600" b="1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/>
                    <a:latin typeface="Helvetica"/>
                    <a:cs typeface="Helvetica"/>
                  </a:rPr>
                  <a:t>WOMAN</a:t>
                </a:r>
                <a:endParaRPr lang="en-US" sz="26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/>
                  <a:latin typeface="Helvetica"/>
                  <a:cs typeface="Helvetica"/>
                </a:endParaRPr>
              </a:p>
            </p:txBody>
          </p:sp>
        </p:grp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God’s Good Design—Review </a:t>
            </a:r>
          </a:p>
        </p:txBody>
      </p:sp>
      <p:pic>
        <p:nvPicPr>
          <p:cNvPr id="19" name="Picture 18" descr="200316749-001_help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00400" y="1905000"/>
            <a:ext cx="4800464" cy="31984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71600"/>
            <a:ext cx="8229600" cy="4308872"/>
          </a:xfrm>
          <a:prstGeom prst="rect">
            <a:avLst/>
          </a:prstGeom>
          <a:solidFill>
            <a:schemeClr val="tx1">
              <a:alpha val="65000"/>
            </a:schemeClr>
          </a:solidFill>
        </p:spPr>
        <p:txBody>
          <a:bodyPr lIns="274320" tIns="274320" rIns="274320" bIns="27432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This woman is NOT:</a:t>
            </a:r>
          </a:p>
          <a:p>
            <a:pPr marL="341313" indent="-341313" fontAlgn="auto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en-US" sz="2700" b="1" u="sng" dirty="0">
                <a:solidFill>
                  <a:schemeClr val="accent2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Passive</a:t>
            </a:r>
          </a:p>
          <a:p>
            <a:pPr marL="341313" indent="-341313" fontAlgn="auto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Wingdings" pitchFamily="2" charset="2"/>
              <a:buChar char="§"/>
              <a:defRPr/>
            </a:pPr>
            <a:r>
              <a:rPr lang="en-US" sz="2700" b="1" u="sng" dirty="0">
                <a:solidFill>
                  <a:srgbClr val="FF8EBA"/>
                </a:solidFill>
                <a:latin typeface="Helvetica"/>
                <a:cs typeface="Helvetica"/>
              </a:rPr>
              <a:t>Weak</a:t>
            </a:r>
          </a:p>
          <a:p>
            <a:pPr marL="341313" indent="-341313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Frail</a:t>
            </a:r>
          </a:p>
          <a:p>
            <a:pPr marL="341313" indent="-341313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Without significant </a:t>
            </a:r>
            <a:r>
              <a:rPr lang="en-US" sz="2700" b="1" u="sng" dirty="0">
                <a:solidFill>
                  <a:srgbClr val="FF8EBA"/>
                </a:solidFill>
                <a:latin typeface="Helvetica"/>
                <a:cs typeface="Helvetica"/>
              </a:rPr>
              <a:t>responsibility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, </a:t>
            </a:r>
            <a:r>
              <a:rPr lang="en-US" sz="2700" b="1" u="sng" dirty="0">
                <a:solidFill>
                  <a:srgbClr val="FF8EBA"/>
                </a:solidFill>
                <a:latin typeface="Helvetica"/>
                <a:cs typeface="Helvetica"/>
              </a:rPr>
              <a:t>ability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, or ambitions</a:t>
            </a:r>
          </a:p>
          <a:p>
            <a:pPr marL="341313" indent="-341313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Always ordered around</a:t>
            </a:r>
          </a:p>
          <a:p>
            <a:pPr marL="341313" indent="-341313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Without </a:t>
            </a:r>
            <a:r>
              <a:rPr lang="en-US" sz="2700" b="1" u="sng" dirty="0">
                <a:solidFill>
                  <a:srgbClr val="FF8EBA"/>
                </a:solidFill>
                <a:latin typeface="Helvetica"/>
                <a:cs typeface="Helvetica"/>
              </a:rPr>
              <a:t>thought</a:t>
            </a:r>
            <a:r>
              <a:rPr lang="en-US" sz="2700" dirty="0">
                <a:solidFill>
                  <a:srgbClr val="FF8EBA"/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or </a:t>
            </a:r>
            <a:r>
              <a:rPr lang="en-US" sz="2700" b="1" u="sng" dirty="0">
                <a:solidFill>
                  <a:srgbClr val="FF8EBA"/>
                </a:solidFill>
                <a:latin typeface="Helvetica"/>
                <a:cs typeface="Helvetica"/>
              </a:rPr>
              <a:t>opinion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Proverbs 31: An Excellent Wife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avul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869" y="1600200"/>
            <a:ext cx="4026270" cy="391890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483469" y="1600201"/>
            <a:ext cx="4203331" cy="3939540"/>
          </a:xfrm>
          <a:prstGeom prst="rect">
            <a:avLst/>
          </a:prstGeom>
          <a:solidFill>
            <a:schemeClr val="tx1">
              <a:alpha val="72000"/>
            </a:schemeClr>
          </a:solidFill>
        </p:spPr>
        <p:txBody>
          <a:bodyPr wrap="square" lIns="274320" tIns="1097280" rIns="182880" bIns="109728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A truly feminine woman:</a:t>
            </a:r>
            <a:r>
              <a:rPr lang="en-US" sz="2800" dirty="0">
                <a:latin typeface="Helvetica"/>
                <a:cs typeface="Helvetica"/>
              </a:rPr>
              <a:t> </a:t>
            </a:r>
            <a:r>
              <a:rPr lang="en-US" sz="2800" b="1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uncommon</a:t>
            </a: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and </a:t>
            </a:r>
            <a:r>
              <a:rPr lang="en-US" sz="2800" b="1" u="sng" dirty="0">
                <a:solidFill>
                  <a:srgbClr val="FF88BA"/>
                </a:solidFill>
                <a:latin typeface="Helvetica"/>
                <a:cs typeface="Helvetica"/>
              </a:rPr>
              <a:t>precious</a:t>
            </a:r>
            <a:br>
              <a:rPr lang="en-US" sz="2800" b="1" u="sng" dirty="0">
                <a:solidFill>
                  <a:srgbClr val="FF88BA"/>
                </a:solidFill>
                <a:latin typeface="Helvetica"/>
                <a:cs typeface="Helvetica"/>
              </a:rPr>
            </a:br>
            <a:endParaRPr lang="en-US" sz="2800" b="1" u="sng" dirty="0">
              <a:solidFill>
                <a:srgbClr val="FF88BA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Illustration: Royal </a:t>
            </a:r>
            <a:r>
              <a:rPr lang="en-US" sz="3500" b="1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Lavualite</a:t>
            </a:r>
            <a:endParaRPr lang="en-US" sz="3500" b="1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20000"/>
                  </a:srgbClr>
                </a:outerShdw>
              </a:effectLst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Box 7"/>
          <p:cNvSpPr txBox="1">
            <a:spLocks noChangeArrowheads="1"/>
          </p:cNvSpPr>
          <p:nvPr/>
        </p:nvSpPr>
        <p:spPr bwMode="auto">
          <a:xfrm>
            <a:off x="457200" y="1600200"/>
            <a:ext cx="8153400" cy="1138773"/>
          </a:xfrm>
          <a:prstGeom prst="rect">
            <a:avLst/>
          </a:prstGeom>
          <a:solidFill>
            <a:schemeClr val="tx1">
              <a:alpha val="65000"/>
            </a:schemeClr>
          </a:solidFill>
          <a:ln w="9525">
            <a:noFill/>
            <a:miter lim="800000"/>
            <a:headEnd/>
            <a:tailEnd/>
          </a:ln>
        </p:spPr>
        <p:txBody>
          <a:bodyPr lIns="182880" tIns="137160" rIns="182880" bIns="13716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Proverbs 31:30</a:t>
            </a:r>
          </a:p>
          <a:p>
            <a:r>
              <a:rPr lang="en-US" sz="2800" b="1" u="sng" dirty="0">
                <a:solidFill>
                  <a:srgbClr val="FF88BA"/>
                </a:solidFill>
                <a:latin typeface="Helvetica"/>
                <a:cs typeface="Helvetica"/>
              </a:rPr>
              <a:t>True</a:t>
            </a:r>
            <a:r>
              <a:rPr lang="en-US" sz="2800" dirty="0">
                <a:solidFill>
                  <a:srgbClr val="FF88BA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beauty = beauty that is </a:t>
            </a:r>
            <a:r>
              <a:rPr lang="en-US" sz="2800" b="1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internal</a:t>
            </a: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and </a:t>
            </a:r>
            <a:r>
              <a:rPr lang="en-US" sz="2800" b="1" u="sng" dirty="0">
                <a:solidFill>
                  <a:srgbClr val="FF88BA"/>
                </a:solidFill>
                <a:latin typeface="Helvetica"/>
                <a:cs typeface="Helvetica"/>
              </a:rPr>
              <a:t>lasting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 l="3678" r="3684"/>
          <a:stretch>
            <a:fillRect/>
          </a:stretch>
        </p:blipFill>
        <p:spPr bwMode="auto">
          <a:xfrm>
            <a:off x="457200" y="2848707"/>
            <a:ext cx="4724400" cy="33999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" name="Group 13"/>
          <p:cNvGrpSpPr/>
          <p:nvPr/>
        </p:nvGrpSpPr>
        <p:grpSpPr>
          <a:xfrm>
            <a:off x="5562600" y="3200400"/>
            <a:ext cx="3276600" cy="2819400"/>
            <a:chOff x="5486400" y="3276600"/>
            <a:chExt cx="3276600" cy="2819400"/>
          </a:xfrm>
        </p:grpSpPr>
        <p:sp>
          <p:nvSpPr>
            <p:cNvPr id="13" name="Heart 12"/>
            <p:cNvSpPr/>
            <p:nvPr/>
          </p:nvSpPr>
          <p:spPr>
            <a:xfrm>
              <a:off x="5486400" y="3276600"/>
              <a:ext cx="3276600" cy="2819400"/>
            </a:xfrm>
            <a:prstGeom prst="hear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/>
                <a:cs typeface="Helvetica"/>
              </a:endParaRPr>
            </a:p>
          </p:txBody>
        </p:sp>
        <p:sp>
          <p:nvSpPr>
            <p:cNvPr id="21512" name="TextBox 12"/>
            <p:cNvSpPr txBox="1">
              <a:spLocks noChangeArrowheads="1"/>
            </p:cNvSpPr>
            <p:nvPr/>
          </p:nvSpPr>
          <p:spPr bwMode="auto">
            <a:xfrm>
              <a:off x="5715000" y="3886200"/>
              <a:ext cx="2743200" cy="1815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dirty="0">
                  <a:latin typeface="Helvetica"/>
                  <a:cs typeface="Helvetica"/>
                </a:rPr>
                <a:t>A </a:t>
              </a:r>
              <a:r>
                <a:rPr lang="en-US" sz="2800" b="1" u="sng" dirty="0">
                  <a:solidFill>
                    <a:schemeClr val="accent2">
                      <a:lumMod val="75000"/>
                    </a:schemeClr>
                  </a:solidFill>
                  <a:latin typeface="Helvetica"/>
                  <a:cs typeface="Helvetica"/>
                </a:rPr>
                <a:t>beautiful</a:t>
              </a:r>
              <a:r>
                <a:rPr lang="en-US" sz="2800" dirty="0">
                  <a:latin typeface="Helvetica"/>
                  <a:cs typeface="Helvetica"/>
                </a:rPr>
                <a:t> heart </a:t>
              </a:r>
              <a:r>
                <a:rPr lang="en-US" sz="2800" b="1" u="sng" dirty="0">
                  <a:solidFill>
                    <a:schemeClr val="accent2">
                      <a:lumMod val="75000"/>
                    </a:schemeClr>
                  </a:solidFill>
                  <a:latin typeface="Helvetica"/>
                  <a:cs typeface="Helvetica"/>
                </a:rPr>
                <a:t>honors</a:t>
              </a:r>
              <a:r>
                <a:rPr lang="en-US" sz="2800" dirty="0">
                  <a:latin typeface="Helvetica"/>
                  <a:cs typeface="Helvetica"/>
                </a:rPr>
                <a:t> and </a:t>
              </a:r>
              <a:r>
                <a:rPr lang="en-US" sz="2800" b="1" u="sng" dirty="0">
                  <a:solidFill>
                    <a:schemeClr val="accent2">
                      <a:lumMod val="75000"/>
                    </a:schemeClr>
                  </a:solidFill>
                  <a:latin typeface="Helvetica"/>
                  <a:cs typeface="Helvetica"/>
                </a:rPr>
                <a:t>fears</a:t>
              </a:r>
              <a:r>
                <a:rPr lang="en-US" sz="2800" dirty="0">
                  <a:latin typeface="Helvetica"/>
                  <a:cs typeface="Helvetica"/>
                </a:rPr>
                <a:t> </a:t>
              </a:r>
            </a:p>
            <a:p>
              <a:pPr algn="ctr"/>
              <a:r>
                <a:rPr lang="en-US" sz="2800" dirty="0">
                  <a:latin typeface="Helvetica"/>
                  <a:cs typeface="Helvetica"/>
                </a:rPr>
                <a:t>God</a:t>
              </a: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A Truly Feminine Woman</a:t>
            </a:r>
            <a:b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</a:b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Honors and Reveres God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85800" y="1524000"/>
            <a:ext cx="7924800" cy="4953000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5800" y="1524000"/>
            <a:ext cx="7924800" cy="1969770"/>
          </a:xfrm>
          <a:prstGeom prst="rect">
            <a:avLst/>
          </a:prstGeom>
          <a:solidFill>
            <a:schemeClr val="tx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82880" tIns="182880" rIns="182880" bIns="18288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Women are not to </a:t>
            </a:r>
            <a:r>
              <a:rPr lang="en-US" sz="2600" b="1" u="sng" dirty="0">
                <a:solidFill>
                  <a:srgbClr val="FF88BA"/>
                </a:solidFill>
                <a:latin typeface="Helvetica"/>
                <a:cs typeface="Helvetica"/>
              </a:rPr>
              <a:t>embrace</a:t>
            </a:r>
            <a:r>
              <a:rPr lang="en-US" sz="2600" dirty="0">
                <a:solidFill>
                  <a:srgbClr val="FF88BA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or nurture </a:t>
            </a:r>
            <a:r>
              <a:rPr lang="en-US" sz="2600" b="1" u="sng" dirty="0">
                <a:solidFill>
                  <a:srgbClr val="FF88BA"/>
                </a:solidFill>
                <a:latin typeface="Helvetica"/>
                <a:cs typeface="Helvetica"/>
              </a:rPr>
              <a:t>weakness</a:t>
            </a:r>
            <a:r>
              <a:rPr lang="en-US" sz="2600" dirty="0">
                <a:latin typeface="Helvetica"/>
                <a:cs typeface="Helvetica"/>
              </a:rPr>
              <a:t>.</a:t>
            </a:r>
          </a:p>
          <a:p>
            <a:endParaRPr lang="en-US" sz="2600" dirty="0">
              <a:latin typeface="Helvetica"/>
              <a:cs typeface="Helvetica"/>
            </a:endParaRPr>
          </a:p>
          <a:p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Woman are to embrace and cultivate distinctly feminine</a:t>
            </a:r>
            <a:r>
              <a:rPr lang="en-US" sz="2600" dirty="0">
                <a:latin typeface="Helvetica"/>
                <a:cs typeface="Helvetica"/>
              </a:rPr>
              <a:t> </a:t>
            </a:r>
            <a:r>
              <a:rPr lang="en-US" sz="2600" b="1" u="sng" dirty="0">
                <a:solidFill>
                  <a:srgbClr val="FF88BA"/>
                </a:solidFill>
                <a:latin typeface="Helvetica"/>
                <a:cs typeface="Helvetica"/>
              </a:rPr>
              <a:t>personal</a:t>
            </a:r>
            <a:r>
              <a:rPr lang="en-US" sz="2600" u="sng" dirty="0">
                <a:solidFill>
                  <a:srgbClr val="FF88BA"/>
                </a:solidFill>
                <a:latin typeface="Helvetica"/>
                <a:cs typeface="Helvetica"/>
              </a:rPr>
              <a:t> </a:t>
            </a:r>
            <a:r>
              <a:rPr lang="en-US" sz="2600" b="1" u="sng" dirty="0">
                <a:solidFill>
                  <a:srgbClr val="FF88BA"/>
                </a:solidFill>
                <a:latin typeface="Helvetica"/>
                <a:cs typeface="Helvetica"/>
              </a:rPr>
              <a:t>strength</a:t>
            </a:r>
            <a:r>
              <a:rPr lang="en-US" sz="2600" dirty="0">
                <a:latin typeface="Helvetica"/>
                <a:cs typeface="Helvetica"/>
              </a:rPr>
              <a:t>.</a:t>
            </a:r>
          </a:p>
        </p:txBody>
      </p:sp>
      <p:pic>
        <p:nvPicPr>
          <p:cNvPr id="6" name="Picture 5" descr="070205_morrison_bcol2_6p_wid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581400"/>
            <a:ext cx="3999114" cy="26660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4E005F">
              <a:alpha val="6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tIns="137160"/>
          <a:lstStyle/>
          <a:p>
            <a:pPr marL="228600"/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A Truly Feminine Woman</a:t>
            </a:r>
            <a:b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</a:br>
            <a:r>
              <a:rPr lang="en-US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20000"/>
                    </a:srgbClr>
                  </a:outerShdw>
                </a:effectLst>
                <a:latin typeface="Helvetica"/>
                <a:cs typeface="Helvetica"/>
              </a:rPr>
              <a:t>Is Strong, Not Weak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</TotalTime>
  <Words>683</Words>
  <Application>Microsoft Office PowerPoint</Application>
  <PresentationFormat>On-screen Show (4:3)</PresentationFormat>
  <Paragraphs>114</Paragraphs>
  <Slides>19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Helvetica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Nelson</dc:creator>
  <cp:lastModifiedBy>Lori Myers</cp:lastModifiedBy>
  <cp:revision>175</cp:revision>
  <dcterms:created xsi:type="dcterms:W3CDTF">2011-05-07T01:29:46Z</dcterms:created>
  <dcterms:modified xsi:type="dcterms:W3CDTF">2024-11-26T20:52:24Z</dcterms:modified>
</cp:coreProperties>
</file>