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5" r:id="rId12"/>
    <p:sldId id="266" r:id="rId13"/>
    <p:sldId id="268" r:id="rId14"/>
    <p:sldId id="269" r:id="rId15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B00"/>
    <a:srgbClr val="004A00"/>
    <a:srgbClr val="006600"/>
    <a:srgbClr val="FFFFCC"/>
    <a:srgbClr val="FFFFFF"/>
    <a:srgbClr val="0070C0"/>
    <a:srgbClr val="663300"/>
    <a:srgbClr val="E46C0A"/>
    <a:srgbClr val="403152"/>
    <a:srgbClr val="7793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19" autoAdjust="0"/>
    <p:restoredTop sz="92686" autoAdjust="0"/>
  </p:normalViewPr>
  <p:slideViewPr>
    <p:cSldViewPr>
      <p:cViewPr varScale="1">
        <p:scale>
          <a:sx n="67" d="100"/>
          <a:sy n="67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>
              <a:latin typeface="Helvetic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2ACA2005-2487-4190-8F33-AF4059DE6FD6}" type="datetimeFigureOut">
              <a:rPr lang="en-US" smtClean="0">
                <a:latin typeface="Helvetica"/>
              </a:rPr>
              <a:pPr/>
              <a:t>11/26/2024</a:t>
            </a:fld>
            <a:endParaRPr lang="en-US" dirty="0">
              <a:latin typeface="Helvetic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>
              <a:latin typeface="Helvetica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5DB36700-1630-4E6E-8AD3-2AFFEF265E1F}" type="slidenum">
              <a:rPr lang="en-US" smtClean="0">
                <a:latin typeface="Helvetica"/>
              </a:rPr>
              <a:pPr/>
              <a:t>‹#›</a:t>
            </a:fld>
            <a:endParaRPr lang="en-US" dirty="0"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7515311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>
                <a:latin typeface="Helvetica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>
                <a:latin typeface="Helvetica"/>
              </a:defRPr>
            </a:lvl1pPr>
          </a:lstStyle>
          <a:p>
            <a:fld id="{BBDE9A8F-F429-4A77-BFF9-3467B9C403BF}" type="datetimeFigureOut">
              <a:rPr lang="en-US" smtClean="0"/>
              <a:pPr/>
              <a:t>11/26/2024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>
                <a:latin typeface="Helvetica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>
                <a:latin typeface="Helvetica"/>
              </a:defRPr>
            </a:lvl1pPr>
          </a:lstStyle>
          <a:p>
            <a:fld id="{C51A9AB6-9965-4137-9BC3-12D12B728AD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43982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Helvetica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Helvetica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Helvetica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Helvetica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Helvetica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0535-729E-4C3B-A9C3-39C670754101}" type="datetimeFigureOut">
              <a:rPr lang="en-US" smtClean="0"/>
              <a:pPr/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95776-233B-4349-A249-6CD7B6386C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0535-729E-4C3B-A9C3-39C670754101}" type="datetimeFigureOut">
              <a:rPr lang="en-US" smtClean="0"/>
              <a:pPr/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95776-233B-4349-A249-6CD7B6386C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0535-729E-4C3B-A9C3-39C670754101}" type="datetimeFigureOut">
              <a:rPr lang="en-US" smtClean="0"/>
              <a:pPr/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95776-233B-4349-A249-6CD7B6386C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0535-729E-4C3B-A9C3-39C670754101}" type="datetimeFigureOut">
              <a:rPr lang="en-US" smtClean="0"/>
              <a:pPr/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95776-233B-4349-A249-6CD7B6386C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0535-729E-4C3B-A9C3-39C670754101}" type="datetimeFigureOut">
              <a:rPr lang="en-US" smtClean="0"/>
              <a:pPr/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95776-233B-4349-A249-6CD7B6386C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0535-729E-4C3B-A9C3-39C670754101}" type="datetimeFigureOut">
              <a:rPr lang="en-US" smtClean="0"/>
              <a:pPr/>
              <a:t>11/26/2024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95776-233B-4349-A249-6CD7B6386C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0535-729E-4C3B-A9C3-39C670754101}" type="datetimeFigureOut">
              <a:rPr lang="en-US" smtClean="0"/>
              <a:pPr/>
              <a:t>11/26/2024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95776-233B-4349-A249-6CD7B6386C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0535-729E-4C3B-A9C3-39C670754101}" type="datetimeFigureOut">
              <a:rPr lang="en-US" smtClean="0"/>
              <a:pPr/>
              <a:t>11/26/2024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95776-233B-4349-A249-6CD7B6386C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0535-729E-4C3B-A9C3-39C670754101}" type="datetimeFigureOut">
              <a:rPr lang="en-US" smtClean="0"/>
              <a:pPr/>
              <a:t>11/26/2024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95776-233B-4349-A249-6CD7B6386C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0535-729E-4C3B-A9C3-39C670754101}" type="datetimeFigureOut">
              <a:rPr lang="en-US" smtClean="0"/>
              <a:pPr/>
              <a:t>11/26/2024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95776-233B-4349-A249-6CD7B6386C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0535-729E-4C3B-A9C3-39C670754101}" type="datetimeFigureOut">
              <a:rPr lang="en-US" smtClean="0"/>
              <a:pPr/>
              <a:t>11/26/2024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95776-233B-4349-A249-6CD7B6386C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 bright="67000" contrast="-70000"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Helvetica"/>
              </a:defRPr>
            </a:lvl1pPr>
          </a:lstStyle>
          <a:p>
            <a:fld id="{A6D30535-729E-4C3B-A9C3-39C670754101}" type="datetimeFigureOut">
              <a:rPr lang="en-US" smtClean="0"/>
              <a:pPr/>
              <a:t>11/26/2024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Helvetica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Helvetica"/>
              </a:defRPr>
            </a:lvl1pPr>
          </a:lstStyle>
          <a:p>
            <a:fld id="{C1B95776-233B-4349-A249-6CD7B6386CF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Helvetica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Helvetica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Helvetica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Helvetica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Helvetica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Helvetica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2362200" cy="762000"/>
          </a:xfrm>
          <a:prstGeom prst="rect">
            <a:avLst/>
          </a:prstGeom>
          <a:solidFill>
            <a:schemeClr val="tx1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tx1">
              <a:alpha val="67000"/>
            </a:schemeClr>
          </a:solidFill>
          <a:ln w="9525">
            <a:noFill/>
            <a:miter lim="800000"/>
            <a:headEnd/>
            <a:tailEnd/>
          </a:ln>
        </p:spPr>
        <p:txBody>
          <a:bodyPr lIns="182880" tIns="182880" rIns="182880"/>
          <a:lstStyle/>
          <a:p>
            <a:pPr marL="228600"/>
            <a:r>
              <a:rPr lang="en-US" sz="2800" b="1" dirty="0">
                <a:solidFill>
                  <a:schemeClr val="bg1"/>
                </a:solidFill>
                <a:latin typeface="Helvetica"/>
              </a:rPr>
              <a:t>Lesson 12    A Role Model of Masculinity: Paul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chemeClr val="tx1">
              <a:alpha val="75000"/>
            </a:schemeClr>
          </a:solidFill>
          <a:ln w="9525">
            <a:noFill/>
            <a:miter lim="800000"/>
            <a:headEnd/>
            <a:tailEnd/>
          </a:ln>
        </p:spPr>
        <p:txBody>
          <a:bodyPr lIns="182880" tIns="91440" rIns="182880" bIns="91440"/>
          <a:lstStyle/>
          <a:p>
            <a:pPr marL="228600" algn="r"/>
            <a:r>
              <a:rPr lang="en-US" sz="2900" b="1" dirty="0">
                <a:solidFill>
                  <a:srgbClr val="FFFFFF"/>
                </a:solidFill>
                <a:latin typeface="Helvetica"/>
              </a:rPr>
              <a:t>Rejoicing in God’s Good Design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228600" y="2209800"/>
            <a:ext cx="8686800" cy="4343400"/>
          </a:xfrm>
          <a:prstGeom prst="rect">
            <a:avLst/>
          </a:prstGeom>
          <a:solidFill>
            <a:schemeClr val="tx1">
              <a:alpha val="6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838200"/>
            <a:ext cx="9144000" cy="1066800"/>
          </a:xfrm>
          <a:prstGeom prst="rect">
            <a:avLst/>
          </a:prstGeom>
          <a:solidFill>
            <a:srgbClr val="003B00">
              <a:alpha val="75000"/>
            </a:srgbClr>
          </a:solidFill>
          <a:ln w="9525">
            <a:noFill/>
            <a:miter lim="800000"/>
            <a:headEnd/>
            <a:tailEnd/>
          </a:ln>
        </p:spPr>
        <p:txBody>
          <a:bodyPr tIns="182880"/>
          <a:lstStyle/>
          <a:p>
            <a:pPr marL="228600" algn="ctr"/>
            <a:r>
              <a:rPr lang="en-US" sz="4400" b="1" dirty="0">
                <a:solidFill>
                  <a:srgbClr val="FFFFCC"/>
                </a:solidFill>
                <a:latin typeface="Helvetica"/>
              </a:rPr>
              <a:t>_ _ _ _ _ _ _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5800" y="2654856"/>
            <a:ext cx="7543800" cy="2831544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800" b="1" dirty="0">
                <a:solidFill>
                  <a:schemeClr val="bg1"/>
                </a:solidFill>
                <a:latin typeface="Helvetica"/>
              </a:rPr>
              <a:t>2 Corinthians 11:24-26</a:t>
            </a:r>
          </a:p>
          <a:p>
            <a:pPr>
              <a:spcAft>
                <a:spcPts val="600"/>
              </a:spcAft>
            </a:pPr>
            <a:r>
              <a:rPr lang="en-US" sz="2800" b="1" dirty="0">
                <a:solidFill>
                  <a:schemeClr val="bg1"/>
                </a:solidFill>
                <a:latin typeface="Helvetica"/>
              </a:rPr>
              <a:t>2 Corinthians 5:1</a:t>
            </a:r>
          </a:p>
          <a:p>
            <a:pPr>
              <a:spcAft>
                <a:spcPts val="600"/>
              </a:spcAft>
            </a:pPr>
            <a:r>
              <a:rPr lang="en-US" sz="2800" b="1" dirty="0">
                <a:solidFill>
                  <a:schemeClr val="bg1"/>
                </a:solidFill>
                <a:latin typeface="Helvetica"/>
              </a:rPr>
              <a:t>2 Corinthians 5:6-10</a:t>
            </a:r>
          </a:p>
          <a:p>
            <a:pPr>
              <a:spcAft>
                <a:spcPts val="600"/>
              </a:spcAft>
            </a:pPr>
            <a:endParaRPr lang="en-US" dirty="0">
              <a:solidFill>
                <a:schemeClr val="bg1"/>
              </a:solidFill>
              <a:latin typeface="Helvetica"/>
            </a:endParaRPr>
          </a:p>
          <a:p>
            <a:pPr>
              <a:spcAft>
                <a:spcPts val="600"/>
              </a:spcAft>
            </a:pPr>
            <a:r>
              <a:rPr lang="en-US" sz="2800" dirty="0">
                <a:solidFill>
                  <a:schemeClr val="bg1"/>
                </a:solidFill>
                <a:latin typeface="Helvetica"/>
              </a:rPr>
              <a:t>Paul was</a:t>
            </a:r>
            <a:r>
              <a:rPr lang="en-US" sz="2800" dirty="0">
                <a:latin typeface="Helvetica"/>
              </a:rPr>
              <a:t> </a:t>
            </a:r>
            <a:r>
              <a:rPr lang="en-US" sz="2800" b="1" u="sng" dirty="0">
                <a:solidFill>
                  <a:srgbClr val="FFFFCC"/>
                </a:solidFill>
                <a:latin typeface="Helvetica"/>
              </a:rPr>
              <a:t>courageous</a:t>
            </a:r>
            <a:r>
              <a:rPr lang="en-US" sz="2800" dirty="0">
                <a:solidFill>
                  <a:srgbClr val="FFFFCC"/>
                </a:solidFill>
                <a:latin typeface="Helvetica"/>
              </a:rPr>
              <a:t> </a:t>
            </a:r>
            <a:r>
              <a:rPr lang="en-US" sz="2800" dirty="0">
                <a:solidFill>
                  <a:srgbClr val="FFFFFF"/>
                </a:solidFill>
                <a:latin typeface="Helvetica"/>
              </a:rPr>
              <a:t>because he did not </a:t>
            </a:r>
            <a:r>
              <a:rPr lang="en-US" sz="2800" dirty="0">
                <a:solidFill>
                  <a:schemeClr val="bg1"/>
                </a:solidFill>
                <a:latin typeface="Helvetica"/>
              </a:rPr>
              <a:t>fear </a:t>
            </a:r>
            <a:r>
              <a:rPr lang="en-US" sz="2800" b="1" u="sng" dirty="0">
                <a:solidFill>
                  <a:srgbClr val="FFFFCC"/>
                </a:solidFill>
                <a:latin typeface="Helvetica"/>
              </a:rPr>
              <a:t>death</a:t>
            </a:r>
            <a:r>
              <a:rPr lang="en-US" sz="2800" dirty="0">
                <a:solidFill>
                  <a:srgbClr val="FFFFFF"/>
                </a:solidFill>
                <a:latin typeface="Helvetica"/>
              </a:rPr>
              <a:t>.</a:t>
            </a:r>
            <a:r>
              <a:rPr lang="en-US" sz="2800" dirty="0">
                <a:latin typeface="Helvetica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99096" y="936008"/>
            <a:ext cx="421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FFFFCC"/>
                </a:solidFill>
                <a:latin typeface="Helvetica"/>
              </a:rPr>
              <a:t>C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36960" y="936008"/>
            <a:ext cx="421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FFFFCC"/>
                </a:solidFill>
                <a:latin typeface="Helvetica"/>
              </a:rPr>
              <a:t>O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14664" y="941696"/>
            <a:ext cx="421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FFFFCC"/>
                </a:solidFill>
                <a:latin typeface="Helvetica"/>
              </a:rPr>
              <a:t>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51360" y="955344"/>
            <a:ext cx="421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FFFFCC"/>
                </a:solidFill>
                <a:latin typeface="Helvetica"/>
              </a:rPr>
              <a:t>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76800" y="955344"/>
            <a:ext cx="421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FFFFCC"/>
                </a:solidFill>
                <a:latin typeface="Helvetica"/>
              </a:rPr>
              <a:t>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07808" y="955344"/>
            <a:ext cx="421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FFFFCC"/>
                </a:solidFill>
                <a:latin typeface="Helvetica"/>
              </a:rPr>
              <a:t>U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804848" y="941696"/>
            <a:ext cx="421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FFFFCC"/>
                </a:solidFill>
                <a:latin typeface="Helvetica"/>
              </a:rPr>
              <a:t>E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gradFill flip="none" rotWithShape="1">
            <a:gsLst>
              <a:gs pos="46000">
                <a:srgbClr val="006600">
                  <a:alpha val="69804"/>
                </a:srgbClr>
              </a:gs>
              <a:gs pos="100000">
                <a:srgbClr val="006600">
                  <a:alpha val="42000"/>
                </a:srgbClr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</p:spPr>
        <p:txBody>
          <a:bodyPr tIns="182880"/>
          <a:lstStyle/>
          <a:p>
            <a:pPr marL="228600"/>
            <a:r>
              <a:rPr lang="en-US" sz="3200" b="1" dirty="0">
                <a:solidFill>
                  <a:srgbClr val="FFFFCC"/>
                </a:solidFill>
                <a:latin typeface="Helvetica"/>
              </a:rPr>
              <a:t>Aspects of Paul’s Masculinity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2514600"/>
            <a:ext cx="9144000" cy="1752600"/>
          </a:xfrm>
          <a:prstGeom prst="rect">
            <a:avLst/>
          </a:prstGeom>
          <a:solidFill>
            <a:srgbClr val="003B00">
              <a:alpha val="69804"/>
            </a:srgbClr>
          </a:solidFill>
          <a:ln w="9525">
            <a:noFill/>
            <a:miter lim="800000"/>
            <a:headEnd/>
            <a:tailEnd/>
          </a:ln>
        </p:spPr>
        <p:txBody>
          <a:bodyPr lIns="182880" tIns="182880" rIns="182880" bIns="182880"/>
          <a:lstStyle/>
          <a:p>
            <a:pPr marL="228600"/>
            <a:r>
              <a:rPr lang="en-US" sz="2800" b="1" dirty="0">
                <a:solidFill>
                  <a:srgbClr val="FFFFCC"/>
                </a:solidFill>
                <a:latin typeface="Helvetica"/>
              </a:rPr>
              <a:t>2 Timothy 1:7</a:t>
            </a:r>
          </a:p>
          <a:p>
            <a:pPr marL="228600"/>
            <a:r>
              <a:rPr lang="en-US" sz="2800" dirty="0">
                <a:solidFill>
                  <a:schemeClr val="bg1"/>
                </a:solidFill>
                <a:latin typeface="Helvetica"/>
              </a:rPr>
              <a:t>For God gave us a spirit not of fear but of </a:t>
            </a:r>
            <a:r>
              <a:rPr lang="en-US" sz="2800" b="1" u="sng" dirty="0">
                <a:solidFill>
                  <a:srgbClr val="FFFFCC"/>
                </a:solidFill>
                <a:latin typeface="Helvetica"/>
              </a:rPr>
              <a:t>power</a:t>
            </a:r>
            <a:r>
              <a:rPr lang="en-US" sz="2800" dirty="0">
                <a:solidFill>
                  <a:schemeClr val="bg1"/>
                </a:solidFill>
                <a:latin typeface="Helvetica"/>
              </a:rPr>
              <a:t> and </a:t>
            </a:r>
            <a:r>
              <a:rPr lang="en-US" sz="2800" b="1" u="sng" dirty="0">
                <a:solidFill>
                  <a:srgbClr val="FFFFCC"/>
                </a:solidFill>
                <a:latin typeface="Helvetica"/>
              </a:rPr>
              <a:t>love</a:t>
            </a:r>
            <a:r>
              <a:rPr lang="en-US" sz="2800" dirty="0">
                <a:solidFill>
                  <a:schemeClr val="bg1"/>
                </a:solidFill>
                <a:latin typeface="Helvetica"/>
              </a:rPr>
              <a:t> and </a:t>
            </a:r>
            <a:r>
              <a:rPr lang="en-US" sz="2800" b="1" u="sng" dirty="0">
                <a:solidFill>
                  <a:srgbClr val="FFFFCC"/>
                </a:solidFill>
                <a:latin typeface="Helvetica"/>
              </a:rPr>
              <a:t>self-control</a:t>
            </a:r>
            <a:r>
              <a:rPr lang="en-US" sz="2800" dirty="0">
                <a:solidFill>
                  <a:schemeClr val="bg1"/>
                </a:solidFill>
                <a:latin typeface="Helvetica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81000"/>
            <a:ext cx="8458200" cy="3677930"/>
          </a:xfrm>
          <a:prstGeom prst="rect">
            <a:avLst/>
          </a:prstGeom>
          <a:solidFill>
            <a:schemeClr val="tx1">
              <a:alpha val="69804"/>
            </a:schemeClr>
          </a:solidFill>
        </p:spPr>
        <p:txBody>
          <a:bodyPr wrap="square" rtlCol="0">
            <a:spAutoFit/>
          </a:bodyPr>
          <a:lstStyle/>
          <a:p>
            <a:pPr marL="236538" lvl="0"/>
            <a:endParaRPr lang="en-US" sz="2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36538"/>
            <a:r>
              <a:rPr lang="en-US" sz="2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curriculum includes images from </a:t>
            </a:r>
            <a:r>
              <a:rPr lang="en-US" sz="2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r>
              <a:rPr lang="en-US" sz="2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© 2011, and its licensors, which are protected by the copyright laws of the U.S., Canada, and elsewhere. Used under license. Images for this PowerPoint® show supplied by:</a:t>
            </a:r>
          </a:p>
          <a:p>
            <a:pPr marL="236538" lvl="0"/>
            <a:endParaRPr lang="en-US" sz="21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682625" indent="-446088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Man Racing (slide background): 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iStockphoto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682625" indent="-446088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Map of Roman Empire (slide 5): 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iStockphoto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682625" indent="-446088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Roman Coin (slide 5): 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Hemera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682625" lvl="0" indent="-446088"/>
            <a:endParaRPr lang="en-US" sz="21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682625" lvl="0" indent="-446088"/>
            <a:endParaRPr lang="en-US" sz="21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7864" y="457200"/>
            <a:ext cx="8458200" cy="5909310"/>
          </a:xfrm>
          <a:prstGeom prst="rect">
            <a:avLst/>
          </a:prstGeom>
          <a:solidFill>
            <a:schemeClr val="tx1">
              <a:alpha val="69804"/>
            </a:schemeClr>
          </a:solidFill>
        </p:spPr>
        <p:txBody>
          <a:bodyPr wrap="square" rtlCol="0">
            <a:spAutoFit/>
          </a:bodyPr>
          <a:lstStyle/>
          <a:p>
            <a:pPr lvl="0" algn="ctr"/>
            <a:endParaRPr lang="en-US" sz="2100" b="1" dirty="0">
              <a:solidFill>
                <a:schemeClr val="bg1"/>
              </a:solidFill>
              <a:latin typeface="Helvetica"/>
              <a:cs typeface="Helvetica"/>
            </a:endParaRPr>
          </a:p>
          <a:p>
            <a:pPr lvl="0" algn="ctr"/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Copyright © 2011 by Gary Steward and Next Generation Resources, Inc. Illustrations Truth78. All rights reserved.</a:t>
            </a:r>
          </a:p>
          <a:p>
            <a:pPr lvl="0" algn="ctr"/>
            <a:endParaRPr lang="en-US" sz="21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Scripture quotations are from The Holy Bible, English</a:t>
            </a:r>
          </a:p>
          <a:p>
            <a:pPr lvl="0" algn="ctr"/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Standard Version, copyright © 2001 by Crossway Bibles, </a:t>
            </a:r>
            <a:b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 division of Good News Publishers. Used by permission. All rights reserved.</a:t>
            </a:r>
          </a:p>
          <a:p>
            <a:pPr lvl="0" algn="ctr"/>
            <a:r>
              <a:rPr lang="en-US" sz="21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You may edit the slide to match the lesson you teach, but </a:t>
            </a:r>
            <a:br>
              <a:rPr lang="en-US" sz="21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1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you may not alter the licensed images </a:t>
            </a:r>
          </a:p>
          <a:p>
            <a:pPr lvl="0" algn="ctr"/>
            <a:r>
              <a:rPr lang="en-US" sz="21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or use them for any purpose other than Your Word is Truth.</a:t>
            </a:r>
          </a:p>
          <a:p>
            <a:pPr lvl="0" algn="ctr"/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publication includes images from </a:t>
            </a:r>
            <a:b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21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GettyImages</a:t>
            </a:r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/Thinkstock Corporation © 2011, and </a:t>
            </a:r>
            <a:b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its licensors. Used under license.</a:t>
            </a:r>
          </a:p>
          <a:p>
            <a:pPr lvl="0"/>
            <a:endParaRPr lang="en-US" sz="21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Truth78</a:t>
            </a:r>
          </a:p>
          <a:p>
            <a:pPr lvl="0" algn="ctr"/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info@Truth78.org</a:t>
            </a:r>
          </a:p>
          <a:p>
            <a:pPr lvl="0" algn="ctr"/>
            <a:r>
              <a:rPr lang="en-US" sz="21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www.Truth78.org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gradFill flip="none" rotWithShape="1">
            <a:gsLst>
              <a:gs pos="46000">
                <a:srgbClr val="006600">
                  <a:alpha val="69804"/>
                </a:srgbClr>
              </a:gs>
              <a:gs pos="100000">
                <a:srgbClr val="006600">
                  <a:alpha val="42000"/>
                </a:srgbClr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</p:spPr>
        <p:txBody>
          <a:bodyPr tIns="182880"/>
          <a:lstStyle/>
          <a:p>
            <a:pPr marL="228600"/>
            <a:r>
              <a:rPr lang="en-US" sz="3200" b="1" dirty="0">
                <a:solidFill>
                  <a:srgbClr val="FFFFCC"/>
                </a:solidFill>
                <a:latin typeface="Helvetica"/>
              </a:rPr>
              <a:t>Illustration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Circ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1219200"/>
            <a:ext cx="5879221" cy="52749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72200" y="1586805"/>
            <a:ext cx="2971800" cy="1384995"/>
          </a:xfrm>
          <a:prstGeom prst="rect">
            <a:avLst/>
          </a:prstGeom>
          <a:solidFill>
            <a:schemeClr val="tx1">
              <a:alpha val="65000"/>
            </a:schemeClr>
          </a:solidFill>
        </p:spPr>
        <p:txBody>
          <a:bodyPr wrap="square" lIns="182880" tIns="91440" rIns="182880" bIns="91440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600" b="1" dirty="0">
                <a:solidFill>
                  <a:srgbClr val="FFFFFF"/>
                </a:solidFill>
                <a:latin typeface="Helvetica"/>
              </a:rPr>
              <a:t>Biblical Models:</a:t>
            </a:r>
            <a:br>
              <a:rPr lang="en-US" sz="2600" dirty="0">
                <a:solidFill>
                  <a:srgbClr val="FFFFFF"/>
                </a:solidFill>
                <a:latin typeface="Helvetica"/>
              </a:rPr>
            </a:br>
            <a:r>
              <a:rPr lang="en-US" sz="2600" dirty="0">
                <a:solidFill>
                  <a:srgbClr val="FFFFFF"/>
                </a:solidFill>
                <a:latin typeface="Helvetica"/>
              </a:rPr>
              <a:t>men of authority &amp; responsibility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67200" y="3065134"/>
            <a:ext cx="1600200" cy="53340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800" b="1" dirty="0">
                <a:solidFill>
                  <a:srgbClr val="FFFFFF"/>
                </a:solidFill>
                <a:latin typeface="Helvetica"/>
              </a:rPr>
              <a:t>Leaders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362200" y="1451286"/>
            <a:ext cx="1752600" cy="52322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800" b="1" dirty="0">
                <a:solidFill>
                  <a:srgbClr val="FFFFFF"/>
                </a:solidFill>
                <a:latin typeface="Helvetica"/>
              </a:rPr>
              <a:t>Prophets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038599" y="4893934"/>
            <a:ext cx="1567543" cy="492443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600" b="1" dirty="0">
                <a:solidFill>
                  <a:srgbClr val="FFFFFF"/>
                </a:solidFill>
                <a:latin typeface="Helvetica"/>
              </a:rPr>
              <a:t>Priests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81000" y="3715691"/>
            <a:ext cx="1219200" cy="492443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600" b="1" dirty="0">
                <a:solidFill>
                  <a:srgbClr val="FFFFFF"/>
                </a:solidFill>
                <a:latin typeface="Helvetica"/>
              </a:rPr>
              <a:t>Kings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962399" y="2115491"/>
            <a:ext cx="1480457" cy="492443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600" b="1" dirty="0">
                <a:solidFill>
                  <a:srgbClr val="FFFFFF"/>
                </a:solidFill>
                <a:latin typeface="Helvetica"/>
              </a:rPr>
              <a:t>Judges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600200" y="5427334"/>
            <a:ext cx="2960914" cy="492443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600" b="1" dirty="0">
                <a:solidFill>
                  <a:srgbClr val="FFFFFF"/>
                </a:solidFill>
                <a:latin typeface="Helvetica"/>
              </a:rPr>
              <a:t>Military leaders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09600" y="2877491"/>
            <a:ext cx="1741714" cy="492443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600" b="1" dirty="0">
                <a:solidFill>
                  <a:srgbClr val="FFFFFF"/>
                </a:solidFill>
                <a:latin typeface="Helvetica"/>
              </a:rPr>
              <a:t>Soldiers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191000" y="3979534"/>
            <a:ext cx="1828800" cy="492443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600" b="1" dirty="0">
                <a:solidFill>
                  <a:srgbClr val="FFFFFF"/>
                </a:solidFill>
                <a:latin typeface="Helvetica"/>
              </a:rPr>
              <a:t>Laborers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09599" y="4589134"/>
            <a:ext cx="2090057" cy="492443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600" b="1" dirty="0">
                <a:solidFill>
                  <a:srgbClr val="FFFFFF"/>
                </a:solidFill>
                <a:latin typeface="Helvetica"/>
              </a:rPr>
              <a:t>Providers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066799" y="2039291"/>
            <a:ext cx="2286001" cy="492443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600" b="1" dirty="0">
                <a:solidFill>
                  <a:srgbClr val="FFFFFF"/>
                </a:solidFill>
                <a:latin typeface="Helvetica"/>
              </a:rPr>
              <a:t>Protectors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172200" y="3178820"/>
            <a:ext cx="2971800" cy="2231380"/>
          </a:xfrm>
          <a:prstGeom prst="rect">
            <a:avLst/>
          </a:prstGeom>
          <a:solidFill>
            <a:srgbClr val="006600">
              <a:alpha val="75000"/>
            </a:srgbClr>
          </a:solidFill>
        </p:spPr>
        <p:txBody>
          <a:bodyPr wrap="square" lIns="182880" tIns="91440" rIns="182880" bIns="137160" rtlCol="0">
            <a:spAutoFit/>
          </a:bodyPr>
          <a:lstStyle/>
          <a:p>
            <a:r>
              <a:rPr lang="en-US" sz="2600" b="1" dirty="0">
                <a:solidFill>
                  <a:srgbClr val="FFFFFF"/>
                </a:solidFill>
                <a:latin typeface="Helvetica"/>
              </a:rPr>
              <a:t>DIFFERENT</a:t>
            </a:r>
          </a:p>
          <a:p>
            <a:r>
              <a:rPr lang="en-US" sz="2600" dirty="0">
                <a:solidFill>
                  <a:srgbClr val="FFFFFF"/>
                </a:solidFill>
                <a:latin typeface="Helvetica"/>
              </a:rPr>
              <a:t>No one temperament or </a:t>
            </a:r>
            <a:r>
              <a:rPr lang="en-US" sz="2600" b="1" u="sng" dirty="0">
                <a:solidFill>
                  <a:srgbClr val="CCFFCC"/>
                </a:solidFill>
                <a:latin typeface="Helvetica"/>
              </a:rPr>
              <a:t>expression</a:t>
            </a:r>
            <a:r>
              <a:rPr lang="en-US" sz="2600" dirty="0">
                <a:solidFill>
                  <a:srgbClr val="CCFFCC"/>
                </a:solidFill>
                <a:latin typeface="Helvetica"/>
              </a:rPr>
              <a:t> </a:t>
            </a:r>
            <a:r>
              <a:rPr lang="en-US" sz="2600" dirty="0">
                <a:solidFill>
                  <a:srgbClr val="FFFFFF"/>
                </a:solidFill>
                <a:latin typeface="Helvetica"/>
              </a:rPr>
              <a:t>of masculinity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gradFill flip="none" rotWithShape="1">
            <a:gsLst>
              <a:gs pos="46000">
                <a:srgbClr val="006600">
                  <a:alpha val="69804"/>
                </a:srgbClr>
              </a:gs>
              <a:gs pos="100000">
                <a:srgbClr val="006600">
                  <a:alpha val="42000"/>
                </a:srgbClr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</p:spPr>
        <p:txBody>
          <a:bodyPr tIns="182880"/>
          <a:lstStyle/>
          <a:p>
            <a:pPr marL="228600"/>
            <a:r>
              <a:rPr lang="en-US" sz="3200" b="1" dirty="0">
                <a:solidFill>
                  <a:srgbClr val="FFFFCC"/>
                </a:solidFill>
                <a:latin typeface="Helvetica"/>
              </a:rPr>
              <a:t>Many Different Models</a:t>
            </a:r>
          </a:p>
        </p:txBody>
      </p:sp>
      <p:pic>
        <p:nvPicPr>
          <p:cNvPr id="28" name="Picture 27" descr="Circle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84164" y="2913346"/>
            <a:ext cx="2106836" cy="18910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8600" y="1143000"/>
            <a:ext cx="8686800" cy="5410200"/>
          </a:xfrm>
          <a:prstGeom prst="rect">
            <a:avLst/>
          </a:prstGeom>
          <a:solidFill>
            <a:schemeClr val="tx1">
              <a:alpha val="6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57200" y="1386274"/>
            <a:ext cx="8229600" cy="478592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341313" indent="-341313">
              <a:spcAft>
                <a:spcPts val="600"/>
              </a:spcAft>
              <a:buFont typeface="Arial" pitchFamily="34" charset="0"/>
              <a:buChar char="•"/>
            </a:pPr>
            <a:r>
              <a:rPr lang="en-US" sz="2700" b="1" dirty="0">
                <a:solidFill>
                  <a:schemeClr val="bg1"/>
                </a:solidFill>
                <a:latin typeface="Helvetica"/>
              </a:rPr>
              <a:t>Ethnicity:</a:t>
            </a:r>
            <a:r>
              <a:rPr lang="en-US" sz="2700" dirty="0">
                <a:solidFill>
                  <a:schemeClr val="bg1"/>
                </a:solidFill>
                <a:latin typeface="Helvetica"/>
              </a:rPr>
              <a:t> Jew</a:t>
            </a:r>
          </a:p>
          <a:p>
            <a:pPr marL="341313" indent="-341313">
              <a:spcAft>
                <a:spcPts val="600"/>
              </a:spcAft>
              <a:buFont typeface="Arial" pitchFamily="34" charset="0"/>
              <a:buChar char="•"/>
            </a:pPr>
            <a:r>
              <a:rPr lang="en-US" sz="2700" b="1" dirty="0">
                <a:solidFill>
                  <a:schemeClr val="bg1"/>
                </a:solidFill>
                <a:latin typeface="Helvetica"/>
              </a:rPr>
              <a:t>Profession:</a:t>
            </a:r>
            <a:r>
              <a:rPr lang="en-US" sz="2700" dirty="0">
                <a:solidFill>
                  <a:schemeClr val="bg1"/>
                </a:solidFill>
                <a:latin typeface="Helvetica"/>
              </a:rPr>
              <a:t> tentmaker</a:t>
            </a:r>
          </a:p>
          <a:p>
            <a:pPr marL="341313" indent="-341313">
              <a:spcAft>
                <a:spcPts val="600"/>
              </a:spcAft>
              <a:buFont typeface="Arial" pitchFamily="34" charset="0"/>
              <a:buChar char="•"/>
            </a:pPr>
            <a:r>
              <a:rPr lang="en-US" sz="2700" b="1" dirty="0">
                <a:solidFill>
                  <a:schemeClr val="bg1"/>
                </a:solidFill>
                <a:latin typeface="Helvetica"/>
              </a:rPr>
              <a:t>Married:</a:t>
            </a:r>
            <a:r>
              <a:rPr lang="en-US" sz="2700" dirty="0">
                <a:solidFill>
                  <a:schemeClr val="bg1"/>
                </a:solidFill>
                <a:latin typeface="Helvetica"/>
              </a:rPr>
              <a:t> no</a:t>
            </a:r>
          </a:p>
          <a:p>
            <a:pPr marL="341313" indent="-341313">
              <a:spcAft>
                <a:spcPts val="600"/>
              </a:spcAft>
              <a:buFont typeface="Arial" pitchFamily="34" charset="0"/>
              <a:buChar char="•"/>
            </a:pPr>
            <a:r>
              <a:rPr lang="en-US" sz="2700" b="1" dirty="0">
                <a:solidFill>
                  <a:schemeClr val="bg1"/>
                </a:solidFill>
                <a:latin typeface="Helvetica"/>
              </a:rPr>
              <a:t>Testimony:</a:t>
            </a:r>
            <a:r>
              <a:rPr lang="en-US" sz="2700" dirty="0">
                <a:solidFill>
                  <a:schemeClr val="bg1"/>
                </a:solidFill>
                <a:latin typeface="Helvetica"/>
              </a:rPr>
              <a:t> encountered risen Christ on road to Damascus</a:t>
            </a:r>
          </a:p>
          <a:p>
            <a:pPr marL="341313" indent="-341313">
              <a:spcAft>
                <a:spcPts val="600"/>
              </a:spcAft>
              <a:buFont typeface="Arial" pitchFamily="34" charset="0"/>
              <a:buChar char="•"/>
            </a:pPr>
            <a:r>
              <a:rPr lang="en-US" sz="2700" b="1" dirty="0">
                <a:solidFill>
                  <a:schemeClr val="bg1"/>
                </a:solidFill>
                <a:latin typeface="Helvetica"/>
              </a:rPr>
              <a:t>Books written: </a:t>
            </a:r>
            <a:r>
              <a:rPr lang="en-US" sz="2700" dirty="0">
                <a:solidFill>
                  <a:schemeClr val="bg1"/>
                </a:solidFill>
                <a:latin typeface="Helvetica"/>
              </a:rPr>
              <a:t>Romans, 1 &amp; 2 Corinthians, Galatians, Ephesians, Philippians, Colossians, </a:t>
            </a:r>
            <a:br>
              <a:rPr lang="en-US" sz="2700" dirty="0">
                <a:solidFill>
                  <a:schemeClr val="bg1"/>
                </a:solidFill>
                <a:latin typeface="Helvetica"/>
              </a:rPr>
            </a:br>
            <a:r>
              <a:rPr lang="en-US" sz="2700" dirty="0">
                <a:solidFill>
                  <a:schemeClr val="bg1"/>
                </a:solidFill>
                <a:latin typeface="Helvetica"/>
              </a:rPr>
              <a:t>1 &amp; 2 Thessalonians, 1 &amp; 2 Timothy, Titus, Philemon (maybe Hebrews)</a:t>
            </a:r>
          </a:p>
          <a:p>
            <a:pPr marL="341313" indent="-341313">
              <a:spcAft>
                <a:spcPts val="600"/>
              </a:spcAft>
              <a:buFont typeface="Arial" pitchFamily="34" charset="0"/>
              <a:buChar char="•"/>
            </a:pPr>
            <a:r>
              <a:rPr lang="en-US" sz="2700" b="1" dirty="0">
                <a:solidFill>
                  <a:schemeClr val="bg1"/>
                </a:solidFill>
                <a:latin typeface="Helvetica"/>
              </a:rPr>
              <a:t>Other interesting facts: </a:t>
            </a:r>
            <a:r>
              <a:rPr lang="en-US" sz="2700" dirty="0">
                <a:solidFill>
                  <a:schemeClr val="bg1"/>
                </a:solidFill>
                <a:latin typeface="Helvetica"/>
              </a:rPr>
              <a:t>missionary apostle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gradFill flip="none" rotWithShape="1">
            <a:gsLst>
              <a:gs pos="46000">
                <a:srgbClr val="006600">
                  <a:alpha val="69804"/>
                </a:srgbClr>
              </a:gs>
              <a:gs pos="100000">
                <a:srgbClr val="006600">
                  <a:alpha val="42000"/>
                </a:srgbClr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</p:spPr>
        <p:txBody>
          <a:bodyPr tIns="182880"/>
          <a:lstStyle/>
          <a:p>
            <a:pPr marL="228600"/>
            <a:r>
              <a:rPr lang="en-US" sz="3200" b="1" dirty="0">
                <a:solidFill>
                  <a:srgbClr val="FFFFCC"/>
                </a:solidFill>
                <a:latin typeface="Helvetica"/>
              </a:rPr>
              <a:t>The Masculinity of Paul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381000" y="1143917"/>
            <a:ext cx="4114800" cy="3048000"/>
            <a:chOff x="258991" y="1066799"/>
            <a:chExt cx="4236809" cy="2911977"/>
          </a:xfrm>
        </p:grpSpPr>
        <p:pic>
          <p:nvPicPr>
            <p:cNvPr id="5" name="Picture 4" descr="95263001.jpg"/>
            <p:cNvPicPr>
              <a:picLocks noChangeAspect="1"/>
            </p:cNvPicPr>
            <p:nvPr/>
          </p:nvPicPr>
          <p:blipFill>
            <a:blip r:embed="rId3" cstate="print"/>
            <a:srcRect t="9475"/>
            <a:stretch>
              <a:fillRect/>
            </a:stretch>
          </p:blipFill>
          <p:spPr>
            <a:xfrm>
              <a:off x="258991" y="1066800"/>
              <a:ext cx="4236809" cy="2911976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258991" y="1066799"/>
              <a:ext cx="4236809" cy="588083"/>
            </a:xfrm>
            <a:prstGeom prst="rect">
              <a:avLst/>
            </a:prstGeom>
            <a:solidFill>
              <a:schemeClr val="tx1">
                <a:alpha val="69804"/>
              </a:schemeClr>
            </a:solidFill>
          </p:spPr>
          <p:txBody>
            <a:bodyPr wrap="square" lIns="182880" tIns="91440" rIns="182880" bIns="91440" numCol="1" rtlCol="0">
              <a:spAutoFit/>
            </a:bodyPr>
            <a:lstStyle/>
            <a:p>
              <a:pPr marL="341313" indent="-341313">
                <a:spcAft>
                  <a:spcPts val="600"/>
                </a:spcAft>
              </a:pPr>
              <a:r>
                <a:rPr lang="en-US" sz="2800" b="1" u="sng" dirty="0">
                  <a:solidFill>
                    <a:srgbClr val="FFFFFF"/>
                  </a:solidFill>
                  <a:latin typeface="Helvetica"/>
                </a:rPr>
                <a:t>Leading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1332" y="3582317"/>
            <a:ext cx="4154468" cy="3123283"/>
            <a:chOff x="4876799" y="1060627"/>
            <a:chExt cx="4154468" cy="3123283"/>
          </a:xfrm>
        </p:grpSpPr>
        <p:pic>
          <p:nvPicPr>
            <p:cNvPr id="7" name="Picture 6" descr="95263001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876800" y="1067716"/>
              <a:ext cx="4154467" cy="311619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4876799" y="1060627"/>
              <a:ext cx="4154468" cy="615553"/>
            </a:xfrm>
            <a:prstGeom prst="rect">
              <a:avLst/>
            </a:prstGeom>
            <a:solidFill>
              <a:schemeClr val="tx1">
                <a:alpha val="69804"/>
              </a:schemeClr>
            </a:solidFill>
          </p:spPr>
          <p:txBody>
            <a:bodyPr wrap="square" lIns="182880" tIns="91440" rIns="182880" bIns="91440" numCol="1" rtlCol="0">
              <a:spAutoFit/>
            </a:bodyPr>
            <a:lstStyle/>
            <a:p>
              <a:pPr marL="341313" indent="-341313">
                <a:spcAft>
                  <a:spcPts val="600"/>
                </a:spcAft>
              </a:pPr>
              <a:r>
                <a:rPr lang="en-US" sz="2800" b="1" u="sng" dirty="0">
                  <a:solidFill>
                    <a:srgbClr val="FFFFFF"/>
                  </a:solidFill>
                  <a:latin typeface="Helvetica"/>
                </a:rPr>
                <a:t>Providing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876799" y="1143000"/>
            <a:ext cx="3962401" cy="5562600"/>
            <a:chOff x="4876799" y="1295400"/>
            <a:chExt cx="3962401" cy="5562600"/>
          </a:xfrm>
        </p:grpSpPr>
        <p:pic>
          <p:nvPicPr>
            <p:cNvPr id="10" name="Picture 9" descr="95263001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876799" y="1295400"/>
              <a:ext cx="3939325" cy="556260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4876800" y="1295400"/>
              <a:ext cx="3962400" cy="615553"/>
            </a:xfrm>
            <a:prstGeom prst="rect">
              <a:avLst/>
            </a:prstGeom>
            <a:solidFill>
              <a:schemeClr val="tx1">
                <a:alpha val="69804"/>
              </a:schemeClr>
            </a:solidFill>
          </p:spPr>
          <p:txBody>
            <a:bodyPr wrap="square" lIns="182880" tIns="91440" rIns="182880" bIns="91440" numCol="1" rtlCol="0">
              <a:spAutoFit/>
            </a:bodyPr>
            <a:lstStyle/>
            <a:p>
              <a:pPr marL="341313" indent="-341313">
                <a:spcAft>
                  <a:spcPts val="600"/>
                </a:spcAft>
              </a:pPr>
              <a:r>
                <a:rPr lang="en-US" sz="2800" b="1" u="sng" dirty="0">
                  <a:solidFill>
                    <a:srgbClr val="FFFFFF"/>
                  </a:solidFill>
                  <a:latin typeface="Helvetica"/>
                </a:rPr>
                <a:t>Protecting</a:t>
              </a:r>
            </a:p>
          </p:txBody>
        </p:sp>
      </p:grp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gradFill flip="none" rotWithShape="1">
            <a:gsLst>
              <a:gs pos="46000">
                <a:srgbClr val="006600">
                  <a:alpha val="69804"/>
                </a:srgbClr>
              </a:gs>
              <a:gs pos="100000">
                <a:srgbClr val="006600">
                  <a:alpha val="42000"/>
                </a:srgbClr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</p:spPr>
        <p:txBody>
          <a:bodyPr tIns="182880"/>
          <a:lstStyle/>
          <a:p>
            <a:pPr marL="228600"/>
            <a:r>
              <a:rPr lang="en-US" sz="3200" b="1" dirty="0">
                <a:solidFill>
                  <a:srgbClr val="FFFFCC"/>
                </a:solidFill>
                <a:latin typeface="Helvetica"/>
              </a:rPr>
              <a:t>The Masculinity of Paul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143000"/>
            <a:ext cx="9144000" cy="5715000"/>
          </a:xfrm>
          <a:prstGeom prst="rect">
            <a:avLst/>
          </a:prstGeom>
          <a:solidFill>
            <a:schemeClr val="tx1">
              <a:alpha val="6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04800" y="1295400"/>
            <a:ext cx="8610600" cy="5293757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341313" indent="-341313">
              <a:buFont typeface="Arial" pitchFamily="34" charset="0"/>
              <a:buChar char="•"/>
            </a:pPr>
            <a:r>
              <a:rPr lang="en-US" sz="2600" dirty="0">
                <a:solidFill>
                  <a:srgbClr val="FFFFFF"/>
                </a:solidFill>
                <a:latin typeface="Helvetica"/>
              </a:rPr>
              <a:t>Paul and Barnabas in Antioch of </a:t>
            </a:r>
            <a:r>
              <a:rPr lang="en-US" sz="2600" dirty="0" err="1">
                <a:solidFill>
                  <a:srgbClr val="FFFFFF"/>
                </a:solidFill>
                <a:latin typeface="Helvetica"/>
              </a:rPr>
              <a:t>Pisidia</a:t>
            </a:r>
            <a:endParaRPr lang="en-US" sz="2600" dirty="0">
              <a:solidFill>
                <a:srgbClr val="FFFFFF"/>
              </a:solidFill>
              <a:latin typeface="Helvetica"/>
            </a:endParaRPr>
          </a:p>
          <a:p>
            <a:pPr marL="341313" indent="-341313">
              <a:buFont typeface="Arial" pitchFamily="34" charset="0"/>
              <a:buChar char="•"/>
            </a:pPr>
            <a:r>
              <a:rPr lang="en-US" sz="2600" dirty="0">
                <a:solidFill>
                  <a:srgbClr val="FFFFFF"/>
                </a:solidFill>
                <a:latin typeface="Helvetica"/>
              </a:rPr>
              <a:t>Paul and Barnabas at </a:t>
            </a:r>
            <a:r>
              <a:rPr lang="en-US" sz="2600" dirty="0" err="1">
                <a:solidFill>
                  <a:srgbClr val="FFFFFF"/>
                </a:solidFill>
                <a:latin typeface="Helvetica"/>
              </a:rPr>
              <a:t>Iconium</a:t>
            </a:r>
            <a:endParaRPr lang="en-US" sz="2600" dirty="0">
              <a:solidFill>
                <a:srgbClr val="FFFFFF"/>
              </a:solidFill>
              <a:latin typeface="Helvetica"/>
            </a:endParaRPr>
          </a:p>
          <a:p>
            <a:pPr marL="341313" indent="-341313">
              <a:buFont typeface="Arial" pitchFamily="34" charset="0"/>
              <a:buChar char="•"/>
            </a:pPr>
            <a:r>
              <a:rPr lang="en-US" sz="2600" dirty="0">
                <a:solidFill>
                  <a:srgbClr val="FFFFFF"/>
                </a:solidFill>
                <a:latin typeface="Helvetica"/>
              </a:rPr>
              <a:t>Paul and Barnabas at </a:t>
            </a:r>
            <a:r>
              <a:rPr lang="en-US" sz="2600" dirty="0" err="1">
                <a:solidFill>
                  <a:srgbClr val="FFFFFF"/>
                </a:solidFill>
                <a:latin typeface="Helvetica"/>
              </a:rPr>
              <a:t>Lystra</a:t>
            </a:r>
            <a:endParaRPr lang="en-US" sz="2600" dirty="0">
              <a:solidFill>
                <a:srgbClr val="FFFFFF"/>
              </a:solidFill>
              <a:latin typeface="Helvetica"/>
            </a:endParaRPr>
          </a:p>
          <a:p>
            <a:pPr marL="341313" indent="-341313">
              <a:buFont typeface="Arial" pitchFamily="34" charset="0"/>
              <a:buChar char="•"/>
            </a:pPr>
            <a:r>
              <a:rPr lang="en-US" sz="2600" dirty="0">
                <a:solidFill>
                  <a:srgbClr val="FFFFFF"/>
                </a:solidFill>
                <a:latin typeface="Helvetica"/>
              </a:rPr>
              <a:t>Paul stoned at </a:t>
            </a:r>
            <a:r>
              <a:rPr lang="en-US" sz="2600" dirty="0" err="1">
                <a:solidFill>
                  <a:srgbClr val="FFFFFF"/>
                </a:solidFill>
                <a:latin typeface="Helvetica"/>
              </a:rPr>
              <a:t>Lystra</a:t>
            </a:r>
            <a:endParaRPr lang="en-US" sz="2600" dirty="0">
              <a:solidFill>
                <a:srgbClr val="FFFFFF"/>
              </a:solidFill>
              <a:latin typeface="Helvetica"/>
            </a:endParaRPr>
          </a:p>
          <a:p>
            <a:pPr marL="341313" indent="-341313">
              <a:buFont typeface="Arial" pitchFamily="34" charset="0"/>
              <a:buChar char="•"/>
            </a:pPr>
            <a:r>
              <a:rPr lang="en-US" sz="2600" dirty="0">
                <a:solidFill>
                  <a:srgbClr val="FFFFFF"/>
                </a:solidFill>
                <a:latin typeface="Helvetica"/>
              </a:rPr>
              <a:t>Paul and Barnabas return to Antioch in Syria</a:t>
            </a:r>
          </a:p>
          <a:p>
            <a:pPr marL="341313" indent="-341313">
              <a:buFont typeface="Arial" pitchFamily="34" charset="0"/>
              <a:buChar char="•"/>
            </a:pPr>
            <a:r>
              <a:rPr lang="en-US" sz="2600" dirty="0">
                <a:solidFill>
                  <a:srgbClr val="FFFFFF"/>
                </a:solidFill>
                <a:latin typeface="Helvetica"/>
              </a:rPr>
              <a:t>The Macedonian Call</a:t>
            </a:r>
          </a:p>
          <a:p>
            <a:pPr marL="341313" indent="-341313">
              <a:buFont typeface="Arial" pitchFamily="34" charset="0"/>
              <a:buChar char="•"/>
            </a:pPr>
            <a:r>
              <a:rPr lang="en-US" sz="2600" dirty="0">
                <a:solidFill>
                  <a:srgbClr val="FFFFFF"/>
                </a:solidFill>
                <a:latin typeface="Helvetica"/>
              </a:rPr>
              <a:t>Paul and Silas in prison</a:t>
            </a:r>
          </a:p>
          <a:p>
            <a:pPr marL="341313" indent="-341313">
              <a:buFont typeface="Arial" pitchFamily="34" charset="0"/>
              <a:buChar char="•"/>
            </a:pPr>
            <a:r>
              <a:rPr lang="en-US" sz="2600" dirty="0">
                <a:solidFill>
                  <a:srgbClr val="FFFFFF"/>
                </a:solidFill>
                <a:latin typeface="Helvetica"/>
              </a:rPr>
              <a:t>Paul and Silas in Thessalonica</a:t>
            </a:r>
          </a:p>
          <a:p>
            <a:pPr marL="341313" indent="-341313">
              <a:buFont typeface="Arial" pitchFamily="34" charset="0"/>
              <a:buChar char="•"/>
            </a:pPr>
            <a:r>
              <a:rPr lang="en-US" sz="2600" dirty="0">
                <a:solidFill>
                  <a:srgbClr val="FFFFFF"/>
                </a:solidFill>
                <a:latin typeface="Helvetica"/>
              </a:rPr>
              <a:t>Paul and Silas in Berea</a:t>
            </a:r>
          </a:p>
          <a:p>
            <a:pPr marL="341313" indent="-341313">
              <a:buFont typeface="Arial" pitchFamily="34" charset="0"/>
              <a:buChar char="•"/>
            </a:pPr>
            <a:r>
              <a:rPr lang="en-US" sz="2600" dirty="0">
                <a:solidFill>
                  <a:srgbClr val="FFFFFF"/>
                </a:solidFill>
                <a:latin typeface="Helvetica"/>
              </a:rPr>
              <a:t>Paul in Athens</a:t>
            </a:r>
          </a:p>
          <a:p>
            <a:pPr marL="341313" indent="-341313">
              <a:buFont typeface="Arial" pitchFamily="34" charset="0"/>
              <a:buChar char="•"/>
            </a:pPr>
            <a:r>
              <a:rPr lang="en-US" sz="2600" dirty="0">
                <a:solidFill>
                  <a:srgbClr val="FFFFFF"/>
                </a:solidFill>
                <a:latin typeface="Helvetica"/>
              </a:rPr>
              <a:t>Paul addresses the </a:t>
            </a:r>
            <a:r>
              <a:rPr lang="en-US" sz="2600" dirty="0" err="1">
                <a:solidFill>
                  <a:srgbClr val="FFFFFF"/>
                </a:solidFill>
                <a:latin typeface="Helvetica"/>
              </a:rPr>
              <a:t>Areopagus</a:t>
            </a:r>
            <a:endParaRPr lang="en-US" sz="2600" dirty="0">
              <a:solidFill>
                <a:srgbClr val="FFFFFF"/>
              </a:solidFill>
              <a:latin typeface="Helvetica"/>
            </a:endParaRPr>
          </a:p>
          <a:p>
            <a:pPr marL="341313" indent="-341313">
              <a:buFont typeface="Arial" pitchFamily="34" charset="0"/>
              <a:buChar char="•"/>
            </a:pPr>
            <a:r>
              <a:rPr lang="en-US" sz="2600" dirty="0">
                <a:solidFill>
                  <a:srgbClr val="FFFFFF"/>
                </a:solidFill>
                <a:latin typeface="Helvetica"/>
              </a:rPr>
              <a:t>Paul in Corinth</a:t>
            </a:r>
          </a:p>
          <a:p>
            <a:pPr marL="341313" indent="-341313">
              <a:buFont typeface="Arial" pitchFamily="34" charset="0"/>
              <a:buChar char="•"/>
            </a:pPr>
            <a:r>
              <a:rPr lang="en-US" sz="2600" dirty="0">
                <a:solidFill>
                  <a:srgbClr val="FFFFFF"/>
                </a:solidFill>
                <a:latin typeface="Helvetica"/>
              </a:rPr>
              <a:t>Paul returns to Antioch</a:t>
            </a:r>
          </a:p>
          <a:p>
            <a:pPr marL="341313" indent="-341313">
              <a:buFont typeface="Arial" pitchFamily="34" charset="0"/>
              <a:buChar char="•"/>
            </a:pPr>
            <a:r>
              <a:rPr lang="en-US" sz="2600" dirty="0">
                <a:solidFill>
                  <a:srgbClr val="FFFFFF"/>
                </a:solidFill>
                <a:latin typeface="Helvetica"/>
              </a:rPr>
              <a:t>Paul in Ephesus</a:t>
            </a:r>
          </a:p>
          <a:p>
            <a:pPr marL="341313" indent="-341313">
              <a:buFont typeface="Arial" pitchFamily="34" charset="0"/>
              <a:buChar char="•"/>
            </a:pPr>
            <a:r>
              <a:rPr lang="en-US" sz="2600" dirty="0">
                <a:solidFill>
                  <a:srgbClr val="FFFFFF"/>
                </a:solidFill>
                <a:latin typeface="Helvetica"/>
              </a:rPr>
              <a:t>Riot in Ephesus</a:t>
            </a:r>
          </a:p>
          <a:p>
            <a:pPr marL="341313" indent="-341313">
              <a:buFont typeface="Arial" pitchFamily="34" charset="0"/>
              <a:buChar char="•"/>
            </a:pPr>
            <a:r>
              <a:rPr lang="en-US" sz="2600" dirty="0">
                <a:solidFill>
                  <a:srgbClr val="FFFFFF"/>
                </a:solidFill>
                <a:latin typeface="Helvetica"/>
              </a:rPr>
              <a:t>Paul in Macedonia and Greece</a:t>
            </a:r>
          </a:p>
          <a:p>
            <a:pPr marL="341313" indent="-341313">
              <a:buFont typeface="Arial" pitchFamily="34" charset="0"/>
              <a:buChar char="•"/>
            </a:pPr>
            <a:r>
              <a:rPr lang="en-US" sz="2600" dirty="0">
                <a:solidFill>
                  <a:srgbClr val="FFFFFF"/>
                </a:solidFill>
                <a:latin typeface="Helvetica"/>
              </a:rPr>
              <a:t>Paul arrested in the Temple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2243822"/>
            <a:ext cx="9144000" cy="2785378"/>
          </a:xfrm>
          <a:prstGeom prst="rect">
            <a:avLst/>
          </a:prstGeom>
          <a:solidFill>
            <a:schemeClr val="tx1">
              <a:alpha val="67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7500" b="1" cap="none" spc="0" dirty="0">
                <a:ln w="10541" cmpd="sng">
                  <a:noFill/>
                  <a:prstDash val="solid"/>
                </a:ln>
                <a:solidFill>
                  <a:srgbClr val="FFFFCC"/>
                </a:solidFill>
                <a:effectLst/>
                <a:latin typeface="Helvetica"/>
              </a:rPr>
              <a:t>ZEAL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gradFill flip="none" rotWithShape="1">
            <a:gsLst>
              <a:gs pos="46000">
                <a:srgbClr val="006600">
                  <a:alpha val="69804"/>
                </a:srgbClr>
              </a:gs>
              <a:gs pos="100000">
                <a:srgbClr val="006600">
                  <a:alpha val="42000"/>
                </a:srgbClr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</p:spPr>
        <p:txBody>
          <a:bodyPr tIns="182880"/>
          <a:lstStyle/>
          <a:p>
            <a:pPr marL="228600"/>
            <a:r>
              <a:rPr lang="en-US" sz="3200" b="1" dirty="0">
                <a:solidFill>
                  <a:srgbClr val="FFFFCC"/>
                </a:solidFill>
                <a:latin typeface="Helvetica"/>
              </a:rPr>
              <a:t>Aspects of Paul’s Masculinity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28600" y="1143000"/>
            <a:ext cx="8686800" cy="5410200"/>
          </a:xfrm>
          <a:prstGeom prst="rect">
            <a:avLst/>
          </a:prstGeom>
          <a:solidFill>
            <a:schemeClr val="tx1">
              <a:alpha val="6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09600" y="1524000"/>
            <a:ext cx="7924800" cy="275460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800" b="1" dirty="0">
                <a:solidFill>
                  <a:schemeClr val="bg1"/>
                </a:solidFill>
                <a:latin typeface="Helvetica"/>
              </a:rPr>
              <a:t>Zeal</a:t>
            </a:r>
            <a:r>
              <a:rPr lang="en-US" sz="2800" dirty="0">
                <a:solidFill>
                  <a:schemeClr val="bg1"/>
                </a:solidFill>
                <a:latin typeface="Helvetica"/>
              </a:rPr>
              <a:t>—enthusiasm, passion, eagerness, fervor</a:t>
            </a:r>
            <a:br>
              <a:rPr lang="en-US" sz="2800" dirty="0">
                <a:solidFill>
                  <a:schemeClr val="bg1"/>
                </a:solidFill>
                <a:latin typeface="Helvetica"/>
              </a:rPr>
            </a:br>
            <a:endParaRPr lang="en-US" sz="2800" dirty="0">
              <a:solidFill>
                <a:schemeClr val="bg1"/>
              </a:solidFill>
              <a:latin typeface="Helvetica"/>
            </a:endParaRPr>
          </a:p>
          <a:p>
            <a:pPr>
              <a:spcAft>
                <a:spcPts val="600"/>
              </a:spcAft>
            </a:pPr>
            <a:r>
              <a:rPr lang="en-US" sz="2800" dirty="0">
                <a:solidFill>
                  <a:schemeClr val="bg1"/>
                </a:solidFill>
                <a:latin typeface="Helvetica"/>
              </a:rPr>
              <a:t>As a Christian, we see Paul extremely zealous for the </a:t>
            </a:r>
            <a:r>
              <a:rPr lang="en-US" sz="2800" b="1" u="sng" dirty="0">
                <a:solidFill>
                  <a:srgbClr val="FFFFCC"/>
                </a:solidFill>
                <a:latin typeface="Helvetica"/>
              </a:rPr>
              <a:t>Gospel</a:t>
            </a:r>
            <a:r>
              <a:rPr lang="en-US" sz="2800" dirty="0">
                <a:solidFill>
                  <a:srgbClr val="FFFFCC"/>
                </a:solidFill>
                <a:latin typeface="Helvetica"/>
              </a:rPr>
              <a:t> </a:t>
            </a:r>
            <a:r>
              <a:rPr lang="en-US" sz="2800" dirty="0">
                <a:solidFill>
                  <a:srgbClr val="FFFFFF"/>
                </a:solidFill>
                <a:latin typeface="Helvetica"/>
              </a:rPr>
              <a:t>of Christ. He is hardworking, </a:t>
            </a:r>
            <a:r>
              <a:rPr lang="en-US" sz="2800" b="1" u="sng" dirty="0">
                <a:solidFill>
                  <a:srgbClr val="FFFFCC"/>
                </a:solidFill>
                <a:latin typeface="Helvetica"/>
              </a:rPr>
              <a:t>passionate</a:t>
            </a:r>
            <a:r>
              <a:rPr lang="en-US" sz="2800" dirty="0">
                <a:latin typeface="Helvetica"/>
              </a:rPr>
              <a:t> </a:t>
            </a:r>
            <a:r>
              <a:rPr lang="en-US" sz="2800" dirty="0">
                <a:solidFill>
                  <a:srgbClr val="FFFFFF"/>
                </a:solidFill>
                <a:latin typeface="Helvetica"/>
              </a:rPr>
              <a:t>for Christ, and zealous in his </a:t>
            </a:r>
            <a:r>
              <a:rPr lang="en-US" sz="2800" b="1" u="sng" dirty="0">
                <a:solidFill>
                  <a:srgbClr val="FFFFCC"/>
                </a:solidFill>
                <a:latin typeface="Helvetica"/>
              </a:rPr>
              <a:t>labors</a:t>
            </a:r>
            <a:r>
              <a:rPr lang="en-US" sz="2800" dirty="0">
                <a:latin typeface="Helvetica"/>
              </a:rPr>
              <a:t> </a:t>
            </a:r>
            <a:r>
              <a:rPr lang="en-US" sz="2800" dirty="0">
                <a:solidFill>
                  <a:srgbClr val="FFFFFF"/>
                </a:solidFill>
                <a:latin typeface="Helvetica"/>
              </a:rPr>
              <a:t>for the church.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9600" y="4495800"/>
            <a:ext cx="7924800" cy="146193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800" b="1" dirty="0">
                <a:solidFill>
                  <a:srgbClr val="FFFFFF"/>
                </a:solidFill>
                <a:latin typeface="Helvetica"/>
              </a:rPr>
              <a:t>Romans 12:11</a:t>
            </a:r>
          </a:p>
          <a:p>
            <a:pPr>
              <a:spcAft>
                <a:spcPts val="600"/>
              </a:spcAft>
            </a:pPr>
            <a:r>
              <a:rPr lang="en-US" sz="2800" dirty="0">
                <a:solidFill>
                  <a:srgbClr val="FFFFFF"/>
                </a:solidFill>
                <a:latin typeface="Helvetica"/>
              </a:rPr>
              <a:t>Do not be </a:t>
            </a:r>
            <a:r>
              <a:rPr lang="en-US" sz="2800" b="1" u="sng" dirty="0">
                <a:solidFill>
                  <a:srgbClr val="FFFFCC"/>
                </a:solidFill>
                <a:latin typeface="Helvetica"/>
              </a:rPr>
              <a:t>slothful</a:t>
            </a:r>
            <a:r>
              <a:rPr lang="en-US" sz="2800" dirty="0">
                <a:solidFill>
                  <a:srgbClr val="FFFFFF"/>
                </a:solidFill>
                <a:latin typeface="Helvetica"/>
              </a:rPr>
              <a:t> in zeal, be </a:t>
            </a:r>
            <a:r>
              <a:rPr lang="en-US" sz="2800" b="1" u="sng" dirty="0">
                <a:solidFill>
                  <a:srgbClr val="FFFFFF"/>
                </a:solidFill>
                <a:latin typeface="Helvetica"/>
              </a:rPr>
              <a:t>fervent</a:t>
            </a:r>
            <a:r>
              <a:rPr lang="en-US" sz="2800" dirty="0">
                <a:solidFill>
                  <a:srgbClr val="FFFFFF"/>
                </a:solidFill>
                <a:latin typeface="Helvetica"/>
              </a:rPr>
              <a:t> in </a:t>
            </a:r>
            <a:r>
              <a:rPr lang="en-US" sz="2800" b="1" u="sng" dirty="0">
                <a:solidFill>
                  <a:srgbClr val="FFFFFF"/>
                </a:solidFill>
                <a:latin typeface="Helvetica"/>
              </a:rPr>
              <a:t>spirit</a:t>
            </a:r>
            <a:r>
              <a:rPr lang="en-US" sz="2800" dirty="0">
                <a:solidFill>
                  <a:srgbClr val="FFFFFF"/>
                </a:solidFill>
                <a:latin typeface="Helvetica"/>
              </a:rPr>
              <a:t>, serve</a:t>
            </a:r>
            <a:r>
              <a:rPr lang="en-US" sz="2800" dirty="0">
                <a:solidFill>
                  <a:srgbClr val="FFFFCC"/>
                </a:solidFill>
                <a:latin typeface="Helvetica"/>
              </a:rPr>
              <a:t> </a:t>
            </a:r>
            <a:r>
              <a:rPr lang="en-US" sz="2800" dirty="0">
                <a:solidFill>
                  <a:srgbClr val="FFFFFF"/>
                </a:solidFill>
                <a:latin typeface="Helvetica"/>
              </a:rPr>
              <a:t>the Lord.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gradFill flip="none" rotWithShape="1">
            <a:gsLst>
              <a:gs pos="46000">
                <a:srgbClr val="006600">
                  <a:alpha val="69804"/>
                </a:srgbClr>
              </a:gs>
              <a:gs pos="100000">
                <a:srgbClr val="006600">
                  <a:alpha val="42000"/>
                </a:srgbClr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</p:spPr>
        <p:txBody>
          <a:bodyPr tIns="182880"/>
          <a:lstStyle/>
          <a:p>
            <a:pPr marL="228600"/>
            <a:r>
              <a:rPr lang="en-US" sz="3200" b="1" dirty="0">
                <a:solidFill>
                  <a:srgbClr val="FFFFCC"/>
                </a:solidFill>
                <a:latin typeface="Helvetica"/>
              </a:rPr>
              <a:t>Aspects of Paul’s Masculinity: Zeal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1371600"/>
            <a:ext cx="4648200" cy="3462487"/>
          </a:xfrm>
          <a:prstGeom prst="rect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txBody>
          <a:bodyPr wrap="square" lIns="182880" tIns="182880" rIns="182880" bIns="182880" numCol="1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800" b="1" dirty="0">
                <a:solidFill>
                  <a:schemeClr val="bg1"/>
                </a:solidFill>
                <a:latin typeface="Helvetica"/>
              </a:rPr>
              <a:t>1 Corinthians 9:24-27</a:t>
            </a:r>
          </a:p>
          <a:p>
            <a:pPr>
              <a:spcAft>
                <a:spcPts val="600"/>
              </a:spcAft>
            </a:pPr>
            <a:r>
              <a:rPr lang="en-US" sz="2800" dirty="0">
                <a:solidFill>
                  <a:schemeClr val="bg1"/>
                </a:solidFill>
                <a:latin typeface="Helvetica"/>
              </a:rPr>
              <a:t>Self-Discipline—the ability to motivate self; the ability to do what is necessary or sensible without needed to be urged by someone else.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4800" y="5017294"/>
            <a:ext cx="4648200" cy="1231106"/>
          </a:xfrm>
          <a:prstGeom prst="rect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txBody>
          <a:bodyPr wrap="square" lIns="182880" tIns="182880" rIns="182880" bIns="182880" numCol="1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800" dirty="0">
                <a:solidFill>
                  <a:schemeClr val="bg1"/>
                </a:solidFill>
                <a:latin typeface="Helvetica"/>
              </a:rPr>
              <a:t>Self-discipline in order to </a:t>
            </a:r>
            <a:r>
              <a:rPr lang="en-US" sz="2800" b="1" u="sng" dirty="0">
                <a:solidFill>
                  <a:srgbClr val="FFFFCC"/>
                </a:solidFill>
                <a:latin typeface="Helvetica"/>
              </a:rPr>
              <a:t>remain faithful</a:t>
            </a:r>
            <a:r>
              <a:rPr lang="en-US" sz="2800" dirty="0">
                <a:solidFill>
                  <a:srgbClr val="FFFFCC"/>
                </a:solidFill>
                <a:latin typeface="Helvetica"/>
              </a:rPr>
              <a:t> </a:t>
            </a:r>
            <a:r>
              <a:rPr lang="en-US" sz="2800" dirty="0">
                <a:solidFill>
                  <a:schemeClr val="bg1"/>
                </a:solidFill>
                <a:latin typeface="Helvetica"/>
              </a:rPr>
              <a:t>to Christ.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gradFill flip="none" rotWithShape="1">
            <a:gsLst>
              <a:gs pos="46000">
                <a:srgbClr val="006600">
                  <a:alpha val="69804"/>
                </a:srgbClr>
              </a:gs>
              <a:gs pos="100000">
                <a:srgbClr val="006600">
                  <a:alpha val="42000"/>
                </a:srgbClr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</p:spPr>
        <p:txBody>
          <a:bodyPr tIns="182880"/>
          <a:lstStyle/>
          <a:p>
            <a:pPr marL="228600"/>
            <a:r>
              <a:rPr lang="en-US" sz="3100" b="1" dirty="0">
                <a:solidFill>
                  <a:srgbClr val="FFFFCC"/>
                </a:solidFill>
                <a:latin typeface="Helvetica"/>
              </a:rPr>
              <a:t>Aspects of Paul’s Masculinity: Self-Discipline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allAtOnce" animBg="1"/>
      <p:bldP spid="7" grpId="0" build="allAtOnce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" y="1143000"/>
            <a:ext cx="8686800" cy="5410200"/>
          </a:xfrm>
          <a:prstGeom prst="rect">
            <a:avLst/>
          </a:prstGeom>
          <a:solidFill>
            <a:schemeClr val="tx1">
              <a:alpha val="6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09600" y="1524000"/>
            <a:ext cx="7924800" cy="420115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800" dirty="0">
                <a:solidFill>
                  <a:schemeClr val="bg1"/>
                </a:solidFill>
                <a:latin typeface="Helvetica"/>
              </a:rPr>
              <a:t>One way we can see Paul’s self-discipline is in the way he responded to privilege</a:t>
            </a:r>
            <a:r>
              <a:rPr lang="en-US" sz="2800" dirty="0">
                <a:solidFill>
                  <a:srgbClr val="FFFFFF"/>
                </a:solidFill>
                <a:latin typeface="Helvetica"/>
              </a:rPr>
              <a:t>.</a:t>
            </a:r>
            <a:br>
              <a:rPr lang="en-US" sz="2800" dirty="0">
                <a:solidFill>
                  <a:srgbClr val="FFFFFF"/>
                </a:solidFill>
                <a:latin typeface="Helvetica"/>
              </a:rPr>
            </a:br>
            <a:endParaRPr lang="en-US" sz="2800" dirty="0">
              <a:solidFill>
                <a:srgbClr val="FFFFFF"/>
              </a:solidFill>
              <a:latin typeface="Helvetica"/>
            </a:endParaRPr>
          </a:p>
          <a:p>
            <a:pPr>
              <a:spcAft>
                <a:spcPts val="600"/>
              </a:spcAft>
            </a:pPr>
            <a:r>
              <a:rPr lang="en-US" sz="2800" dirty="0">
                <a:solidFill>
                  <a:srgbClr val="FFFFFF"/>
                </a:solidFill>
                <a:latin typeface="Helvetica"/>
              </a:rPr>
              <a:t>Paul </a:t>
            </a:r>
            <a:r>
              <a:rPr lang="en-US" sz="2800" b="1" u="sng" dirty="0">
                <a:solidFill>
                  <a:srgbClr val="FFFFCC"/>
                </a:solidFill>
                <a:latin typeface="Helvetica"/>
              </a:rPr>
              <a:t>denied</a:t>
            </a:r>
            <a:r>
              <a:rPr lang="en-US" sz="2800" dirty="0">
                <a:solidFill>
                  <a:srgbClr val="FFFFCC"/>
                </a:solidFill>
                <a:latin typeface="Helvetica"/>
              </a:rPr>
              <a:t> </a:t>
            </a:r>
            <a:r>
              <a:rPr lang="en-US" sz="2800" dirty="0">
                <a:solidFill>
                  <a:srgbClr val="FFFFFF"/>
                </a:solidFill>
                <a:latin typeface="Helvetica"/>
              </a:rPr>
              <a:t>himself many things that were rightfully his—things that were legitimate for him to have. </a:t>
            </a:r>
          </a:p>
          <a:p>
            <a:pPr>
              <a:spcAft>
                <a:spcPts val="600"/>
              </a:spcAft>
            </a:pPr>
            <a:endParaRPr lang="en-US" sz="2800" dirty="0">
              <a:latin typeface="Helvetica"/>
            </a:endParaRPr>
          </a:p>
          <a:p>
            <a:pPr>
              <a:spcAft>
                <a:spcPts val="600"/>
              </a:spcAft>
            </a:pPr>
            <a:r>
              <a:rPr lang="en-US" sz="2800" dirty="0">
                <a:solidFill>
                  <a:srgbClr val="FFFFFF"/>
                </a:solidFill>
                <a:latin typeface="Helvetica"/>
              </a:rPr>
              <a:t>1 Corinthians 9:18-23: Paul was willing to do whatever it would take to </a:t>
            </a:r>
            <a:r>
              <a:rPr lang="en-US" sz="2800" b="1" u="sng" dirty="0">
                <a:solidFill>
                  <a:srgbClr val="FFFFCC"/>
                </a:solidFill>
                <a:latin typeface="Helvetica"/>
              </a:rPr>
              <a:t>advance</a:t>
            </a:r>
            <a:r>
              <a:rPr lang="en-US" sz="2800" dirty="0">
                <a:solidFill>
                  <a:srgbClr val="FFFFCC"/>
                </a:solidFill>
                <a:latin typeface="Helvetica"/>
              </a:rPr>
              <a:t> </a:t>
            </a:r>
            <a:r>
              <a:rPr lang="en-US" sz="2800" dirty="0">
                <a:solidFill>
                  <a:srgbClr val="FFFFFF"/>
                </a:solidFill>
                <a:latin typeface="Helvetica"/>
              </a:rPr>
              <a:t>the </a:t>
            </a:r>
            <a:r>
              <a:rPr lang="en-US" sz="2800" b="1" u="sng" dirty="0">
                <a:solidFill>
                  <a:srgbClr val="FFFFCC"/>
                </a:solidFill>
                <a:latin typeface="Helvetica"/>
              </a:rPr>
              <a:t>Gospel</a:t>
            </a:r>
            <a:r>
              <a:rPr lang="en-US" sz="2800" dirty="0">
                <a:solidFill>
                  <a:srgbClr val="FFFFFF"/>
                </a:solidFill>
                <a:latin typeface="Helvetica"/>
              </a:rPr>
              <a:t>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gradFill flip="none" rotWithShape="1">
            <a:gsLst>
              <a:gs pos="46000">
                <a:srgbClr val="006600">
                  <a:alpha val="69804"/>
                </a:srgbClr>
              </a:gs>
              <a:gs pos="100000">
                <a:srgbClr val="006600">
                  <a:alpha val="42000"/>
                </a:srgbClr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</p:spPr>
        <p:txBody>
          <a:bodyPr tIns="182880"/>
          <a:lstStyle/>
          <a:p>
            <a:pPr marL="228600"/>
            <a:r>
              <a:rPr lang="en-US" sz="3100" b="1" dirty="0">
                <a:solidFill>
                  <a:srgbClr val="FFFFCC"/>
                </a:solidFill>
                <a:latin typeface="Helvetica"/>
              </a:rPr>
              <a:t>Aspects of Paul’s Masculinity: Self-Discipline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1362</TotalTime>
  <Words>621</Words>
  <Application>Microsoft Office PowerPoint</Application>
  <PresentationFormat>On-screen Show (4:3)</PresentationFormat>
  <Paragraphs>95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Helvetica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Sarah Nelson</dc:creator>
  <cp:lastModifiedBy>Lori Myers</cp:lastModifiedBy>
  <cp:revision>69</cp:revision>
  <dcterms:created xsi:type="dcterms:W3CDTF">2011-05-03T19:26:15Z</dcterms:created>
  <dcterms:modified xsi:type="dcterms:W3CDTF">2024-11-26T20:50:24Z</dcterms:modified>
</cp:coreProperties>
</file>