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59" r:id="rId6"/>
    <p:sldId id="266" r:id="rId7"/>
    <p:sldId id="262" r:id="rId8"/>
    <p:sldId id="260" r:id="rId9"/>
    <p:sldId id="261" r:id="rId10"/>
    <p:sldId id="263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FFFF"/>
    <a:srgbClr val="7FD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"/>
                <a:cs typeface="Helvetic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/>
                <a:cs typeface="Helvetica"/>
              </a:defRPr>
            </a:lvl1pPr>
          </a:lstStyle>
          <a:p>
            <a:pPr>
              <a:defRPr/>
            </a:pPr>
            <a:fld id="{B3E3F226-F5D6-48A3-960A-B073DDEB2C3E}" type="datetimeFigureOut">
              <a:rPr lang="en-US" smtClean="0"/>
              <a:pPr>
                <a:defRPr/>
              </a:pPr>
              <a:t>11/26/2024</a:t>
            </a:fld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"/>
                <a:cs typeface="Helvetic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/>
                <a:cs typeface="Helvetica"/>
              </a:defRPr>
            </a:lvl1pPr>
          </a:lstStyle>
          <a:p>
            <a:pPr>
              <a:defRPr/>
            </a:pPr>
            <a:fld id="{FCBCB49C-777D-41B6-9259-8CF66EF99F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536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16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54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74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89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02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0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4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56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53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33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49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91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A4B0-B281-430C-A39E-2D9211DDA769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30826-50E6-45BA-A276-93FA24D05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8848A-F13A-4373-9982-30F9B3E64C6C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F7376-D586-43DA-B465-A07790CE9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B58FD-F515-46BC-85A7-5213685AE172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07F19-D7F9-43EC-8692-E636CFD59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49E09-C40A-4605-809B-27980C5EBA10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DF83-62F4-49A9-9E63-E73F0FC13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38DE-1570-4929-BCC4-F73F0CF78F9A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AD17C-830E-4123-ABC8-690D97560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F84B-C288-4D79-B1EB-2BB9CBDB0640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9544A-D47E-4B0D-90CB-94909DBE4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6549-3619-4509-8346-28F32D97B2BF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B1D02-092F-450D-9EE8-6B48A7CCEC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4B8CB-B94E-41C4-A509-DF176F56DC4D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674C-F89F-403B-B118-9490CA70D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AB58A-1EF6-4232-9540-D20BB2E19085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C5C-278E-4420-95FF-0642B6C27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FB79E-EFAB-47D8-811A-8016E33A88B9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F3C46-A287-4F9A-B92B-F5E907D66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EAB8-CF89-4CCD-953F-8B7779B6E15B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D6AC0-D678-432E-ABAD-2553EB8A5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0000" contrast="-70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+mn-cs"/>
              </a:defRPr>
            </a:lvl1pPr>
          </a:lstStyle>
          <a:p>
            <a:pPr>
              <a:defRPr/>
            </a:pPr>
            <a:fld id="{EF0D7A9F-ABAF-4B1B-B883-C42609EEB155}" type="datetimeFigureOut">
              <a:rPr lang="en-US" smtClean="0"/>
              <a:pPr>
                <a:defRPr/>
              </a:pPr>
              <a:t>11/26/2024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+mn-cs"/>
              </a:defRPr>
            </a:lvl1pPr>
          </a:lstStyle>
          <a:p>
            <a:pPr>
              <a:defRPr/>
            </a:pPr>
            <a:fld id="{A012ADA0-E35B-4B74-98E2-B76466A9B9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2514600" cy="1143000"/>
          </a:xfrm>
          <a:prstGeom prst="rect">
            <a:avLst/>
          </a:prstGeom>
          <a:solidFill>
            <a:schemeClr val="accent4">
              <a:lumMod val="60000"/>
              <a:lumOff val="40000"/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82880" bIns="91440"/>
          <a:lstStyle/>
          <a:p>
            <a:pPr marL="104775"/>
            <a:r>
              <a:rPr lang="en-US" sz="2700" b="1" dirty="0">
                <a:solidFill>
                  <a:schemeClr val="bg1"/>
                </a:solidFill>
                <a:latin typeface="Helvetica"/>
                <a:cs typeface="Helvetica"/>
              </a:rPr>
              <a:t>Lesson 19 	Honoring and Respecting</a:t>
            </a:r>
          </a:p>
          <a:p>
            <a:pPr marL="104775"/>
            <a:r>
              <a:rPr lang="en-US" sz="2700" b="1" dirty="0">
                <a:solidFill>
                  <a:schemeClr val="bg1"/>
                </a:solidFill>
                <a:latin typeface="Helvetica"/>
                <a:cs typeface="Helvetica"/>
              </a:rPr>
              <a:t>			the Other Gender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82880" rIns="274320" bIns="91440"/>
          <a:lstStyle/>
          <a:p>
            <a:pPr marL="104775" algn="r"/>
            <a:r>
              <a:rPr lang="en-US" sz="2700" b="1" dirty="0">
                <a:solidFill>
                  <a:schemeClr val="bg1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457200"/>
            <a:ext cx="7924800" cy="2667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txBody>
          <a:bodyPr lIns="365760" tIns="182880" rIns="365760" bIns="18288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FFFFFF"/>
                </a:solidFill>
                <a:latin typeface="Helvetica"/>
                <a:cs typeface="Helvetica"/>
              </a:rPr>
              <a:t>Ask the Lord to help you appreciate, respect, and honor the gender differences and roles that He created, so you can show honor and respect to each other.</a:t>
            </a:r>
          </a:p>
        </p:txBody>
      </p:sp>
      <p:pic>
        <p:nvPicPr>
          <p:cNvPr id="6" name="Picture 5" descr="93284334_bi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3200400"/>
            <a:ext cx="4641548" cy="2998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460126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Sidewalk (slide background):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Bible (slide 4):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Bananastock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Son Carrying Groceries (slide 8): George Doyle/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Stockbyte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Students at Chalkboard (slide 9):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Jupiterimages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/Brand X Pictures/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Family Leaving on Vacation 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(slide 10):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Pixland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izabeth_II_greets_NASA_GSFC_employees,_May_8,_2007_ed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460" y="1201591"/>
            <a:ext cx="3666540" cy="5076102"/>
          </a:xfrm>
          <a:prstGeom prst="rect">
            <a:avLst/>
          </a:prstGeom>
          <a:ln>
            <a:noFill/>
          </a:ln>
          <a:effectLst>
            <a:outerShdw blurRad="88900" dist="38100" dir="2700000" algn="tl" rotWithShape="0">
              <a:srgbClr val="333333">
                <a:alpha val="51000"/>
              </a:srgbClr>
            </a:outerShdw>
          </a:effec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572000" y="1371600"/>
            <a:ext cx="4038600" cy="445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en-US" sz="2700" dirty="0">
                <a:latin typeface="Helvetica"/>
                <a:cs typeface="Helvetica"/>
              </a:rPr>
              <a:t> Stand when she enters</a:t>
            </a:r>
          </a:p>
          <a:p>
            <a:pPr marL="342900" indent="-342900">
              <a:spcBef>
                <a:spcPct val="50000"/>
              </a:spcBef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en-US" sz="2700" dirty="0">
                <a:latin typeface="Helvetica"/>
                <a:cs typeface="Helvetica"/>
              </a:rPr>
              <a:t> Give her a quick “hand touch”</a:t>
            </a:r>
          </a:p>
          <a:p>
            <a:pPr marL="342900" indent="-342900">
              <a:spcBef>
                <a:spcPct val="50000"/>
              </a:spcBef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en-US" sz="2700" dirty="0">
                <a:latin typeface="Helvetica"/>
                <a:cs typeface="Helvetica"/>
              </a:rPr>
              <a:t> Don’t speak, unless spoken to</a:t>
            </a:r>
          </a:p>
          <a:p>
            <a:pPr marL="342900" indent="-342900">
              <a:spcBef>
                <a:spcPct val="50000"/>
              </a:spcBef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en-US" sz="2700" dirty="0">
                <a:latin typeface="Helvetica"/>
                <a:cs typeface="Helvetica"/>
              </a:rPr>
              <a:t> She is addressed as “Your Majesty” or “Your Royal Highness”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Meet the Queen?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3400" y="5715000"/>
            <a:ext cx="8305800" cy="707886"/>
          </a:xfrm>
          <a:prstGeom prst="rect">
            <a:avLst/>
          </a:prstGeom>
          <a:solidFill>
            <a:schemeClr val="tx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37160" rIns="182880" bIns="137160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How do you treat the opposite gender?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Brothers and Sisters in Christ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143000"/>
            <a:ext cx="8610600" cy="53340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1536680"/>
            <a:ext cx="84582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How do you treat the opposite gender?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700" dirty="0">
              <a:solidFill>
                <a:srgbClr val="FFFFFF"/>
              </a:solidFill>
              <a:latin typeface="Helvetica"/>
              <a:cs typeface="Helvetic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The </a:t>
            </a:r>
            <a:r>
              <a:rPr lang="en-US" sz="2700" b="1" u="sng" dirty="0">
                <a:solidFill>
                  <a:srgbClr val="FFFFFF"/>
                </a:solidFill>
                <a:latin typeface="Helvetica"/>
                <a:cs typeface="Helvetica"/>
              </a:rPr>
              <a:t>World</a:t>
            </a: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:</a:t>
            </a:r>
          </a:p>
          <a:p>
            <a:pPr marL="14255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WRONG MESSAGES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700" dirty="0">
              <a:latin typeface="Helvetica"/>
              <a:cs typeface="Helvetic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700" dirty="0">
              <a:latin typeface="Helvetica"/>
              <a:cs typeface="Helvetic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The </a:t>
            </a:r>
            <a:r>
              <a:rPr lang="en-US" sz="2700" b="1" u="sng" dirty="0">
                <a:solidFill>
                  <a:srgbClr val="FFFFFF"/>
                </a:solidFill>
                <a:latin typeface="Helvetica"/>
                <a:cs typeface="Helvetica"/>
              </a:rPr>
              <a:t>Bible</a:t>
            </a: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:</a:t>
            </a:r>
          </a:p>
          <a:p>
            <a:pPr marL="1371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RELIABLE GUIDE</a:t>
            </a:r>
          </a:p>
        </p:txBody>
      </p:sp>
      <p:pic>
        <p:nvPicPr>
          <p:cNvPr id="1028" name="Picture 4" descr="C:\Documents and Settings\sarah.nelson\Local Settings\Temporary Internet Files\Content.IE5\FWOLHQOY\MPj04003010000[1].jpg"/>
          <p:cNvPicPr>
            <a:picLocks noChangeAspect="1" noChangeArrowheads="1"/>
          </p:cNvPicPr>
          <p:nvPr/>
        </p:nvPicPr>
        <p:blipFill>
          <a:blip r:embed="rId4" cstate="print"/>
          <a:srcRect t="15552"/>
          <a:stretch>
            <a:fillRect/>
          </a:stretch>
        </p:blipFill>
        <p:spPr bwMode="auto">
          <a:xfrm>
            <a:off x="5943600" y="2590800"/>
            <a:ext cx="2646240" cy="3353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Brothers and Sisters in Christ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1143000"/>
            <a:ext cx="8610600" cy="53340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8001000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1 Timothy 5:1-2</a:t>
            </a:r>
          </a:p>
          <a:p>
            <a:pPr marL="1425575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BROTHERS AND SISTERS IN CHRIST</a:t>
            </a:r>
            <a:endParaRPr lang="en-US" sz="2800" b="1" dirty="0">
              <a:solidFill>
                <a:schemeClr val="accent4"/>
              </a:solidFill>
              <a:latin typeface="Helvetica"/>
              <a:cs typeface="Helvetica"/>
            </a:endParaRPr>
          </a:p>
          <a:p>
            <a:pPr marL="341313" indent="-3413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Relationship of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loyalty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affection</a:t>
            </a:r>
          </a:p>
          <a:p>
            <a:pPr marL="341313" indent="-341313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In all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purity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We still have to stand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guard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over our own and each other’s purity, even though we treat others with loyalty and affection.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Believers: the Household of God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1143000"/>
            <a:ext cx="8610600" cy="48006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1535430"/>
            <a:ext cx="7772400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Romans 12:10</a:t>
            </a:r>
            <a:endParaRPr lang="en-US" sz="2800" b="1" dirty="0">
              <a:solidFill>
                <a:srgbClr val="FFFFFF"/>
              </a:solidFill>
              <a:latin typeface="Helvetica"/>
              <a:cs typeface="Helvetica"/>
            </a:endParaRPr>
          </a:p>
          <a:p>
            <a:pPr marL="341313" indent="-3413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Relationship of </a:t>
            </a: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loyalty and affection</a:t>
            </a:r>
          </a:p>
          <a:p>
            <a:pPr marL="341313" indent="-3413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In all purity—guard each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other’s purity</a:t>
            </a:r>
          </a:p>
          <a:p>
            <a:pPr marL="341313" indent="-34131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Honor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respect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90600" y="4191000"/>
            <a:ext cx="7162800" cy="1143000"/>
          </a:xfrm>
          <a:prstGeom prst="rect">
            <a:avLst/>
          </a:prstGeom>
          <a:solidFill>
            <a:srgbClr val="00B0F0">
              <a:alpha val="34901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We should give individuals special respect for the offices or </a:t>
            </a:r>
            <a:r>
              <a:rPr lang="en-US" sz="2800" b="1" u="sng" dirty="0">
                <a:solidFill>
                  <a:srgbClr val="FFFFFF"/>
                </a:solidFill>
                <a:latin typeface="Helvetica"/>
                <a:cs typeface="Helvetica"/>
              </a:rPr>
              <a:t>roles</a:t>
            </a:r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that they fill.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Honoring One Another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1143000"/>
            <a:ext cx="8610600" cy="48006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1524000"/>
            <a:ext cx="7848600" cy="203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1 Peter 2:17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Hebrews 13:18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atin typeface="Helvetica"/>
              <a:cs typeface="Helvetic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Everyone</a:t>
            </a:r>
            <a:r>
              <a:rPr lang="en-US" sz="2800" b="1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is to be honored. All people are made in the image of God and should be respected.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8200" y="4191000"/>
            <a:ext cx="7543800" cy="1143000"/>
          </a:xfrm>
          <a:prstGeom prst="rect">
            <a:avLst/>
          </a:prstGeom>
          <a:solidFill>
            <a:srgbClr val="00B0F0">
              <a:alpha val="34901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It is an honorable thing to be</a:t>
            </a:r>
            <a:b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 person who shows honor to others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Who is to be honored?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4800" y="1143000"/>
            <a:ext cx="8610600" cy="48006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1447800"/>
            <a:ext cx="80772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1 Peter 3:7—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“Showing honor to the woman”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i="1" dirty="0">
              <a:latin typeface="Helvetica"/>
              <a:cs typeface="Helvetica"/>
            </a:endParaRPr>
          </a:p>
          <a:p>
            <a:pPr marL="4746625" indent="-474662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B0F0"/>
                </a:solidFill>
                <a:latin typeface="Helvetica"/>
                <a:cs typeface="Helvetica"/>
              </a:rPr>
              <a:t>Men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of all ages	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Helvetica"/>
                <a:cs typeface="Helvetica"/>
              </a:rPr>
              <a:t>Women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of all ages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rgbClr val="FFFFFF"/>
              </a:solidFill>
              <a:latin typeface="Helvetica"/>
              <a:cs typeface="Helvetic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Why? </a:t>
            </a:r>
            <a:b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Because she is a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woman</a:t>
            </a:r>
            <a:r>
              <a:rPr lang="en-US" sz="2800" dirty="0">
                <a:latin typeface="Helvetica"/>
                <a:cs typeface="Helvetica"/>
              </a:rPr>
              <a:t>.</a:t>
            </a:r>
            <a:endParaRPr lang="en-US" sz="1400" dirty="0">
              <a:latin typeface="Helvetica"/>
              <a:cs typeface="Helvetica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97196" y="2239962"/>
            <a:ext cx="2362200" cy="1570038"/>
            <a:chOff x="3533775" y="2255838"/>
            <a:chExt cx="2066925" cy="1570038"/>
          </a:xfrm>
        </p:grpSpPr>
        <p:sp>
          <p:nvSpPr>
            <p:cNvPr id="5" name="Right Arrow 4"/>
            <p:cNvSpPr/>
            <p:nvPr/>
          </p:nvSpPr>
          <p:spPr>
            <a:xfrm>
              <a:off x="3533775" y="2255838"/>
              <a:ext cx="1866900" cy="1570038"/>
            </a:xfrm>
            <a:prstGeom prst="rightArrow">
              <a:avLst>
                <a:gd name="adj1" fmla="val 50000"/>
                <a:gd name="adj2" fmla="val 43933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00450" y="2582486"/>
              <a:ext cx="2000250" cy="892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500" b="1" u="sng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cs typeface="Helvetica"/>
                </a:rPr>
                <a:t>Special</a:t>
              </a:r>
              <a:r>
                <a:rPr lang="en-US" sz="25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cs typeface="Helvetica"/>
                </a:rPr>
                <a:t> Honor</a:t>
              </a:r>
            </a:p>
          </p:txBody>
        </p:sp>
      </p:grpSp>
      <p:pic>
        <p:nvPicPr>
          <p:cNvPr id="8" name="Picture 7" descr="sb10069485dg-001_carry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3560762"/>
            <a:ext cx="2916238" cy="2916238"/>
          </a:xfrm>
          <a:prstGeom prst="rect">
            <a:avLst/>
          </a:prstGeom>
          <a:ln>
            <a:noFill/>
          </a:ln>
          <a:effectLst>
            <a:outerShdw blurRad="114300" dist="50800" dir="2700000" algn="tl" rotWithShape="0">
              <a:schemeClr val="tx1">
                <a:alpha val="64000"/>
              </a:schemeClr>
            </a:outerShdw>
          </a:effec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Young Men Honoring Young Women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143000"/>
            <a:ext cx="9144000" cy="48006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1528762"/>
            <a:ext cx="8610600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Ephesians 5:33b—</a:t>
            </a:r>
          </a:p>
          <a:p>
            <a:pPr algn="ctr">
              <a:defRPr/>
            </a:pPr>
            <a:endParaRPr lang="en-US" sz="2800" i="1" dirty="0">
              <a:latin typeface="Helvetica"/>
              <a:cs typeface="Helvetica"/>
            </a:endParaRPr>
          </a:p>
          <a:p>
            <a:pPr>
              <a:defRPr/>
            </a:pPr>
            <a:r>
              <a:rPr lang="en-US" sz="2800" b="1" dirty="0">
                <a:solidFill>
                  <a:srgbClr val="B0105C"/>
                </a:solidFill>
                <a:latin typeface="Helvetica"/>
                <a:cs typeface="Helvetica"/>
              </a:rPr>
              <a:t>Women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of all ages		     	     </a:t>
            </a:r>
            <a:r>
              <a:rPr lang="en-US" sz="2800" b="1" dirty="0">
                <a:solidFill>
                  <a:srgbClr val="00B0F0"/>
                </a:solidFill>
                <a:latin typeface="Helvetica"/>
                <a:cs typeface="Helvetica"/>
              </a:rPr>
              <a:t>Men</a:t>
            </a:r>
            <a:r>
              <a:rPr lang="en-US" sz="2800" b="1" dirty="0">
                <a:solidFill>
                  <a:srgbClr val="007EEA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of all ages</a:t>
            </a:r>
          </a:p>
          <a:p>
            <a:pPr algn="ctr">
              <a:defRPr/>
            </a:pPr>
            <a:endParaRPr lang="en-US" sz="2800" dirty="0">
              <a:latin typeface="Helvetica"/>
              <a:cs typeface="Helvetica"/>
            </a:endParaRPr>
          </a:p>
          <a:p>
            <a:pPr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Why? </a:t>
            </a:r>
            <a:b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Because he is a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man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.</a:t>
            </a:r>
            <a:endParaRPr lang="en-US" sz="14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408457" y="1828800"/>
            <a:ext cx="2897187" cy="1600200"/>
            <a:chOff x="594102" y="4343400"/>
            <a:chExt cx="3045761" cy="1600200"/>
          </a:xfrm>
        </p:grpSpPr>
        <p:sp>
          <p:nvSpPr>
            <p:cNvPr id="5" name="Right Arrow 4"/>
            <p:cNvSpPr/>
            <p:nvPr/>
          </p:nvSpPr>
          <p:spPr>
            <a:xfrm>
              <a:off x="594102" y="4343400"/>
              <a:ext cx="2965654" cy="1600200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5770" y="4724400"/>
              <a:ext cx="304409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00" b="1" u="sng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cs typeface="Helvetica"/>
                </a:rPr>
                <a:t>Special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3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cs typeface="Helvetica"/>
                </a:rPr>
                <a:t>Respect &amp; Honor</a:t>
              </a:r>
            </a:p>
          </p:txBody>
        </p:sp>
      </p:grpSp>
      <p:pic>
        <p:nvPicPr>
          <p:cNvPr id="8" name="Picture 7" descr="sb10069485dg-001_carry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3200400"/>
            <a:ext cx="2245267" cy="3375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B0F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lIns="91440" tIns="9144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Young Women Honoring Young 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543</Words>
  <Application>Microsoft Office PowerPoint</Application>
  <PresentationFormat>On-screen Show (4:3)</PresentationFormat>
  <Paragraphs>74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53</cp:revision>
  <dcterms:created xsi:type="dcterms:W3CDTF">2011-05-07T23:36:38Z</dcterms:created>
  <dcterms:modified xsi:type="dcterms:W3CDTF">2024-11-26T20:53:13Z</dcterms:modified>
</cp:coreProperties>
</file>