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57FD1"/>
    <a:srgbClr val="FF8EE5"/>
    <a:srgbClr val="EF508B"/>
    <a:srgbClr val="B83D68"/>
    <a:srgbClr val="E5AF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8" autoAdjust="0"/>
    <p:restoredTop sz="94660"/>
  </p:normalViewPr>
  <p:slideViewPr>
    <p:cSldViewPr>
      <p:cViewPr varScale="1">
        <p:scale>
          <a:sx n="68" d="100"/>
          <a:sy n="68" d="100"/>
        </p:scale>
        <p:origin x="151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"/>
                <a:cs typeface="Helvetic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"/>
                <a:cs typeface="Helvetica"/>
              </a:defRPr>
            </a:lvl1pPr>
          </a:lstStyle>
          <a:p>
            <a:pPr>
              <a:defRPr/>
            </a:pPr>
            <a:fld id="{A44EB71E-0AB0-42AB-9034-E47F6F6BD18F}" type="datetimeFigureOut">
              <a:rPr lang="en-US" smtClean="0"/>
              <a:pPr>
                <a:defRPr/>
              </a:pPr>
              <a:t>11/26/2024</a:t>
            </a:fld>
            <a:endParaRPr lang="en-US" dirty="0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"/>
                <a:cs typeface="Helvetic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"/>
                <a:cs typeface="Helvetica"/>
              </a:defRPr>
            </a:lvl1pPr>
          </a:lstStyle>
          <a:p>
            <a:pPr>
              <a:defRPr/>
            </a:pPr>
            <a:fld id="{AD095CF3-EC17-4201-BF18-C05077CC4BF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6918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379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89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16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2095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228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550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2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925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201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9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994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679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66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i="1"/>
          </a:p>
        </p:txBody>
      </p:sp>
    </p:spTree>
    <p:extLst>
      <p:ext uri="{BB962C8B-B14F-4D97-AF65-F5344CB8AC3E}">
        <p14:creationId xmlns:p14="http://schemas.microsoft.com/office/powerpoint/2010/main" val="1884973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84930-4D9C-4D87-AD8E-F2BF8BAC204A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3F69C-336F-4019-87E5-398778E09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28423-55F1-4082-94CD-47D32280BF2C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374CC-F7A5-40E8-A3C7-8E8BD7032A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170CF-B778-40EC-9F79-C3E4377CC4CA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8CCB-AEBF-41A3-971C-1FFB231519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E5CC7-FF38-485C-9827-982BAE54D0CE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D0A52-EA2C-4150-9664-39B1B135D6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AC0E5-3016-45C7-AAD7-EA9E96EC0834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8BA41-8653-40BE-B8FD-BBDAE0CED5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A3952-BE86-4A7C-912F-A62034E127E2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5300D-042F-447E-B0B0-C629D0578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2753F-6E32-46E1-9CF5-CEA6089BCE3A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2E71F-452D-44B1-B816-2E2001E4C8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8389C-C05B-42AF-B05D-379E63D21AD2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A4454-CF28-4F80-971F-AC6044DEF8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2AB8A-B730-4E3A-8A32-AA16C76E2727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22A0A-B57E-4EAE-A9A1-532BCD1795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45BE6-CE19-423B-838A-3DED176CAAB4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0254D-A7AD-4C26-8248-3123D4E497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4AE34-DED3-4059-9D76-188676371B47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7F910-1B39-4772-9D28-6E4228C6A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70000" contrast="-70000"/>
          </a:blip>
          <a:srcRect/>
          <a:stretch>
            <a:fillRect l="-11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Helvetica"/>
                <a:cs typeface="+mn-cs"/>
              </a:defRPr>
            </a:lvl1pPr>
          </a:lstStyle>
          <a:p>
            <a:pPr>
              <a:defRPr/>
            </a:pPr>
            <a:fld id="{6A779AA1-4477-434B-BD10-72FE8C0D2866}" type="datetimeFigureOut">
              <a:rPr lang="en-US" smtClean="0"/>
              <a:pPr>
                <a:defRPr/>
              </a:pPr>
              <a:t>11/26/2024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Helvetic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Helvetica"/>
                <a:cs typeface="+mn-cs"/>
              </a:defRPr>
            </a:lvl1pPr>
          </a:lstStyle>
          <a:p>
            <a:pPr>
              <a:defRPr/>
            </a:pPr>
            <a:fld id="{5B8A8E89-B7CC-4684-B08B-ED1CAA8A144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2514600" cy="1143000"/>
          </a:xfrm>
          <a:prstGeom prst="rect">
            <a:avLst/>
          </a:prstGeom>
          <a:solidFill>
            <a:srgbClr val="EF50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chemeClr val="tx1">
              <a:alpha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82880" tIns="137160" rIns="182880" bIns="137160"/>
          <a:lstStyle/>
          <a:p>
            <a:pPr marL="2743200" indent="-2514600"/>
            <a:r>
              <a:rPr lang="en-US" sz="2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53000"/>
                    </a:srgbClr>
                  </a:outerShdw>
                </a:effectLst>
                <a:latin typeface="Helvetica"/>
                <a:cs typeface="Helvetica"/>
              </a:rPr>
              <a:t>Lesson 16 	Role Models of Biblical Femininity: Mary, Sarah, and Lois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rgbClr val="B83D68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91440" rIns="274320"/>
          <a:lstStyle/>
          <a:p>
            <a:pPr marL="228600" algn="r"/>
            <a:r>
              <a:rPr lang="en-US" sz="3200" b="1" dirty="0">
                <a:solidFill>
                  <a:srgbClr val="FFFFFF"/>
                </a:solidFill>
                <a:effectLst>
                  <a:outerShdw blurRad="63500" dist="38100" dir="2700000" algn="tl" rotWithShape="0">
                    <a:srgbClr val="000000">
                      <a:alpha val="36000"/>
                    </a:srgbClr>
                  </a:outerShdw>
                </a:effectLst>
                <a:latin typeface="Helvetica"/>
                <a:cs typeface="Helvetica"/>
              </a:rPr>
              <a:t>Rejoicing in God’s Good Design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447800"/>
            <a:ext cx="9144000" cy="518160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457200" y="1752600"/>
            <a:ext cx="8458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2 Timothy 1:5</a:t>
            </a:r>
          </a:p>
          <a:p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2 Timothy 3:14-15</a:t>
            </a:r>
          </a:p>
        </p:txBody>
      </p:sp>
      <p:pic>
        <p:nvPicPr>
          <p:cNvPr id="6" name="Picture 5" descr="Old Wom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3" y="3048000"/>
            <a:ext cx="4510087" cy="3006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181600" y="3048000"/>
            <a:ext cx="35052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800" b="1" u="sng" dirty="0">
                <a:solidFill>
                  <a:srgbClr val="FF8EE5"/>
                </a:solidFill>
                <a:latin typeface="Helvetica"/>
                <a:cs typeface="Helvetica"/>
              </a:rPr>
              <a:t>Sincere faith</a:t>
            </a:r>
            <a:r>
              <a:rPr lang="en-US" sz="2800" b="1" dirty="0">
                <a:solidFill>
                  <a:srgbClr val="FF8EE5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in Christ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800" b="1" u="sng" dirty="0">
                <a:solidFill>
                  <a:srgbClr val="FF8EE5"/>
                </a:solidFill>
                <a:latin typeface="Helvetica"/>
                <a:cs typeface="Helvetica"/>
              </a:rPr>
              <a:t>Strong teaching </a:t>
            </a: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of</a:t>
            </a:r>
            <a:r>
              <a:rPr lang="en-US" sz="2800" dirty="0"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the Scripture</a:t>
            </a:r>
            <a:endParaRPr lang="en-US" sz="2800" u="sng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B83D68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182880" rIns="274320"/>
          <a:lstStyle/>
          <a:p>
            <a:pPr marL="228600"/>
            <a:r>
              <a:rPr lang="en-US" sz="3000" b="1" dirty="0">
                <a:solidFill>
                  <a:srgbClr val="FFFFFF"/>
                </a:solidFill>
                <a:effectLst>
                  <a:outerShdw blurRad="63500" dist="38100" dir="2700000" algn="tl" rotWithShape="0">
                    <a:srgbClr val="000000">
                      <a:alpha val="36000"/>
                    </a:srgbClr>
                  </a:outerShdw>
                </a:effectLst>
                <a:latin typeface="Helvetica"/>
                <a:cs typeface="Helvetica"/>
              </a:rPr>
              <a:t>Lois and Eunice: Role Models of Spiritual Nurture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66800"/>
            <a:ext cx="9144000" cy="556260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1524000"/>
            <a:ext cx="8458200" cy="48628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At its heart, biblical femininity centers 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dirty="0">
              <a:latin typeface="Helvetica"/>
              <a:cs typeface="Helvetic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0541" cmpd="sng">
                  <a:noFill/>
                  <a:prstDash val="solid"/>
                </a:ln>
                <a:solidFill>
                  <a:srgbClr val="FF8EE5"/>
                </a:solidFill>
                <a:latin typeface="Helvetica"/>
                <a:cs typeface="Helvetica"/>
              </a:rPr>
              <a:t>SUBMISSION TO THE LORD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500" dirty="0"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and 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 marL="4572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Submissive to those in authority</a:t>
            </a:r>
          </a:p>
          <a:p>
            <a:pPr marL="4572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Gentle and quiet in spirit</a:t>
            </a:r>
          </a:p>
          <a:p>
            <a:pPr marL="4572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Courageous and trusting in God</a:t>
            </a:r>
          </a:p>
          <a:p>
            <a:pPr marL="4572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Devoted to the Lord</a:t>
            </a:r>
          </a:p>
          <a:p>
            <a:pPr marL="4572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Tireless in nurturing others, including children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B83D68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182880" rIns="274320"/>
          <a:lstStyle/>
          <a:p>
            <a:pPr marL="228600"/>
            <a:r>
              <a:rPr lang="en-US" sz="3500" b="1" dirty="0">
                <a:solidFill>
                  <a:srgbClr val="FFFFFF"/>
                </a:solidFill>
                <a:effectLst>
                  <a:outerShdw blurRad="63500" dist="38100" dir="2700000" algn="tl" rotWithShape="0">
                    <a:srgbClr val="000000">
                      <a:alpha val="36000"/>
                    </a:srgbClr>
                  </a:outerShdw>
                </a:effectLst>
                <a:latin typeface="Helvetica"/>
                <a:cs typeface="Helvetica"/>
              </a:rPr>
              <a:t>Biblical Femininity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8458200" cy="5216813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marL="236538" lvl="0"/>
            <a:endParaRPr lang="en-US" sz="2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36538"/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curriculum includes images from </a:t>
            </a:r>
            <a:r>
              <a:rPr lang="en-US" sz="2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© 2011, and its licensors, which are protected by the copyright laws of the U.S., Canada, and elsewhere. Used under license. Images for this PowerPoint® show supplied by:</a:t>
            </a:r>
          </a:p>
          <a:p>
            <a:pPr marL="236538"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Pink Flowers (slide background):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Lioness (slide 2):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Lion Cub (slide 3):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Female Figure (slide 4):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Praying Hands (slide 5): Barbara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Penoyar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Valueline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Elderly Couple Walking (slide 7): Comstock/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Elderly Woman Praying (slide 9):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Mother and Child Reading (slide 10):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lvl="0" indent="-446088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lvl="0" indent="-446088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864" y="457200"/>
            <a:ext cx="8458200" cy="5909310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endParaRPr lang="en-US" sz="2100" b="1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Copyright © 2011 by Gary Steward and Next Generation Resources, Inc. Illustrations Truth78. All rights reserved.</a:t>
            </a:r>
          </a:p>
          <a:p>
            <a:pPr lvl="0" algn="ctr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Scripture quotations are from The Holy Bible, English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Standard Version, copyright © 2001 by Crossway Bibles,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division of Good News Publishers. Used by permission. All rights reserved.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edit the slide to match the lesson you teach, but </a:t>
            </a:r>
            <a:b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not alter the licensed images 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 use them for any purpose other than Your Word is Truth.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publication includes images from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GettyImages</a:t>
            </a: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/Thinkstock Corporation © 2011, and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its licensors. Used under license.</a:t>
            </a:r>
          </a:p>
          <a:p>
            <a:pPr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Truth78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info@Truth78.org</a:t>
            </a:r>
          </a:p>
          <a:p>
            <a:pPr lvl="0" algn="ctr"/>
            <a:r>
              <a:rPr lang="en-US" sz="21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www.Truth78.org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1143000"/>
            <a:ext cx="9144000" cy="51816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304800" y="1447800"/>
            <a:ext cx="8458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Luke 1:26-38</a:t>
            </a: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381000" y="4953000"/>
            <a:ext cx="8382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A woman’s embrace of true femininity begins with her acknowledging and </a:t>
            </a:r>
            <a:r>
              <a:rPr lang="en-US" sz="2800" b="1" u="sng" dirty="0">
                <a:solidFill>
                  <a:srgbClr val="FF8EE5"/>
                </a:solidFill>
                <a:latin typeface="Helvetica"/>
                <a:cs typeface="Helvetica"/>
              </a:rPr>
              <a:t>submitting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 to the Lord.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B83D68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182880" rIns="274320"/>
          <a:lstStyle/>
          <a:p>
            <a:pPr marL="228600"/>
            <a:r>
              <a:rPr lang="en-US" sz="3100" b="1" dirty="0">
                <a:solidFill>
                  <a:srgbClr val="FFFFFF"/>
                </a:solidFill>
                <a:effectLst>
                  <a:outerShdw blurRad="63500" dist="38100" dir="2700000" algn="tl" rotWithShape="0">
                    <a:srgbClr val="000000">
                      <a:alpha val="36000"/>
                    </a:srgbClr>
                  </a:outerShdw>
                </a:effectLst>
                <a:latin typeface="Helvetica"/>
                <a:cs typeface="Helvetica"/>
              </a:rPr>
              <a:t>Mary: Role Model of Submission to the Lord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838200" y="2168856"/>
            <a:ext cx="7543800" cy="2670177"/>
            <a:chOff x="-7848600" y="1600199"/>
            <a:chExt cx="7543800" cy="2670177"/>
          </a:xfrm>
        </p:grpSpPr>
        <p:sp>
          <p:nvSpPr>
            <p:cNvPr id="32" name="TextBox 31"/>
            <p:cNvSpPr txBox="1"/>
            <p:nvPr/>
          </p:nvSpPr>
          <p:spPr bwMode="auto">
            <a:xfrm>
              <a:off x="-2971800" y="1600200"/>
              <a:ext cx="2667000" cy="2668588"/>
            </a:xfrm>
            <a:prstGeom prst="rect">
              <a:avLst/>
            </a:prstGeom>
            <a:solidFill>
              <a:srgbClr val="FFFFFF"/>
            </a:solidFill>
            <a:ln w="76200" cmpd="thinThick"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600" dirty="0">
                <a:latin typeface="Helvetica"/>
                <a:cs typeface="Helvetica"/>
              </a:endParaRPr>
            </a:p>
          </p:txBody>
        </p:sp>
        <p:sp>
          <p:nvSpPr>
            <p:cNvPr id="31" name="TextBox 30"/>
            <p:cNvSpPr txBox="1"/>
            <p:nvPr/>
          </p:nvSpPr>
          <p:spPr bwMode="auto">
            <a:xfrm>
              <a:off x="-7848600" y="1601788"/>
              <a:ext cx="2667000" cy="2668588"/>
            </a:xfrm>
            <a:prstGeom prst="rect">
              <a:avLst/>
            </a:prstGeom>
            <a:solidFill>
              <a:srgbClr val="FFFFFF"/>
            </a:solidFill>
            <a:ln w="76200" cmpd="thinThick"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600" dirty="0">
                <a:latin typeface="Helvetica"/>
                <a:cs typeface="Helvetica"/>
              </a:endParaRPr>
            </a:p>
          </p:txBody>
        </p:sp>
        <p:grpSp>
          <p:nvGrpSpPr>
            <p:cNvPr id="24" name="Group 24"/>
            <p:cNvGrpSpPr>
              <a:grpSpLocks/>
            </p:cNvGrpSpPr>
            <p:nvPr/>
          </p:nvGrpSpPr>
          <p:grpSpPr bwMode="auto">
            <a:xfrm>
              <a:off x="-2971800" y="1601788"/>
              <a:ext cx="2666999" cy="2667162"/>
              <a:chOff x="1600200" y="2135547"/>
              <a:chExt cx="2971800" cy="2971801"/>
            </a:xfrm>
          </p:grpSpPr>
          <p:pic>
            <p:nvPicPr>
              <p:cNvPr id="29" name="Picture 15" descr="89930323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l="50089"/>
              <a:stretch>
                <a:fillRect/>
              </a:stretch>
            </p:blipFill>
            <p:spPr bwMode="auto">
              <a:xfrm>
                <a:off x="2427740" y="2205245"/>
                <a:ext cx="1398498" cy="2801814"/>
              </a:xfrm>
              <a:prstGeom prst="rect">
                <a:avLst/>
              </a:prstGeom>
              <a:noFill/>
            </p:spPr>
          </p:pic>
          <p:sp>
            <p:nvSpPr>
              <p:cNvPr id="30" name="TextBox 29"/>
              <p:cNvSpPr txBox="1"/>
              <p:nvPr/>
            </p:nvSpPr>
            <p:spPr bwMode="auto">
              <a:xfrm>
                <a:off x="1600200" y="2135547"/>
                <a:ext cx="2971800" cy="2971801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 w="76200" cmpd="thinThick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600" dirty="0">
                    <a:latin typeface="Helvetica"/>
                    <a:cs typeface="Helvetica"/>
                  </a:rPr>
                  <a:t>A right understanding of one’s God-given gender </a:t>
                </a:r>
              </a:p>
            </p:txBody>
          </p:sp>
        </p:grpSp>
        <p:grpSp>
          <p:nvGrpSpPr>
            <p:cNvPr id="25" name="Group 13"/>
            <p:cNvGrpSpPr/>
            <p:nvPr/>
          </p:nvGrpSpPr>
          <p:grpSpPr>
            <a:xfrm>
              <a:off x="-7848600" y="1600199"/>
              <a:ext cx="2667000" cy="2668587"/>
              <a:chOff x="762000" y="2590800"/>
              <a:chExt cx="2971800" cy="2973388"/>
            </a:xfrm>
          </p:grpSpPr>
          <p:sp>
            <p:nvSpPr>
              <p:cNvPr id="27" name="Heart 26"/>
              <p:cNvSpPr/>
              <p:nvPr/>
            </p:nvSpPr>
            <p:spPr>
              <a:xfrm>
                <a:off x="1057275" y="2905125"/>
                <a:ext cx="2362200" cy="2362200"/>
              </a:xfrm>
              <a:prstGeom prst="hear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Helvetica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 bwMode="auto">
              <a:xfrm>
                <a:off x="762000" y="2590800"/>
                <a:ext cx="2971800" cy="2973388"/>
              </a:xfrm>
              <a:prstGeom prst="rect">
                <a:avLst/>
              </a:prstGeom>
              <a:solidFill>
                <a:srgbClr val="FFFFFF">
                  <a:alpha val="69804"/>
                </a:srgbClr>
              </a:solidFill>
              <a:ln w="76200" cmpd="thinThick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600" dirty="0">
                    <a:latin typeface="Helvetica"/>
                    <a:cs typeface="Helvetica"/>
                  </a:rPr>
                  <a:t>Acknowledging, embracing, and surrendering to God’s authority</a:t>
                </a:r>
              </a:p>
            </p:txBody>
          </p:sp>
        </p:grpSp>
        <p:sp>
          <p:nvSpPr>
            <p:cNvPr id="26" name="Equal 25"/>
            <p:cNvSpPr/>
            <p:nvPr/>
          </p:nvSpPr>
          <p:spPr bwMode="auto">
            <a:xfrm>
              <a:off x="-4532952" y="2201807"/>
              <a:ext cx="889000" cy="889054"/>
            </a:xfrm>
            <a:prstGeom prst="mathEqual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Helvetic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143000"/>
            <a:ext cx="9144000" cy="518160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4343400" y="1524000"/>
            <a:ext cx="42672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Mary embraced the Lord’s plan for her life when she</a:t>
            </a:r>
            <a:r>
              <a:rPr lang="en-US" sz="2800" dirty="0">
                <a:latin typeface="Helvetica"/>
                <a:cs typeface="Helvetica"/>
              </a:rPr>
              <a:t> </a:t>
            </a:r>
            <a:r>
              <a:rPr lang="en-US" sz="2800" b="1" u="sng" dirty="0">
                <a:solidFill>
                  <a:srgbClr val="FF8EE5"/>
                </a:solidFill>
                <a:latin typeface="Helvetica"/>
                <a:cs typeface="Helvetica"/>
              </a:rPr>
              <a:t>yielded</a:t>
            </a:r>
            <a:r>
              <a:rPr lang="en-US" sz="2800" dirty="0">
                <a:solidFill>
                  <a:srgbClr val="FF8EE5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and</a:t>
            </a:r>
            <a:r>
              <a:rPr lang="en-US" sz="2800" dirty="0">
                <a:latin typeface="Helvetica"/>
                <a:cs typeface="Helvetica"/>
              </a:rPr>
              <a:t> </a:t>
            </a:r>
            <a:r>
              <a:rPr lang="en-US" sz="2800" b="1" u="sng" dirty="0">
                <a:solidFill>
                  <a:srgbClr val="FF8EE5"/>
                </a:solidFill>
                <a:latin typeface="Helvetica"/>
                <a:cs typeface="Helvetica"/>
              </a:rPr>
              <a:t>entrusted</a:t>
            </a:r>
            <a:r>
              <a:rPr lang="en-US" sz="2800" dirty="0">
                <a:solidFill>
                  <a:srgbClr val="FF8EE5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herself to the Lord:</a:t>
            </a:r>
          </a:p>
        </p:txBody>
      </p:sp>
      <p:pic>
        <p:nvPicPr>
          <p:cNvPr id="7" name="Picture 6" descr="200246549-001.jpg"/>
          <p:cNvPicPr>
            <a:picLocks noChangeAspect="1"/>
          </p:cNvPicPr>
          <p:nvPr/>
        </p:nvPicPr>
        <p:blipFill>
          <a:blip r:embed="rId4" cstate="print"/>
          <a:srcRect l="21290" t="51155" r="31400"/>
          <a:stretch>
            <a:fillRect/>
          </a:stretch>
        </p:blipFill>
        <p:spPr>
          <a:xfrm>
            <a:off x="381000" y="1371600"/>
            <a:ext cx="3568652" cy="464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4419600" y="4114800"/>
            <a:ext cx="4419600" cy="1569660"/>
          </a:xfrm>
          <a:prstGeom prst="rect">
            <a:avLst/>
          </a:prstGeom>
          <a:solidFill>
            <a:srgbClr val="B83D68">
              <a:alpha val="67000"/>
            </a:srgbClr>
          </a:solidFill>
          <a:ln w="9525">
            <a:noFill/>
            <a:miter lim="800000"/>
            <a:headEnd/>
            <a:tailEnd/>
          </a:ln>
        </p:spPr>
        <p:txBody>
          <a:bodyPr wrap="square" lIns="182880" tIns="137160" rIns="182880" bIns="137160">
            <a:spAutoFit/>
          </a:bodyPr>
          <a:lstStyle/>
          <a:p>
            <a:r>
              <a:rPr lang="en-US" sz="2800" i="1" dirty="0">
                <a:solidFill>
                  <a:schemeClr val="bg1"/>
                </a:solidFill>
                <a:latin typeface="Helvetica"/>
                <a:cs typeface="Helvetica"/>
              </a:rPr>
              <a:t>Behold, I am a </a:t>
            </a:r>
            <a:r>
              <a:rPr lang="en-US" sz="2800" b="1" i="1" u="sng" dirty="0">
                <a:solidFill>
                  <a:schemeClr val="bg1"/>
                </a:solidFill>
                <a:latin typeface="Helvetica"/>
                <a:cs typeface="Helvetica"/>
              </a:rPr>
              <a:t>servant</a:t>
            </a:r>
            <a:r>
              <a:rPr lang="en-US" sz="2800" i="1" dirty="0">
                <a:solidFill>
                  <a:schemeClr val="bg1"/>
                </a:solidFill>
                <a:latin typeface="Helvetica"/>
                <a:cs typeface="Helvetica"/>
              </a:rPr>
              <a:t> of the Lord; let it be to me according to your </a:t>
            </a:r>
            <a:r>
              <a:rPr lang="en-US" sz="2800" b="1" i="1" u="sng" dirty="0">
                <a:solidFill>
                  <a:schemeClr val="bg1"/>
                </a:solidFill>
                <a:latin typeface="Helvetica"/>
                <a:cs typeface="Helvetica"/>
              </a:rPr>
              <a:t>word</a:t>
            </a:r>
            <a:r>
              <a:rPr lang="en-US" sz="2800" i="1" dirty="0">
                <a:solidFill>
                  <a:schemeClr val="bg1"/>
                </a:solidFill>
                <a:latin typeface="Helvetica"/>
                <a:cs typeface="Helvetica"/>
              </a:rPr>
              <a:t>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B83D68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182880" rIns="274320"/>
          <a:lstStyle/>
          <a:p>
            <a:pPr marL="228600"/>
            <a:r>
              <a:rPr lang="en-US" sz="3100" b="1" dirty="0">
                <a:solidFill>
                  <a:srgbClr val="FFFFFF"/>
                </a:solidFill>
                <a:effectLst>
                  <a:outerShdw blurRad="63500" dist="38100" dir="2700000" algn="tl" rotWithShape="0">
                    <a:srgbClr val="000000">
                      <a:alpha val="36000"/>
                    </a:srgbClr>
                  </a:outerShdw>
                </a:effectLst>
                <a:latin typeface="Helvetica"/>
                <a:cs typeface="Helvetica"/>
              </a:rPr>
              <a:t>Mary: Role Model of Submission to the Lord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447800"/>
            <a:ext cx="9144000" cy="518160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2209800"/>
            <a:ext cx="85344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0541" cmpd="sng">
                  <a:noFill/>
                  <a:prstDash val="solid"/>
                </a:ln>
                <a:solidFill>
                  <a:srgbClr val="FF8EE5"/>
                </a:solidFill>
                <a:latin typeface="Helvetica"/>
                <a:cs typeface="Helvetica"/>
              </a:rPr>
              <a:t>TRUE BEAUTY = A </a:t>
            </a:r>
            <a:r>
              <a:rPr lang="en-US" sz="2800" b="1" u="sng" dirty="0">
                <a:ln w="10541" cmpd="sng">
                  <a:noFill/>
                  <a:prstDash val="solid"/>
                </a:ln>
                <a:solidFill>
                  <a:srgbClr val="FF8EE5"/>
                </a:solidFill>
                <a:latin typeface="Helvetica"/>
                <a:cs typeface="Helvetica"/>
              </a:rPr>
              <a:t>GENTLE</a:t>
            </a:r>
            <a:r>
              <a:rPr lang="en-US" sz="2800" b="1" dirty="0">
                <a:ln w="10541" cmpd="sng">
                  <a:noFill/>
                  <a:prstDash val="solid"/>
                </a:ln>
                <a:solidFill>
                  <a:srgbClr val="FF8EE5"/>
                </a:solidFill>
                <a:latin typeface="Helvetica"/>
                <a:cs typeface="Helvetica"/>
              </a:rPr>
              <a:t> AND </a:t>
            </a:r>
            <a:r>
              <a:rPr lang="en-US" sz="2800" b="1" u="sng" dirty="0">
                <a:ln w="10541" cmpd="sng">
                  <a:noFill/>
                  <a:prstDash val="solid"/>
                </a:ln>
                <a:solidFill>
                  <a:srgbClr val="FF8EE5"/>
                </a:solidFill>
                <a:latin typeface="Helvetica"/>
                <a:cs typeface="Helvetica"/>
              </a:rPr>
              <a:t>QUIET</a:t>
            </a:r>
            <a:r>
              <a:rPr lang="en-US" sz="2800" b="1" dirty="0">
                <a:ln w="10541" cmpd="sng">
                  <a:noFill/>
                  <a:prstDash val="solid"/>
                </a:ln>
                <a:solidFill>
                  <a:srgbClr val="FF8EE5"/>
                </a:solidFill>
                <a:latin typeface="Helvetica"/>
                <a:cs typeface="Helvetica"/>
              </a:rPr>
              <a:t> SPIRIT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4953000" y="3429000"/>
          <a:ext cx="3352800" cy="3017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2031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chemeClr val="bg1"/>
                          </a:solidFill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Helvetica"/>
                        </a:rPr>
                        <a:t>Does…</a:t>
                      </a:r>
                    </a:p>
                  </a:txBody>
                  <a:tcPr marL="182880" marR="182880" marT="91440" marB="13716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1569">
                <a:tc>
                  <a:txBody>
                    <a:bodyPr/>
                    <a:lstStyle/>
                    <a:p>
                      <a:pPr marL="1143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u="sng" kern="1200" dirty="0">
                          <a:solidFill>
                            <a:srgbClr val="FF8EE5"/>
                          </a:solidFill>
                          <a:latin typeface="Helvetica"/>
                          <a:ea typeface="+mn-ea"/>
                          <a:cs typeface="Helvetica"/>
                        </a:rPr>
                        <a:t>Trust</a:t>
                      </a:r>
                      <a:r>
                        <a:rPr lang="en-US" sz="2800" u="none" dirty="0">
                          <a:solidFill>
                            <a:srgbClr val="FFFFFF"/>
                          </a:solidFill>
                          <a:latin typeface="Helvetica"/>
                        </a:rPr>
                        <a:t> God to</a:t>
                      </a:r>
                    </a:p>
                    <a:p>
                      <a:pPr marL="1143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u="sng" kern="1200" dirty="0">
                          <a:solidFill>
                            <a:srgbClr val="FF8EE5"/>
                          </a:solidFill>
                          <a:latin typeface="Helvetica"/>
                          <a:ea typeface="+mn-ea"/>
                          <a:cs typeface="Helvetica"/>
                        </a:rPr>
                        <a:t>Supply</a:t>
                      </a:r>
                      <a:r>
                        <a:rPr lang="en-US" sz="2800" u="none" dirty="0">
                          <a:solidFill>
                            <a:srgbClr val="FFFFFF"/>
                          </a:solidFill>
                          <a:latin typeface="Helvetica"/>
                        </a:rPr>
                        <a:t> her needs</a:t>
                      </a:r>
                      <a:endParaRPr lang="en-US" sz="2800" u="sng" dirty="0">
                        <a:solidFill>
                          <a:srgbClr val="FFFFFF"/>
                        </a:solidFill>
                        <a:latin typeface="Helvetica"/>
                      </a:endParaRPr>
                    </a:p>
                    <a:p>
                      <a:pPr marL="1143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u="sng" kern="1200" dirty="0">
                          <a:solidFill>
                            <a:srgbClr val="FF8EE5"/>
                          </a:solidFill>
                          <a:latin typeface="Helvetica"/>
                          <a:ea typeface="+mn-ea"/>
                          <a:cs typeface="Helvetica"/>
                        </a:rPr>
                        <a:t>Satisfy</a:t>
                      </a:r>
                      <a:r>
                        <a:rPr lang="en-US" sz="2800" u="none" baseline="0" dirty="0">
                          <a:solidFill>
                            <a:srgbClr val="FFFFFF"/>
                          </a:solidFill>
                          <a:latin typeface="Helvetica"/>
                        </a:rPr>
                        <a:t> her desires</a:t>
                      </a:r>
                      <a:endParaRPr lang="en-US" sz="2800" u="sng" dirty="0">
                        <a:solidFill>
                          <a:srgbClr val="FFFFFF"/>
                        </a:solidFill>
                        <a:latin typeface="Helvetic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>
                        <a:solidFill>
                          <a:schemeClr val="tx1"/>
                        </a:solidFill>
                        <a:latin typeface="Helvetica"/>
                      </a:endParaRPr>
                    </a:p>
                  </a:txBody>
                  <a:tcPr marL="182880" marR="182880" marT="91440" marB="13716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3D68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178" name="TextBox 5"/>
          <p:cNvSpPr txBox="1">
            <a:spLocks noChangeArrowheads="1"/>
          </p:cNvSpPr>
          <p:nvPr/>
        </p:nvSpPr>
        <p:spPr bwMode="auto">
          <a:xfrm>
            <a:off x="304800" y="1706953"/>
            <a:ext cx="8534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1 Peter 3:4-6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38200" y="3429000"/>
          <a:ext cx="3505200" cy="26110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1327">
                <a:tc>
                  <a:txBody>
                    <a:bodyPr/>
                    <a:lstStyle/>
                    <a:p>
                      <a:r>
                        <a:rPr lang="en-US" sz="2800" b="0" dirty="0">
                          <a:solidFill>
                            <a:schemeClr val="bg1"/>
                          </a:solidFill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Helvetica"/>
                        </a:rPr>
                        <a:t>Does Not</a:t>
                      </a:r>
                      <a:r>
                        <a:rPr lang="en-US" sz="2800" b="0" baseline="0" dirty="0">
                          <a:solidFill>
                            <a:schemeClr val="bg1"/>
                          </a:solidFill>
                          <a:effectLst>
                            <a:outerShdw blurRad="50800" dist="38100" algn="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Helvetica"/>
                        </a:rPr>
                        <a:t> / Is Not…</a:t>
                      </a:r>
                      <a:endParaRPr lang="en-US" sz="2800" b="0" dirty="0">
                        <a:solidFill>
                          <a:schemeClr val="bg1"/>
                        </a:solidFill>
                        <a:effectLst>
                          <a:outerShdw blurRad="50800" dist="38100" algn="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Helvetica"/>
                      </a:endParaRPr>
                    </a:p>
                  </a:txBody>
                  <a:tcPr marL="182880" marR="182880" marT="91440" marB="13716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94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u="sng" kern="1200" dirty="0">
                          <a:solidFill>
                            <a:srgbClr val="FF8EE5"/>
                          </a:solidFill>
                          <a:latin typeface="Helvetica"/>
                          <a:ea typeface="+mn-ea"/>
                          <a:cs typeface="Helvetica"/>
                        </a:rPr>
                        <a:t>Insist</a:t>
                      </a:r>
                      <a:r>
                        <a:rPr lang="en-US" sz="2800" u="none" baseline="0" dirty="0">
                          <a:solidFill>
                            <a:srgbClr val="FFFFFF"/>
                          </a:solidFill>
                          <a:latin typeface="Helvetica"/>
                        </a:rPr>
                        <a:t> on her rights</a:t>
                      </a:r>
                      <a:endParaRPr lang="en-US" sz="2800" i="0" u="sng" dirty="0">
                        <a:solidFill>
                          <a:srgbClr val="FFFFFF"/>
                        </a:solidFill>
                        <a:latin typeface="Helvetica"/>
                      </a:endParaRPr>
                    </a:p>
                    <a:p>
                      <a:pPr marL="114300" marR="0" indent="-114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u="sng" kern="1200" dirty="0">
                          <a:solidFill>
                            <a:srgbClr val="FF8EE5"/>
                          </a:solidFill>
                          <a:latin typeface="Helvetica"/>
                          <a:ea typeface="+mn-ea"/>
                          <a:cs typeface="Helvetica"/>
                        </a:rPr>
                        <a:t>Pushy</a:t>
                      </a:r>
                      <a:r>
                        <a:rPr lang="en-US" sz="2800" u="none" baseline="0" dirty="0">
                          <a:solidFill>
                            <a:srgbClr val="FFFFFF"/>
                          </a:solidFill>
                          <a:latin typeface="Helvetica"/>
                        </a:rPr>
                        <a:t> or </a:t>
                      </a:r>
                      <a:r>
                        <a:rPr lang="en-US" sz="2800" b="1" u="sng" kern="1200" dirty="0">
                          <a:solidFill>
                            <a:srgbClr val="FF8EE5"/>
                          </a:solidFill>
                          <a:latin typeface="Helvetica"/>
                          <a:ea typeface="+mn-ea"/>
                          <a:cs typeface="Helvetica"/>
                        </a:rPr>
                        <a:t>selfishly</a:t>
                      </a:r>
                      <a:r>
                        <a:rPr lang="en-US" sz="2800" u="none" baseline="0" dirty="0">
                          <a:solidFill>
                            <a:srgbClr val="FFFFFF"/>
                          </a:solidFill>
                          <a:latin typeface="Helvetica"/>
                        </a:rPr>
                        <a:t> assertive</a:t>
                      </a:r>
                      <a:endParaRPr lang="en-US" sz="2800" u="sng" dirty="0">
                        <a:solidFill>
                          <a:srgbClr val="FFFFFF"/>
                        </a:solidFill>
                        <a:latin typeface="Helvetica"/>
                      </a:endParaRPr>
                    </a:p>
                    <a:p>
                      <a:endParaRPr lang="en-US" sz="2800" dirty="0">
                        <a:solidFill>
                          <a:schemeClr val="tx1"/>
                        </a:solidFill>
                        <a:latin typeface="Helvetica"/>
                      </a:endParaRPr>
                    </a:p>
                  </a:txBody>
                  <a:tcPr marL="182880" marR="182880" marT="91440" marB="91440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3D68">
                        <a:alpha val="2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B83D68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182880" rIns="274320"/>
          <a:lstStyle/>
          <a:p>
            <a:pPr marL="228600"/>
            <a:r>
              <a:rPr lang="en-US" sz="3000" b="1" dirty="0">
                <a:solidFill>
                  <a:srgbClr val="FFFFFF"/>
                </a:solidFill>
                <a:effectLst>
                  <a:outerShdw blurRad="63500" dist="38100" dir="2700000" algn="tl" rotWithShape="0">
                    <a:srgbClr val="000000">
                      <a:alpha val="36000"/>
                    </a:srgbClr>
                  </a:outerShdw>
                </a:effectLst>
                <a:latin typeface="Helvetica"/>
                <a:cs typeface="Helvetica"/>
              </a:rPr>
              <a:t>Sarah: Role Model of Gentle Spirit and Fearless Submission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447800"/>
            <a:ext cx="9144000" cy="518160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1828800"/>
            <a:ext cx="84582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Sarah: A role model for all married women</a:t>
            </a:r>
          </a:p>
          <a:p>
            <a:pPr marL="231775" indent="-23177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Submitted to and </a:t>
            </a:r>
            <a:r>
              <a:rPr lang="en-US" sz="2800" b="1" u="sng" dirty="0">
                <a:solidFill>
                  <a:srgbClr val="FF8EE5"/>
                </a:solidFill>
                <a:latin typeface="Helvetica"/>
                <a:cs typeface="Helvetica"/>
              </a:rPr>
              <a:t>obeyed</a:t>
            </a:r>
            <a:r>
              <a:rPr lang="en-US" sz="2800" dirty="0">
                <a:solidFill>
                  <a:srgbClr val="FF8EE5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her husband</a:t>
            </a:r>
          </a:p>
          <a:p>
            <a:pPr marL="231775" indent="-231775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Referred to her husband with</a:t>
            </a:r>
            <a:r>
              <a:rPr lang="en-US" sz="2800" dirty="0">
                <a:latin typeface="Helvetica"/>
                <a:cs typeface="Helvetica"/>
              </a:rPr>
              <a:t> </a:t>
            </a:r>
            <a:r>
              <a:rPr lang="en-US" sz="2800" b="1" u="sng" dirty="0">
                <a:solidFill>
                  <a:srgbClr val="FF8EE5"/>
                </a:solidFill>
                <a:latin typeface="Helvetica"/>
                <a:cs typeface="Helvetica"/>
              </a:rPr>
              <a:t>honor</a:t>
            </a:r>
          </a:p>
        </p:txBody>
      </p:sp>
      <p:pic>
        <p:nvPicPr>
          <p:cNvPr id="8" name="Picture 7" descr="784562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3810000"/>
            <a:ext cx="9144000" cy="2852927"/>
          </a:xfrm>
          <a:prstGeom prst="rect">
            <a:avLst/>
          </a:prstGeom>
          <a:noFill/>
          <a:ln>
            <a:noFill/>
          </a:ln>
        </p:spPr>
      </p:pic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5105400" y="4038600"/>
            <a:ext cx="4038600" cy="615553"/>
          </a:xfrm>
          <a:prstGeom prst="rect">
            <a:avLst/>
          </a:prstGeom>
          <a:solidFill>
            <a:schemeClr val="tx1">
              <a:alpha val="63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182880" tIns="91440" rIns="182880" bIns="9144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“Lord” = “sir”, “master”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B83D68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182880" rIns="274320"/>
          <a:lstStyle/>
          <a:p>
            <a:pPr marL="228600"/>
            <a:r>
              <a:rPr lang="en-US" sz="3000" b="1" dirty="0">
                <a:solidFill>
                  <a:srgbClr val="FFFFFF"/>
                </a:solidFill>
                <a:effectLst>
                  <a:outerShdw blurRad="63500" dist="38100" dir="2700000" algn="tl" rotWithShape="0">
                    <a:srgbClr val="000000">
                      <a:alpha val="36000"/>
                    </a:srgbClr>
                  </a:outerShdw>
                </a:effectLst>
                <a:latin typeface="Helvetica"/>
                <a:cs typeface="Helvetica"/>
              </a:rPr>
              <a:t>Sarah: Role Model of Gentle Spirit and Fearless Submission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19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447800"/>
            <a:ext cx="9144000" cy="518160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1000" y="4800600"/>
            <a:ext cx="8382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Why could Sarah submit and obey?</a:t>
            </a:r>
          </a:p>
          <a:p>
            <a:pPr marL="231775" indent="-2317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A strong</a:t>
            </a:r>
            <a:r>
              <a:rPr lang="en-US" sz="2800" dirty="0">
                <a:latin typeface="Helvetica"/>
                <a:cs typeface="Helvetica"/>
              </a:rPr>
              <a:t> </a:t>
            </a:r>
            <a:r>
              <a:rPr lang="en-US" sz="2800" b="1" u="sng" dirty="0">
                <a:solidFill>
                  <a:srgbClr val="FF8EE5"/>
                </a:solidFill>
                <a:latin typeface="Helvetica"/>
                <a:cs typeface="Helvetica"/>
              </a:rPr>
              <a:t>fearlessness</a:t>
            </a:r>
            <a:r>
              <a:rPr lang="en-US" sz="2800" dirty="0">
                <a:solidFill>
                  <a:srgbClr val="FF8EE5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and </a:t>
            </a:r>
            <a:r>
              <a:rPr lang="en-US" sz="2800" b="1" u="sng" dirty="0">
                <a:solidFill>
                  <a:srgbClr val="FF8EE5"/>
                </a:solidFill>
                <a:latin typeface="Helvetica"/>
                <a:cs typeface="Helvetica"/>
              </a:rPr>
              <a:t>reliance</a:t>
            </a:r>
            <a:r>
              <a:rPr lang="en-US" sz="2800" dirty="0">
                <a:solidFill>
                  <a:srgbClr val="FF8EE5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upon the </a:t>
            </a: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Lord—</a:t>
            </a:r>
            <a:r>
              <a:rPr lang="en-US" sz="2800" b="1" dirty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Helvetica"/>
                <a:cs typeface="Helvetica"/>
              </a:rPr>
              <a:t>CONFIDENCE in GOD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1828800"/>
            <a:ext cx="8458200" cy="2667000"/>
          </a:xfrm>
          <a:prstGeom prst="rect">
            <a:avLst/>
          </a:prstGeom>
          <a:solidFill>
            <a:schemeClr val="accent1">
              <a:alpha val="70000"/>
            </a:schemeClr>
          </a:solidFill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2880" tIns="182880" rIns="182880" bIns="182880" anchor="ctr"/>
          <a:lstStyle/>
          <a:p>
            <a:pPr marL="1095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For Sarah, “there had been many times in which following Abraham had meant trusting God in uncertain, unpleasant, and even dangerous situations.” 	</a:t>
            </a:r>
          </a:p>
          <a:p>
            <a:pPr marL="109538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</a:rPr>
              <a:t>	Wayne </a:t>
            </a:r>
            <a:r>
              <a:rPr lang="en-US" sz="2800" dirty="0" err="1">
                <a:solidFill>
                  <a:schemeClr val="bg1"/>
                </a:solidFill>
                <a:latin typeface="Helvetica"/>
              </a:rPr>
              <a:t>Grudem</a:t>
            </a:r>
            <a:endParaRPr lang="en-US" sz="2800" dirty="0">
              <a:solidFill>
                <a:schemeClr val="bg1"/>
              </a:solidFill>
              <a:latin typeface="Helvetic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B83D68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182880" rIns="274320"/>
          <a:lstStyle/>
          <a:p>
            <a:pPr marL="228600"/>
            <a:r>
              <a:rPr lang="en-US" sz="3000" b="1" dirty="0">
                <a:solidFill>
                  <a:srgbClr val="FFFFFF"/>
                </a:solidFill>
                <a:effectLst>
                  <a:outerShdw blurRad="63500" dist="38100" dir="2700000" algn="tl" rotWithShape="0">
                    <a:srgbClr val="000000">
                      <a:alpha val="36000"/>
                    </a:srgbClr>
                  </a:outerShdw>
                </a:effectLst>
                <a:latin typeface="Helvetica"/>
                <a:cs typeface="Helvetica"/>
              </a:rPr>
              <a:t>Sarah: Role Model of Gentle Spirit and Fearless Submission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447800"/>
            <a:ext cx="9144000" cy="518160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543822" y="1983938"/>
            <a:ext cx="3581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Luke 2:36-38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2517338"/>
            <a:ext cx="4114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u="sng" dirty="0">
                <a:ln w="10541" cmpd="sng">
                  <a:noFill/>
                  <a:prstDash val="solid"/>
                </a:ln>
                <a:solidFill>
                  <a:srgbClr val="FF8EE5"/>
                </a:solidFill>
                <a:latin typeface="Helvetica"/>
                <a:cs typeface="Helvetica"/>
              </a:rPr>
              <a:t>DEVOTION</a:t>
            </a:r>
            <a:r>
              <a:rPr lang="en-US" sz="2800" b="1" dirty="0">
                <a:ln w="10541" cmpd="sng">
                  <a:noFill/>
                  <a:prstDash val="solid"/>
                </a:ln>
                <a:solidFill>
                  <a:srgbClr val="FF8EE5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ln w="10541" cmpd="sng">
                  <a:noFill/>
                  <a:prstDash val="solid"/>
                </a:ln>
                <a:solidFill>
                  <a:schemeClr val="bg1"/>
                </a:solidFill>
                <a:latin typeface="Helvetica"/>
                <a:cs typeface="Helvetica"/>
              </a:rPr>
              <a:t>to the Lord</a:t>
            </a:r>
          </a:p>
        </p:txBody>
      </p:sp>
      <p:pic>
        <p:nvPicPr>
          <p:cNvPr id="10" name="Picture 9" descr="96928788.jpg"/>
          <p:cNvPicPr>
            <a:picLocks noChangeAspect="1"/>
          </p:cNvPicPr>
          <p:nvPr/>
        </p:nvPicPr>
        <p:blipFill>
          <a:blip r:embed="rId4" cstate="print">
            <a:lum bright="7000" contrast="13000"/>
          </a:blip>
          <a:srcRect l="28277"/>
          <a:stretch>
            <a:fillRect/>
          </a:stretch>
        </p:blipFill>
        <p:spPr bwMode="auto">
          <a:xfrm>
            <a:off x="5268222" y="1752600"/>
            <a:ext cx="3342378" cy="4492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43822" y="3060918"/>
            <a:ext cx="4114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This kind of single-minded devotion to God is a for all women, of all ages, in all cultures.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B83D68">
              <a:alpha val="59000"/>
            </a:srgbClr>
          </a:solidFill>
          <a:ln w="9525">
            <a:noFill/>
            <a:miter lim="800000"/>
            <a:headEnd/>
            <a:tailEnd/>
          </a:ln>
        </p:spPr>
        <p:txBody>
          <a:bodyPr lIns="182880" tIns="182880" rIns="274320"/>
          <a:lstStyle/>
          <a:p>
            <a:pPr marL="228600"/>
            <a:r>
              <a:rPr lang="en-US" sz="3000" b="1" dirty="0">
                <a:solidFill>
                  <a:srgbClr val="FFFFFF"/>
                </a:solidFill>
                <a:effectLst>
                  <a:outerShdw blurRad="63500" dist="38100" dir="2700000" algn="tl" rotWithShape="0">
                    <a:srgbClr val="000000">
                      <a:alpha val="36000"/>
                    </a:srgbClr>
                  </a:outerShdw>
                </a:effectLst>
                <a:latin typeface="Helvetica"/>
                <a:cs typeface="Helvetica"/>
              </a:rPr>
              <a:t>Anna: Role Model of Single-Minded Devotion to the Lord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604</Words>
  <Application>Microsoft Office PowerPoint</Application>
  <PresentationFormat>On-screen Show (4:3)</PresentationFormat>
  <Paragraphs>74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Nelson</dc:creator>
  <cp:lastModifiedBy>Lori Myers</cp:lastModifiedBy>
  <cp:revision>55</cp:revision>
  <dcterms:created xsi:type="dcterms:W3CDTF">2011-05-06T21:57:04Z</dcterms:created>
  <dcterms:modified xsi:type="dcterms:W3CDTF">2024-11-26T20:52:04Z</dcterms:modified>
</cp:coreProperties>
</file>