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99"/>
    <a:srgbClr val="A50021"/>
    <a:srgbClr val="FFFFCC"/>
    <a:srgbClr val="FF0000"/>
    <a:srgbClr val="66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55" autoAdjust="0"/>
  </p:normalViewPr>
  <p:slideViewPr>
    <p:cSldViewPr>
      <p:cViewPr varScale="1">
        <p:scale>
          <a:sx n="68" d="100"/>
          <a:sy n="68" d="100"/>
        </p:scale>
        <p:origin x="15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C602631-5B45-409F-9BF0-BC1893B3E6B5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44840BE-C917-41BF-879F-5B3747ABF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68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37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48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34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194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34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99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65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68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3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382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1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01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07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09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68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777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450C-BFD2-4C92-B780-788485A52992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8172-2CC6-43AA-A1C5-B054A19B4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E4630-F5E7-4B4F-B6BD-F51EFCFA271D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48CF8-D76E-42A2-A157-766F287E2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4E41F-C243-49C5-8BD4-CD15607138CB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A4548-42B1-41B5-B37C-BBFBACA16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AE9B-6222-40A3-888D-3BE4BFA17FAD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8AE51-38D0-4236-A841-96D48E56A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B568D-B28C-4E01-A726-C1265C9A4743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BC600-212C-4062-895E-7F546FA36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4A39-8938-463D-81FC-1699938D4AB9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7D1D8-B3F1-42EF-A35F-D2A037626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CB91C-A40A-49EF-84E0-19FE87C56EF8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802EE-C33F-4407-8AD1-86831D83B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6C5D-3CC8-4C11-BF57-6F808D2AE906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B268A-EB41-4532-810A-A953656DC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925B0-DB17-42A4-9F8B-48AA901FE8CD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D98D2-BD44-461A-9E44-EAA6C1853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9475-CD6F-4C38-9117-8C5B98E2F71F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C833-BFA2-45C8-A849-EB84A4470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130B3-F184-4396-84AD-52DEC15D10FB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31B6-09AE-4530-9D9D-09706415F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AA551-DC91-4395-B639-671E73946341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3F366-9255-48E7-BD37-2903C6A07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 bright="50000" contrast="-70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CDD6C4-FC88-4914-BEAB-F4076D26D174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A9664B-364A-4F0C-9853-B5982A4BB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2514600" cy="1143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lIns="91440" tIns="137160" rIns="91440" bIns="91440"/>
          <a:lstStyle/>
          <a:p>
            <a:pPr marL="836613" indent="-539750"/>
            <a:r>
              <a:rPr lang="en-US" sz="28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Lesson 22	Gender in the Family—</a:t>
            </a:r>
          </a:p>
          <a:p>
            <a:pPr marL="228600"/>
            <a:r>
              <a:rPr lang="en-US" sz="28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			Male Headship in the Home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chemeClr val="tx1">
              <a:alpha val="71000"/>
            </a:schemeClr>
          </a:solidFill>
          <a:ln w="9525">
            <a:noFill/>
            <a:miter lim="800000"/>
            <a:headEnd/>
            <a:tailEnd/>
          </a:ln>
        </p:spPr>
        <p:txBody>
          <a:bodyPr lIns="274320" tIns="91440" rIns="274320"/>
          <a:lstStyle/>
          <a:p>
            <a:pPr marL="228600" algn="r"/>
            <a:r>
              <a:rPr lang="en-US" sz="3200" b="1" dirty="0">
                <a:solidFill>
                  <a:schemeClr val="bg1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1676400"/>
            <a:ext cx="9144000" cy="48768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/>
          </p:cNvSpPr>
          <p:nvPr>
            <p:ph type="title" idx="4294967295"/>
          </p:nvPr>
        </p:nvSpPr>
        <p:spPr>
          <a:xfrm>
            <a:off x="304800" y="1864412"/>
            <a:ext cx="5334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b="1" dirty="0">
                <a:solidFill>
                  <a:srgbClr val="002060"/>
                </a:solidFill>
                <a:latin typeface="Helvetica"/>
                <a:cs typeface="Helvetica"/>
              </a:rPr>
              <a:t>L</a:t>
            </a: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357187" y="2626412"/>
            <a:ext cx="8534400" cy="29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5000"/>
              </a:spcBef>
              <a:defRPr/>
            </a:pPr>
            <a:r>
              <a:rPr lang="en-US" sz="2700" dirty="0">
                <a:latin typeface="Helvetica"/>
                <a:cs typeface="Helvetica"/>
              </a:rPr>
              <a:t>Christ is the model for husbands:</a:t>
            </a:r>
          </a:p>
          <a:p>
            <a:pPr>
              <a:spcBef>
                <a:spcPct val="15000"/>
              </a:spcBef>
              <a:defRPr/>
            </a:pPr>
            <a:r>
              <a:rPr lang="en-US" sz="2700" dirty="0">
                <a:latin typeface="Helvetica"/>
                <a:cs typeface="Helvetica"/>
              </a:rPr>
              <a:t>Ephesians 5:25-27</a:t>
            </a:r>
          </a:p>
          <a:p>
            <a:pPr>
              <a:spcBef>
                <a:spcPct val="15000"/>
              </a:spcBef>
              <a:defRPr/>
            </a:pPr>
            <a:r>
              <a:rPr lang="en-US" sz="2700" dirty="0">
                <a:latin typeface="Helvetica"/>
                <a:cs typeface="Helvetica"/>
              </a:rPr>
              <a:t>Ephesians 5:28-30</a:t>
            </a:r>
          </a:p>
          <a:p>
            <a:pPr>
              <a:spcBef>
                <a:spcPct val="15000"/>
              </a:spcBef>
              <a:defRPr/>
            </a:pPr>
            <a:r>
              <a:rPr lang="en-US" sz="2700" b="1" dirty="0">
                <a:latin typeface="Helvetica"/>
                <a:cs typeface="Helvetica"/>
              </a:rPr>
              <a:t>Husband</a:t>
            </a:r>
            <a:r>
              <a:rPr lang="en-US" sz="2700" dirty="0">
                <a:latin typeface="Helvetica"/>
                <a:cs typeface="Helvetica"/>
              </a:rPr>
              <a:t> + </a:t>
            </a:r>
            <a:r>
              <a:rPr lang="en-US" sz="2700" b="1" dirty="0">
                <a:latin typeface="Helvetica"/>
                <a:cs typeface="Helvetica"/>
              </a:rPr>
              <a:t>Wife</a:t>
            </a:r>
            <a:r>
              <a:rPr lang="en-US" sz="2700" dirty="0">
                <a:latin typeface="Helvetica"/>
                <a:cs typeface="Helvetica"/>
              </a:rPr>
              <a:t> = </a:t>
            </a:r>
            <a:r>
              <a:rPr lang="en-US" sz="2700" b="1" dirty="0">
                <a:latin typeface="Helvetica"/>
                <a:cs typeface="Helvetica"/>
              </a:rPr>
              <a:t>“one flesh”</a:t>
            </a:r>
            <a:endParaRPr lang="en-US" sz="2700" dirty="0">
              <a:latin typeface="Helvetica"/>
              <a:cs typeface="Helvetica"/>
            </a:endParaRPr>
          </a:p>
          <a:p>
            <a:pPr>
              <a:spcBef>
                <a:spcPct val="15000"/>
              </a:spcBef>
              <a:defRPr/>
            </a:pPr>
            <a:r>
              <a:rPr lang="en-US" sz="2700" i="1" dirty="0">
                <a:latin typeface="Helvetica"/>
                <a:cs typeface="Helvetica"/>
              </a:rPr>
              <a:t>He who loves his wife</a:t>
            </a:r>
            <a:br>
              <a:rPr lang="en-US" sz="2700" i="1" dirty="0">
                <a:latin typeface="Helvetica"/>
                <a:cs typeface="Helvetica"/>
              </a:rPr>
            </a:br>
            <a:r>
              <a:rPr lang="en-US" sz="2700" i="1" dirty="0">
                <a:latin typeface="Helvetica"/>
                <a:cs typeface="Helvetica"/>
              </a:rPr>
              <a:t>loves himself.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574675" y="1864412"/>
            <a:ext cx="4778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O</a:t>
            </a: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987425" y="1864412"/>
            <a:ext cx="5127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V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1371600" y="1864412"/>
            <a:ext cx="2492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1573212" y="1864412"/>
            <a:ext cx="4206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N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1957387" y="186441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G</a:t>
            </a: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2338387" y="1864412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L</a:t>
            </a: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2566987" y="186441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Y</a:t>
            </a:r>
          </a:p>
        </p:txBody>
      </p:sp>
      <p:pic>
        <p:nvPicPr>
          <p:cNvPr id="12300" name="Picture 12" descr="9175522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86400" y="1981852"/>
            <a:ext cx="3302319" cy="4526519"/>
          </a:xfrm>
          <a:prstGeom prst="rect">
            <a:avLst/>
          </a:prstGeom>
          <a:ln>
            <a:noFill/>
          </a:ln>
          <a:effectLst>
            <a:outerShdw blurRad="88900" dist="50800" dir="2700000" algn="tl" rotWithShape="0">
              <a:srgbClr val="333333">
                <a:alpha val="73000"/>
              </a:srgbClr>
            </a:outerShdw>
          </a:effec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How the Husband is</a:t>
            </a:r>
            <a:b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</a:br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to Exercise Headship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65098" y="2554355"/>
            <a:ext cx="2667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76400"/>
            <a:ext cx="9144000" cy="48768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81000" y="1929485"/>
            <a:ext cx="4114800" cy="188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</a:pPr>
            <a:r>
              <a:rPr lang="en-US" sz="2800" dirty="0">
                <a:latin typeface="Helvetica"/>
                <a:cs typeface="Helvetica"/>
              </a:rPr>
              <a:t>Colossians 3:18-19</a:t>
            </a:r>
          </a:p>
          <a:p>
            <a:pPr>
              <a:spcBef>
                <a:spcPct val="15000"/>
              </a:spcBef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Harsh</a:t>
            </a:r>
            <a:r>
              <a:rPr lang="en-US" sz="2800" dirty="0">
                <a:latin typeface="Helvetica"/>
                <a:cs typeface="Helvetica"/>
              </a:rPr>
              <a:t> and unloving authority is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disobedient</a:t>
            </a:r>
            <a:r>
              <a:rPr lang="en-US" sz="2800" dirty="0">
                <a:latin typeface="Helvetica"/>
                <a:cs typeface="Helvetica"/>
              </a:rPr>
              <a:t> to God.</a:t>
            </a:r>
            <a:endParaRPr lang="en-US" sz="2800" i="1" dirty="0">
              <a:latin typeface="Helvetica"/>
              <a:cs typeface="Helvetica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953001" y="2665414"/>
            <a:ext cx="36576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>
                <a:latin typeface="Helvetica"/>
                <a:cs typeface="Helvetica"/>
              </a:rPr>
              <a:t>Husband’s Headship: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3600" dirty="0">
                <a:latin typeface="Helvetica"/>
                <a:cs typeface="Helvetica"/>
              </a:rPr>
              <a:t>A reflection</a:t>
            </a:r>
            <a:br>
              <a:rPr lang="en-US" sz="3600" dirty="0">
                <a:latin typeface="Helvetica"/>
                <a:cs typeface="Helvetica"/>
              </a:rPr>
            </a:br>
            <a:r>
              <a:rPr lang="en-US" sz="3600" dirty="0">
                <a:latin typeface="Helvetica"/>
                <a:cs typeface="Helvetica"/>
              </a:rPr>
              <a:t>of </a:t>
            </a:r>
            <a:r>
              <a:rPr lang="en-US" sz="3600" b="1" u="sng" dirty="0">
                <a:solidFill>
                  <a:srgbClr val="002060"/>
                </a:solidFill>
                <a:latin typeface="Helvetica"/>
                <a:cs typeface="Helvetica"/>
              </a:rPr>
              <a:t>Christ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381000" y="4038600"/>
            <a:ext cx="403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Christ loves and leads with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grace</a:t>
            </a:r>
            <a:r>
              <a:rPr lang="en-US" sz="2800" dirty="0">
                <a:latin typeface="Helvetica"/>
                <a:cs typeface="Helvetica"/>
              </a:rPr>
              <a:t> and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gentleness</a:t>
            </a:r>
            <a:r>
              <a:rPr lang="en-US" sz="2800" dirty="0">
                <a:latin typeface="Helvetica"/>
                <a:cs typeface="Helvetica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How the Husband is to Exercise Headship: Lovingly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/>
      <p:bldP spid="245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676400"/>
            <a:ext cx="9144000" cy="48768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563562" y="178314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A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1720850" y="1783140"/>
            <a:ext cx="22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1895475" y="1783140"/>
            <a:ext cx="2571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F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228600" y="178314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S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2384425" y="1783140"/>
            <a:ext cx="4016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C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927100" y="1783140"/>
            <a:ext cx="363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C</a:t>
            </a: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1325562" y="178314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R</a:t>
            </a: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2228850" y="1783140"/>
            <a:ext cx="207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2811462" y="1783140"/>
            <a:ext cx="2667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10" name="Rectangle 3"/>
          <p:cNvSpPr>
            <a:spLocks/>
          </p:cNvSpPr>
          <p:nvPr/>
        </p:nvSpPr>
        <p:spPr bwMode="auto">
          <a:xfrm>
            <a:off x="2943225" y="178314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A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3344862" y="1783140"/>
            <a:ext cx="342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L</a:t>
            </a: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3895725" y="1783140"/>
            <a:ext cx="4778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Y</a:t>
            </a:r>
          </a:p>
        </p:txBody>
      </p:sp>
      <p:sp>
        <p:nvSpPr>
          <p:cNvPr id="14" name="Rectangle 3"/>
          <p:cNvSpPr>
            <a:spLocks/>
          </p:cNvSpPr>
          <p:nvPr/>
        </p:nvSpPr>
        <p:spPr bwMode="auto">
          <a:xfrm>
            <a:off x="3649662" y="1783140"/>
            <a:ext cx="342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L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685800" y="2621340"/>
            <a:ext cx="403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/>
                <a:cs typeface="Helvetica"/>
              </a:rPr>
              <a:t>Sacrifice =</a:t>
            </a:r>
            <a:br>
              <a:rPr lang="en-US" sz="2800" dirty="0">
                <a:latin typeface="Helvetica"/>
                <a:cs typeface="Helvetica"/>
              </a:rPr>
            </a:br>
            <a:r>
              <a:rPr lang="en-US" sz="2800" dirty="0">
                <a:latin typeface="Helvetica"/>
                <a:cs typeface="Helvetica"/>
              </a:rPr>
              <a:t>a man’s duty and a man’s privilege</a:t>
            </a:r>
          </a:p>
        </p:txBody>
      </p:sp>
      <p:pic>
        <p:nvPicPr>
          <p:cNvPr id="14354" name="Picture 19" descr="8649455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81600" y="1833356"/>
            <a:ext cx="2943101" cy="4415044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srgbClr val="000000">
                <a:alpha val="32000"/>
              </a:srgbClr>
            </a:outerShdw>
          </a:effec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How the Husband is</a:t>
            </a:r>
            <a:b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</a:br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to Exercise Headship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08110" y="2482796"/>
            <a:ext cx="397830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256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1600200"/>
            <a:ext cx="9144000" cy="48768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/>
          </p:cNvSpPr>
          <p:nvPr>
            <p:ph type="title" idx="4294967295"/>
          </p:nvPr>
        </p:nvSpPr>
        <p:spPr>
          <a:xfrm>
            <a:off x="4086225" y="1752600"/>
            <a:ext cx="5334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b="1">
                <a:solidFill>
                  <a:srgbClr val="002060"/>
                </a:solidFill>
                <a:latin typeface="Helvetica"/>
                <a:cs typeface="Helvetica"/>
              </a:rPr>
              <a:t>W</a:t>
            </a: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4114800" y="3352800"/>
            <a:ext cx="434340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5000"/>
              </a:spcBef>
            </a:pPr>
            <a:r>
              <a:rPr lang="en-US" sz="2800" b="1" dirty="0">
                <a:latin typeface="Helvetica"/>
                <a:cs typeface="Helvetica"/>
              </a:rPr>
              <a:t>1 Peter 3:7</a:t>
            </a:r>
          </a:p>
          <a:p>
            <a:pPr>
              <a:spcBef>
                <a:spcPct val="15000"/>
              </a:spcBef>
            </a:pPr>
            <a:r>
              <a:rPr lang="en-US" sz="2800" dirty="0">
                <a:latin typeface="Helvetica"/>
                <a:cs typeface="Helvetica"/>
              </a:rPr>
              <a:t>Husbands are to exercise great care as they live with their wives in a role of headship and authority.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4603750" y="1752600"/>
            <a:ext cx="196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4768850" y="1752600"/>
            <a:ext cx="512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T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5141913" y="1752600"/>
            <a:ext cx="4206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H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4478338" y="2438400"/>
            <a:ext cx="4016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N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5588000" y="2438400"/>
            <a:ext cx="3476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R</a:t>
            </a: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5991225" y="2438400"/>
            <a:ext cx="45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S</a:t>
            </a: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4116388" y="243840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U</a:t>
            </a: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6608763" y="2438400"/>
            <a:ext cx="45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A</a:t>
            </a:r>
          </a:p>
        </p:txBody>
      </p:sp>
      <p:sp>
        <p:nvSpPr>
          <p:cNvPr id="10" name="Rectangle 3"/>
          <p:cNvSpPr>
            <a:spLocks/>
          </p:cNvSpPr>
          <p:nvPr/>
        </p:nvSpPr>
        <p:spPr bwMode="auto">
          <a:xfrm>
            <a:off x="4859338" y="2438400"/>
            <a:ext cx="45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D</a:t>
            </a:r>
          </a:p>
        </p:txBody>
      </p:sp>
      <p:sp>
        <p:nvSpPr>
          <p:cNvPr id="11" name="Rectangle 3"/>
          <p:cNvSpPr>
            <a:spLocks/>
          </p:cNvSpPr>
          <p:nvPr/>
        </p:nvSpPr>
        <p:spPr bwMode="auto">
          <a:xfrm>
            <a:off x="5221288" y="2438400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E</a:t>
            </a:r>
          </a:p>
        </p:txBody>
      </p:sp>
      <p:sp>
        <p:nvSpPr>
          <p:cNvPr id="12" name="Rectangle 3"/>
          <p:cNvSpPr>
            <a:spLocks/>
          </p:cNvSpPr>
          <p:nvPr/>
        </p:nvSpPr>
        <p:spPr bwMode="auto">
          <a:xfrm>
            <a:off x="6345238" y="2438400"/>
            <a:ext cx="5127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latin typeface="Helvetica"/>
                <a:cs typeface="Helvetica"/>
              </a:rPr>
              <a:t>T</a:t>
            </a:r>
          </a:p>
        </p:txBody>
      </p:sp>
      <p:sp>
        <p:nvSpPr>
          <p:cNvPr id="13" name="Rectangle 3"/>
          <p:cNvSpPr>
            <a:spLocks/>
          </p:cNvSpPr>
          <p:nvPr/>
        </p:nvSpPr>
        <p:spPr bwMode="auto">
          <a:xfrm>
            <a:off x="7010400" y="2438400"/>
            <a:ext cx="4016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N</a:t>
            </a:r>
          </a:p>
        </p:txBody>
      </p:sp>
      <p:sp>
        <p:nvSpPr>
          <p:cNvPr id="14" name="Rectangle 3"/>
          <p:cNvSpPr>
            <a:spLocks/>
          </p:cNvSpPr>
          <p:nvPr/>
        </p:nvSpPr>
        <p:spPr bwMode="auto">
          <a:xfrm>
            <a:off x="7391400" y="2438400"/>
            <a:ext cx="45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D</a:t>
            </a: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7832725" y="2438400"/>
            <a:ext cx="196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I</a:t>
            </a:r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8001000" y="2438400"/>
            <a:ext cx="4016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N</a:t>
            </a:r>
          </a:p>
        </p:txBody>
      </p:sp>
      <p:sp>
        <p:nvSpPr>
          <p:cNvPr id="17" name="Rectangle 3"/>
          <p:cNvSpPr>
            <a:spLocks/>
          </p:cNvSpPr>
          <p:nvPr/>
        </p:nvSpPr>
        <p:spPr bwMode="auto">
          <a:xfrm>
            <a:off x="8361363" y="2438400"/>
            <a:ext cx="4778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latin typeface="Helvetica"/>
                <a:cs typeface="Helvetica"/>
              </a:rPr>
              <a:t>G</a:t>
            </a:r>
          </a:p>
        </p:txBody>
      </p:sp>
      <p:pic>
        <p:nvPicPr>
          <p:cNvPr id="15381" name="Picture 21" descr="78485158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12740" y="1909616"/>
            <a:ext cx="2841722" cy="4262584"/>
          </a:xfrm>
          <a:prstGeom prst="rect">
            <a:avLst/>
          </a:prstGeom>
          <a:ln>
            <a:noFill/>
          </a:ln>
          <a:effectLst>
            <a:outerShdw blurRad="76200" dist="63500" dir="2700000" algn="tl" rotWithShape="0">
              <a:srgbClr val="000000">
                <a:alpha val="73000"/>
              </a:srgbClr>
            </a:outerShdw>
          </a:effec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How the Husband is</a:t>
            </a:r>
            <a:b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</a:br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to Exercise Headship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4183049" y="3124200"/>
            <a:ext cx="47244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187690" y="2430449"/>
            <a:ext cx="1459061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457200" y="533400"/>
            <a:ext cx="8153400" cy="5786200"/>
          </a:xfrm>
          <a:prstGeom prst="rect">
            <a:avLst/>
          </a:prstGeom>
          <a:solidFill>
            <a:srgbClr val="663300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274320" tIns="274320" rIns="274320" bIns="274320">
            <a:spAutoFit/>
          </a:bodyPr>
          <a:lstStyle/>
          <a:p>
            <a:pPr marL="109538">
              <a:defRPr/>
            </a:pPr>
            <a:r>
              <a:rPr lang="en-US" sz="2800" i="1" dirty="0">
                <a:solidFill>
                  <a:schemeClr val="bg2"/>
                </a:solidFill>
                <a:latin typeface="Helvetica"/>
                <a:cs typeface="Helvetica"/>
              </a:rPr>
              <a:t>“Husbands are called to do some very hard things. Leadership is not easy. That’s part of what being a Christian means: </a:t>
            </a:r>
            <a:r>
              <a:rPr lang="en-US" sz="2800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“Take up your cross and follow me.”</a:t>
            </a:r>
            <a:r>
              <a:rPr lang="en-US" sz="2800" i="1" dirty="0">
                <a:solidFill>
                  <a:schemeClr val="bg2"/>
                </a:solidFill>
                <a:latin typeface="Helvetica"/>
                <a:cs typeface="Helvetica"/>
              </a:rPr>
              <a:t> But with every command comes a promise. </a:t>
            </a:r>
            <a:r>
              <a:rPr lang="en-US" sz="2800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“Fear not, for I am with you; be not dismayed, for I am your God; I will strengthen you, I will help you, I will uphold you with my righteous right hand”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800" i="1" dirty="0">
                <a:solidFill>
                  <a:schemeClr val="bg2"/>
                </a:solidFill>
                <a:latin typeface="Helvetica"/>
                <a:cs typeface="Helvetica"/>
              </a:rPr>
              <a:t>(Isaiah 40:10). So be encouraged. </a:t>
            </a:r>
            <a:r>
              <a:rPr lang="en-US" sz="3200" b="1" i="1" dirty="0">
                <a:solidFill>
                  <a:schemeClr val="bg2"/>
                </a:solidFill>
                <a:latin typeface="Helvetica"/>
                <a:cs typeface="Helvetica"/>
              </a:rPr>
              <a:t>Leadership is hard. But you’re a man</a:t>
            </a:r>
            <a:r>
              <a:rPr lang="en-US" sz="2800" i="1" dirty="0">
                <a:solidFill>
                  <a:schemeClr val="bg2"/>
                </a:solidFill>
                <a:latin typeface="Helvetica"/>
                <a:cs typeface="Helvetica"/>
              </a:rPr>
              <a:t>.”</a:t>
            </a:r>
          </a:p>
          <a:p>
            <a:pPr marL="109538">
              <a:defRPr/>
            </a:pPr>
            <a:endParaRPr lang="en-US" sz="2800" i="1" dirty="0">
              <a:solidFill>
                <a:schemeClr val="bg2"/>
              </a:solidFill>
              <a:latin typeface="Helvetica"/>
              <a:cs typeface="Helvetica"/>
            </a:endParaRPr>
          </a:p>
          <a:p>
            <a:pPr marL="109538" algn="r">
              <a:defRPr/>
            </a:pPr>
            <a:r>
              <a:rPr lang="en-US" sz="2800" dirty="0">
                <a:solidFill>
                  <a:schemeClr val="bg2"/>
                </a:solidFill>
                <a:latin typeface="Helvetica"/>
                <a:cs typeface="Helvetica"/>
              </a:rPr>
              <a:t>John Piper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458200" cy="4878259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Holding Father’s Hand (slide background):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Stockbyte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</a:t>
            </a: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Bride and Groom Walking (slide 5):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Father Comforting Child (slide 6):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Father and Son Reading (slide 7):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Stockbyte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Breakfast in Bed (slide 10): Ryan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McVay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Plumbing Project (slide 12):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Jupiterimages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/Comstock/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After Baby’s Birth (slide 13): Comstock/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latin typeface="Arial" pitchFamily="34" charset="0"/>
                <a:cs typeface="Arial" pitchFamily="34" charset="0"/>
              </a:rPr>
              <a:t>www.Truth78.org</a:t>
            </a:r>
            <a:endParaRPr lang="en-US" sz="2300" b="1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0" y="1066800"/>
            <a:ext cx="9144000" cy="4830763"/>
          </a:xfrm>
          <a:solidFill>
            <a:schemeClr val="bg1">
              <a:alpha val="57000"/>
            </a:schemeClr>
          </a:solidFill>
        </p:spPr>
        <p:txBody>
          <a:bodyPr lIns="274320" tIns="274320" rIns="274320" bIns="274320"/>
          <a:lstStyle/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800" dirty="0">
                <a:latin typeface="Helvetica"/>
                <a:cs typeface="Helvetica"/>
              </a:rPr>
              <a:t>God’s design is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perfect</a:t>
            </a:r>
            <a:r>
              <a:rPr lang="en-US" sz="2800" dirty="0">
                <a:latin typeface="Helvetica"/>
                <a:cs typeface="Helvetica"/>
              </a:rPr>
              <a:t> and His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commands</a:t>
            </a:r>
            <a:r>
              <a:rPr lang="en-US" sz="2800" dirty="0">
                <a:latin typeface="Helvetica"/>
                <a:cs typeface="Helvetica"/>
              </a:rPr>
              <a:t> are given in accordance with His design.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800" dirty="0">
                <a:latin typeface="Helvetica"/>
                <a:cs typeface="Helvetica"/>
              </a:rPr>
              <a:t>Because God’s commands are for our good, rebelling against His commands causes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heartache</a:t>
            </a:r>
            <a:r>
              <a:rPr lang="en-US" sz="2800" dirty="0">
                <a:latin typeface="Helvetica"/>
                <a:cs typeface="Helvetica"/>
              </a:rPr>
              <a:t> and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suffering</a:t>
            </a:r>
            <a:r>
              <a:rPr lang="en-US" sz="2800" dirty="0">
                <a:latin typeface="Helvetica"/>
                <a:cs typeface="Helvetica"/>
              </a:rPr>
              <a:t>.</a:t>
            </a:r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800" dirty="0">
                <a:latin typeface="Helvetica"/>
                <a:cs typeface="Helvetica"/>
              </a:rPr>
              <a:t>The Bible is clear that in marriage, the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husband</a:t>
            </a:r>
            <a:r>
              <a:rPr lang="en-US" sz="2800" dirty="0">
                <a:latin typeface="Helvetica"/>
                <a:cs typeface="Helvetica"/>
              </a:rPr>
              <a:t> is the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head</a:t>
            </a:r>
            <a:r>
              <a:rPr lang="en-US" sz="2800" dirty="0">
                <a:latin typeface="Helvetica"/>
                <a:cs typeface="Helvetica"/>
              </a:rPr>
              <a:t> of his home.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The Husband is Head of His Home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3810000" cy="5257800"/>
          </a:xfrm>
          <a:solidFill>
            <a:schemeClr val="bg1">
              <a:alpha val="32000"/>
            </a:schemeClr>
          </a:solidFill>
        </p:spPr>
        <p:txBody>
          <a:bodyPr lIns="182880" tIns="182880" rIns="182880" bIns="182880"/>
          <a:lstStyle/>
          <a:p>
            <a:pPr eaLnBrk="1" hangingPunct="1">
              <a:buFont typeface="Arial" charset="0"/>
              <a:buNone/>
            </a:pPr>
            <a:r>
              <a:rPr lang="en-US" sz="2800" b="1" dirty="0">
                <a:latin typeface="Helvetica"/>
                <a:cs typeface="Helvetica"/>
              </a:rPr>
              <a:t>1 Corinthians 11:3</a:t>
            </a:r>
          </a:p>
          <a:p>
            <a:pPr eaLnBrk="1" hangingPunct="1"/>
            <a:r>
              <a:rPr lang="en-US" sz="2800" dirty="0">
                <a:latin typeface="Helvetica"/>
                <a:cs typeface="Helvetica"/>
              </a:rPr>
              <a:t>Christ submits to God the Father</a:t>
            </a:r>
          </a:p>
          <a:p>
            <a:pPr eaLnBrk="1" hangingPunct="1"/>
            <a:r>
              <a:rPr lang="en-US" sz="2800" dirty="0">
                <a:latin typeface="Helvetica"/>
                <a:cs typeface="Helvetica"/>
              </a:rPr>
              <a:t>The husband must submit to God the Father and Christ</a:t>
            </a:r>
          </a:p>
          <a:p>
            <a:pPr eaLnBrk="1" hangingPunct="1"/>
            <a:r>
              <a:rPr lang="en-US" sz="2800" dirty="0">
                <a:latin typeface="Helvetica"/>
                <a:cs typeface="Helvetica"/>
              </a:rPr>
              <a:t>The wife must submit to God the Father, Christ, and her husband</a:t>
            </a:r>
          </a:p>
          <a:p>
            <a:pPr eaLnBrk="1" hangingPunct="1">
              <a:buFont typeface="Arial" charset="0"/>
              <a:buNone/>
            </a:pPr>
            <a:endParaRPr lang="en-US" dirty="0">
              <a:latin typeface="Helvetica"/>
              <a:cs typeface="Helvetica"/>
            </a:endParaRPr>
          </a:p>
          <a:p>
            <a:pPr eaLnBrk="1" hangingPunct="1">
              <a:buFont typeface="Arial" charset="0"/>
              <a:buNone/>
            </a:pPr>
            <a:endParaRPr lang="en-US" sz="1000" dirty="0">
              <a:latin typeface="Helvetica"/>
              <a:cs typeface="Helvetica"/>
            </a:endParaRPr>
          </a:p>
        </p:txBody>
      </p:sp>
      <p:graphicFrame>
        <p:nvGraphicFramePr>
          <p:cNvPr id="4125" name="Group 29"/>
          <p:cNvGraphicFramePr>
            <a:graphicFrameLocks noGrp="1"/>
          </p:cNvGraphicFramePr>
          <p:nvPr>
            <p:ph sz="half" idx="2"/>
          </p:nvPr>
        </p:nvGraphicFramePr>
        <p:xfrm>
          <a:off x="4648200" y="1828799"/>
          <a:ext cx="4038600" cy="4292547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2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Helvetica"/>
                          <a:cs typeface="Helvetica"/>
                        </a:rPr>
                        <a:t>God’s Authority </a:t>
                      </a:r>
                      <a:b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Helvetica"/>
                          <a:cs typeface="Helvetica"/>
                        </a:rPr>
                      </a:b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Helvetica"/>
                          <a:cs typeface="Helvetica"/>
                        </a:rPr>
                        <a:t>Structure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5257800" y="5435025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u="sng" dirty="0">
                <a:solidFill>
                  <a:srgbClr val="002060"/>
                </a:solidFill>
                <a:latin typeface="Helvetica"/>
                <a:cs typeface="Helvetica"/>
              </a:rPr>
              <a:t>Wife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5257800" y="4642817"/>
            <a:ext cx="289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u="sng" dirty="0">
                <a:solidFill>
                  <a:srgbClr val="002060"/>
                </a:solidFill>
                <a:latin typeface="Helvetica"/>
                <a:cs typeface="Helvetica"/>
              </a:rPr>
              <a:t>Husband</a:t>
            </a: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5257800" y="3818066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u="sng" dirty="0">
                <a:solidFill>
                  <a:srgbClr val="002060"/>
                </a:solidFill>
                <a:latin typeface="Helvetica"/>
                <a:cs typeface="Helvetica"/>
              </a:rPr>
              <a:t>Christ</a:t>
            </a: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5257800" y="3034458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u="sng" dirty="0">
                <a:solidFill>
                  <a:srgbClr val="002060"/>
                </a:solidFill>
                <a:latin typeface="Helvetica"/>
                <a:cs typeface="Helvetica"/>
              </a:rPr>
              <a:t>God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God’s Word</a:t>
            </a:r>
          </a:p>
        </p:txBody>
      </p:sp>
      <p:sp>
        <p:nvSpPr>
          <p:cNvPr id="13" name="Up Arrow 12"/>
          <p:cNvSpPr/>
          <p:nvPr/>
        </p:nvSpPr>
        <p:spPr>
          <a:xfrm>
            <a:off x="4953000" y="4724400"/>
            <a:ext cx="484632" cy="1447800"/>
          </a:xfrm>
          <a:prstGeom prst="upArrow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6" grpId="0" autoUpdateAnimBg="0"/>
      <p:bldP spid="16407" grpId="0" autoUpdateAnimBg="0"/>
      <p:bldP spid="16417" grpId="0" autoUpdateAnimBg="0"/>
      <p:bldP spid="16418" grpId="0" autoUpdateAnimBg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body" idx="1"/>
          </p:nvPr>
        </p:nvSpPr>
        <p:spPr>
          <a:xfrm>
            <a:off x="457200" y="1219201"/>
            <a:ext cx="8229600" cy="2590800"/>
          </a:xfrm>
          <a:solidFill>
            <a:schemeClr val="bg1">
              <a:alpha val="43000"/>
            </a:schemeClr>
          </a:solidFill>
        </p:spPr>
        <p:txBody>
          <a:bodyPr lIns="182880" tIns="182880" rIns="182880" bIns="182880"/>
          <a:lstStyle/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en-US" sz="2700" i="1" dirty="0">
                <a:latin typeface="Helvetica"/>
                <a:cs typeface="Helvetica"/>
              </a:rPr>
              <a:t>“But I want you to understand that the head of every man is Christ, the head of a wife is her husband, and the head of Christ is God</a:t>
            </a:r>
            <a:r>
              <a:rPr lang="en-US" sz="2700" dirty="0">
                <a:latin typeface="Helvetica"/>
                <a:cs typeface="Helvetica"/>
              </a:rPr>
              <a:t>.”</a:t>
            </a:r>
          </a:p>
          <a:p>
            <a:pPr marL="0" indent="0" eaLnBrk="1" hangingPunct="1">
              <a:spcBef>
                <a:spcPts val="1200"/>
              </a:spcBef>
              <a:buFont typeface="Arial" charset="0"/>
              <a:buNone/>
              <a:defRPr/>
            </a:pPr>
            <a:r>
              <a:rPr lang="en-US" sz="2700" dirty="0">
                <a:latin typeface="Helvetica"/>
                <a:cs typeface="Helvetica"/>
              </a:rPr>
              <a:t>Not a statement about </a:t>
            </a:r>
            <a:r>
              <a:rPr lang="en-US" sz="2700" b="1" u="sng" dirty="0">
                <a:solidFill>
                  <a:srgbClr val="002060"/>
                </a:solidFill>
                <a:latin typeface="Helvetica"/>
                <a:cs typeface="Helvetica"/>
              </a:rPr>
              <a:t>worth</a:t>
            </a:r>
            <a:r>
              <a:rPr lang="en-US" sz="2700" b="1" dirty="0">
                <a:solidFill>
                  <a:srgbClr val="002060"/>
                </a:solidFill>
                <a:latin typeface="Helvetica"/>
                <a:cs typeface="Helvetica"/>
              </a:rPr>
              <a:t> </a:t>
            </a:r>
            <a:r>
              <a:rPr lang="en-US" sz="2700" dirty="0">
                <a:latin typeface="Helvetica"/>
                <a:cs typeface="Helvetica"/>
              </a:rPr>
              <a:t>but about God-given</a:t>
            </a:r>
            <a:r>
              <a:rPr lang="en-US" sz="27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 </a:t>
            </a:r>
            <a:r>
              <a:rPr lang="en-US" sz="2700" b="1" u="sng" dirty="0">
                <a:solidFill>
                  <a:srgbClr val="002060"/>
                </a:solidFill>
                <a:latin typeface="Helvetica"/>
                <a:cs typeface="Helvetica"/>
              </a:rPr>
              <a:t>roles</a:t>
            </a:r>
            <a:r>
              <a:rPr lang="en-US" sz="2700" dirty="0">
                <a:latin typeface="Helvetica"/>
                <a:cs typeface="Helvetica"/>
              </a:rPr>
              <a:t>.</a:t>
            </a:r>
          </a:p>
        </p:txBody>
      </p:sp>
      <p:sp>
        <p:nvSpPr>
          <p:cNvPr id="12" name="Rectangle 4"/>
          <p:cNvSpPr txBox="1">
            <a:spLocks/>
          </p:cNvSpPr>
          <p:nvPr/>
        </p:nvSpPr>
        <p:spPr bwMode="auto">
          <a:xfrm>
            <a:off x="457200" y="4038600"/>
            <a:ext cx="8229600" cy="1828800"/>
          </a:xfrm>
          <a:prstGeom prst="rect">
            <a:avLst/>
          </a:prstGeom>
          <a:solidFill>
            <a:schemeClr val="accent6">
              <a:lumMod val="50000"/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</a:bodyPr>
          <a:lstStyle/>
          <a:p>
            <a:pPr marL="109538" marR="0" lvl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God’s design and commands are not suggestions we can ignore if we don’t like them. </a:t>
            </a:r>
          </a:p>
          <a:p>
            <a:pPr marL="109538" marR="0" lvl="0" algn="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7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They are for our good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1 Corinthians 11:3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447800"/>
            <a:ext cx="9144000" cy="5105400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2" name="Rectangl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609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>
                <a:latin typeface="Helvetica"/>
                <a:cs typeface="Helvetica"/>
              </a:rPr>
              <a:t>Ephesians 5:22-33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85800" y="2341562"/>
            <a:ext cx="228600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002060"/>
                </a:solidFill>
                <a:latin typeface="Helvetica"/>
                <a:cs typeface="Helvetica"/>
              </a:rPr>
              <a:t>Christ</a:t>
            </a:r>
          </a:p>
          <a:p>
            <a:pPr algn="ctr">
              <a:spcBef>
                <a:spcPct val="50000"/>
              </a:spcBef>
              <a:defRPr/>
            </a:pPr>
            <a:endParaRPr lang="en-US" sz="3600" b="1" dirty="0">
              <a:solidFill>
                <a:srgbClr val="663300"/>
              </a:solidFill>
              <a:latin typeface="Helvetica"/>
              <a:cs typeface="Helvetica"/>
            </a:endParaRPr>
          </a:p>
          <a:p>
            <a:pPr algn="ctr">
              <a:spcBef>
                <a:spcPts val="600"/>
              </a:spcBef>
              <a:defRPr/>
            </a:pPr>
            <a:r>
              <a:rPr lang="en-US" sz="3600" b="1" dirty="0">
                <a:latin typeface="Helvetica"/>
                <a:cs typeface="Helvetica"/>
              </a:rPr>
              <a:t>Husband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Headship</a:t>
            </a:r>
            <a:br>
              <a:rPr lang="en-US" sz="2800" dirty="0">
                <a:latin typeface="Helvetica"/>
                <a:cs typeface="Helvetica"/>
              </a:rPr>
            </a:br>
            <a:r>
              <a:rPr lang="en-US" sz="2800" dirty="0">
                <a:latin typeface="Helvetica"/>
                <a:cs typeface="Helvetica"/>
              </a:rPr>
              <a:t>and loving</a:t>
            </a:r>
            <a:br>
              <a:rPr lang="en-US" sz="2800" dirty="0">
                <a:latin typeface="Helvetica"/>
                <a:cs typeface="Helvetica"/>
              </a:rPr>
            </a:b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authority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905000" y="2951162"/>
            <a:ext cx="0" cy="7826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Helvetica"/>
              <a:cs typeface="Helvetica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791200" y="2264182"/>
            <a:ext cx="2971800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002060"/>
                </a:solidFill>
                <a:latin typeface="Helvetica"/>
                <a:cs typeface="Helvetica"/>
              </a:rPr>
              <a:t>Church</a:t>
            </a:r>
          </a:p>
          <a:p>
            <a:pPr algn="ctr">
              <a:spcBef>
                <a:spcPct val="50000"/>
              </a:spcBef>
              <a:defRPr/>
            </a:pPr>
            <a:endParaRPr lang="en-US" sz="3600" b="1" dirty="0">
              <a:solidFill>
                <a:schemeClr val="hlink"/>
              </a:solidFill>
              <a:latin typeface="Helvetica"/>
              <a:cs typeface="Helvetica"/>
            </a:endParaRPr>
          </a:p>
          <a:p>
            <a:pPr algn="ctr">
              <a:spcBef>
                <a:spcPts val="600"/>
              </a:spcBef>
              <a:defRPr/>
            </a:pPr>
            <a:r>
              <a:rPr lang="en-US" sz="3600" b="1" dirty="0">
                <a:latin typeface="Helvetica"/>
                <a:cs typeface="Helvetica"/>
              </a:rPr>
              <a:t>Wife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Respectful</a:t>
            </a:r>
            <a:r>
              <a:rPr lang="en-US" sz="2800" dirty="0">
                <a:latin typeface="Helvetica"/>
                <a:cs typeface="Helvetica"/>
              </a:rPr>
              <a:t> submission</a:t>
            </a:r>
            <a:br>
              <a:rPr lang="en-US" sz="2800" dirty="0">
                <a:latin typeface="Helvetica"/>
                <a:cs typeface="Helvetica"/>
              </a:rPr>
            </a:br>
            <a:r>
              <a:rPr lang="en-US" sz="2800" dirty="0">
                <a:latin typeface="Helvetica"/>
                <a:cs typeface="Helvetica"/>
              </a:rPr>
              <a:t>and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joyful</a:t>
            </a:r>
            <a:r>
              <a:rPr lang="en-US" sz="2800" dirty="0">
                <a:latin typeface="Helvetica"/>
                <a:cs typeface="Helvetica"/>
              </a:rPr>
              <a:t> obedience</a:t>
            </a:r>
            <a:endParaRPr lang="en-US" sz="2800" u="sng" dirty="0">
              <a:latin typeface="Helvetica"/>
              <a:cs typeface="Helvetica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7277100" y="2873782"/>
            <a:ext cx="0" cy="7826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Helvetica"/>
              <a:cs typeface="Helvetica"/>
            </a:endParaRPr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4" cstate="print"/>
          <a:srcRect l="11144" t="26667" r="8556"/>
          <a:stretch>
            <a:fillRect/>
          </a:stretch>
        </p:blipFill>
        <p:spPr bwMode="auto">
          <a:xfrm flipH="1">
            <a:off x="3241964" y="2362200"/>
            <a:ext cx="2660072" cy="3657600"/>
          </a:xfrm>
          <a:prstGeom prst="rect">
            <a:avLst/>
          </a:prstGeom>
          <a:ln>
            <a:noFill/>
          </a:ln>
          <a:effectLst>
            <a:outerShdw blurRad="101600" dist="76200" dir="2700000" algn="tl" rotWithShape="0">
              <a:srgbClr val="000000">
                <a:alpha val="50000"/>
              </a:srgbClr>
            </a:outerShdw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200" b="1" dirty="0">
                <a:solidFill>
                  <a:schemeClr val="bg2"/>
                </a:solidFill>
                <a:latin typeface="Helvetica"/>
                <a:cs typeface="Helvetica"/>
              </a:rPr>
              <a:t>Marriage Reflects the</a:t>
            </a:r>
            <a:br>
              <a:rPr lang="en-US" sz="3200" b="1" dirty="0">
                <a:solidFill>
                  <a:schemeClr val="bg2"/>
                </a:solidFill>
                <a:latin typeface="Helvetica"/>
                <a:cs typeface="Helvetica"/>
              </a:rPr>
            </a:br>
            <a:r>
              <a:rPr lang="en-US" sz="3200" b="1" dirty="0">
                <a:solidFill>
                  <a:schemeClr val="bg2"/>
                </a:solidFill>
                <a:latin typeface="Helvetica"/>
                <a:cs typeface="Helvetica"/>
              </a:rPr>
              <a:t>Relationship of Christ and His Church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066800"/>
            <a:ext cx="9144000" cy="5486400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343400" y="1371600"/>
            <a:ext cx="3962400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Providing for</a:t>
            </a:r>
            <a:r>
              <a:rPr lang="en-US" sz="2800" b="1" dirty="0">
                <a:solidFill>
                  <a:srgbClr val="002060"/>
                </a:solidFill>
                <a:latin typeface="Helvetica"/>
                <a:cs typeface="Helvetica"/>
              </a:rPr>
              <a:t>…</a:t>
            </a:r>
          </a:p>
          <a:p>
            <a:pPr>
              <a:spcBef>
                <a:spcPts val="600"/>
              </a:spcBef>
              <a:defRPr/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Protecting</a:t>
            </a:r>
            <a:r>
              <a:rPr lang="en-US" sz="2800" b="1" dirty="0">
                <a:solidFill>
                  <a:srgbClr val="002060"/>
                </a:solidFill>
                <a:latin typeface="Helvetica"/>
                <a:cs typeface="Helvetica"/>
              </a:rPr>
              <a:t>…</a:t>
            </a:r>
          </a:p>
          <a:p>
            <a:pPr>
              <a:spcBef>
                <a:spcPts val="600"/>
              </a:spcBef>
              <a:defRPr/>
            </a:pP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Leading</a:t>
            </a:r>
            <a:r>
              <a:rPr lang="en-US" sz="2800" b="1" dirty="0">
                <a:solidFill>
                  <a:srgbClr val="002060"/>
                </a:solidFill>
                <a:latin typeface="Helvetica"/>
                <a:cs typeface="Helvetica"/>
              </a:rPr>
              <a:t>…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>
                <a:latin typeface="Helvetica"/>
                <a:cs typeface="Helvetica"/>
              </a:rPr>
              <a:t>with his children</a:t>
            </a:r>
          </a:p>
        </p:txBody>
      </p:sp>
      <p:pic>
        <p:nvPicPr>
          <p:cNvPr id="8197" name="Picture 11" descr="dv2002056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6178" y="1219200"/>
            <a:ext cx="3500439" cy="5248621"/>
          </a:xfrm>
          <a:prstGeom prst="rect">
            <a:avLst/>
          </a:prstGeom>
          <a:ln>
            <a:noFill/>
          </a:ln>
          <a:effectLst>
            <a:outerShdw blurRad="101600" dist="63500" dir="2700000" algn="tl" rotWithShape="0">
              <a:srgbClr val="000000">
                <a:alpha val="59000"/>
              </a:srgbClr>
            </a:outerShdw>
          </a:effectLst>
        </p:spPr>
      </p:pic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343400" y="3544431"/>
            <a:ext cx="4572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/>
                <a:cs typeface="Helvetica"/>
              </a:rPr>
              <a:t>Some responsibilities are shared with his wife, but the man has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ultimate</a:t>
            </a:r>
            <a:r>
              <a:rPr lang="en-US" sz="2800" dirty="0">
                <a:latin typeface="Helvetica"/>
                <a:cs typeface="Helvetica"/>
              </a:rPr>
              <a:t> responsibility because of his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headship</a:t>
            </a:r>
            <a:r>
              <a:rPr lang="en-US" sz="2800" dirty="0">
                <a:latin typeface="Helvetica"/>
                <a:cs typeface="Helvetica"/>
              </a:rPr>
              <a:t> role.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Fathering: A Unique Role of 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066800"/>
            <a:ext cx="9144000" cy="54864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419600" y="1371600"/>
            <a:ext cx="4343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Fathers bless their children by bringing them up </a:t>
            </a:r>
            <a:r>
              <a:rPr lang="en-US" sz="2800" i="1" dirty="0">
                <a:latin typeface="Helvetica"/>
                <a:cs typeface="Helvetica"/>
              </a:rPr>
              <a:t>in the </a:t>
            </a:r>
            <a:r>
              <a:rPr lang="en-US" sz="2800" b="1" i="1" u="sng" dirty="0">
                <a:solidFill>
                  <a:srgbClr val="002060"/>
                </a:solidFill>
                <a:latin typeface="Helvetica"/>
                <a:cs typeface="Helvetica"/>
              </a:rPr>
              <a:t>discipline</a:t>
            </a:r>
            <a:r>
              <a:rPr lang="en-US" sz="2800" i="1" dirty="0">
                <a:latin typeface="Helvetica"/>
                <a:cs typeface="Helvetica"/>
              </a:rPr>
              <a:t> and </a:t>
            </a:r>
            <a:r>
              <a:rPr lang="en-US" sz="2800" b="1" i="1" u="sng" dirty="0">
                <a:solidFill>
                  <a:srgbClr val="002060"/>
                </a:solidFill>
                <a:latin typeface="Helvetica"/>
                <a:cs typeface="Helvetica"/>
              </a:rPr>
              <a:t>instruction</a:t>
            </a:r>
            <a:r>
              <a:rPr lang="en-US" sz="2800" i="1" dirty="0">
                <a:latin typeface="Helvetica"/>
                <a:cs typeface="Helvetica"/>
              </a:rPr>
              <a:t> of the Lord.</a:t>
            </a:r>
          </a:p>
        </p:txBody>
      </p:sp>
      <p:pic>
        <p:nvPicPr>
          <p:cNvPr id="9221" name="Picture 8" descr="7700517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59823" y="1372261"/>
            <a:ext cx="3202578" cy="4887586"/>
          </a:xfrm>
          <a:prstGeom prst="rect">
            <a:avLst/>
          </a:prstGeom>
          <a:ln>
            <a:noFill/>
          </a:ln>
          <a:effectLst>
            <a:outerShdw blurRad="63500" dist="50800" dir="2700000" algn="tl" rotWithShape="0">
              <a:srgbClr val="333333">
                <a:alpha val="67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Fathering: A Unique Role of Men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533400" y="381000"/>
            <a:ext cx="8001000" cy="3385542"/>
          </a:xfrm>
          <a:prstGeom prst="rect">
            <a:avLst/>
          </a:prstGeom>
          <a:solidFill>
            <a:schemeClr val="tx1">
              <a:alpha val="62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82880" tIns="182880" rIns="182880" bIns="182880">
            <a:spAutoFit/>
          </a:bodyPr>
          <a:lstStyle/>
          <a:p>
            <a:pPr marL="109538">
              <a:spcBef>
                <a:spcPts val="0"/>
              </a:spcBef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Being the head of a household means…</a:t>
            </a:r>
          </a:p>
          <a:p>
            <a:pPr marL="804863" indent="-35401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Responsibility</a:t>
            </a:r>
          </a:p>
          <a:p>
            <a:pPr marL="804863" indent="-35401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Authority</a:t>
            </a:r>
          </a:p>
          <a:p>
            <a:pPr marL="804863" indent="-35401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Grace</a:t>
            </a:r>
          </a:p>
          <a:p>
            <a:pPr marL="109538">
              <a:spcBef>
                <a:spcPts val="0"/>
              </a:spcBef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The man who depends on God for grace is a blessing to his family, and will himself receive great blessing from God and his family.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752600"/>
            <a:ext cx="9144000" cy="32766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/>
          </p:cNvSpPr>
          <p:nvPr>
            <p:ph type="title" idx="4294967295"/>
          </p:nvPr>
        </p:nvSpPr>
        <p:spPr>
          <a:xfrm>
            <a:off x="481013" y="1980962"/>
            <a:ext cx="5334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A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533400" y="2742962"/>
            <a:ext cx="8382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The Bible does not say that husbands should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choose</a:t>
            </a:r>
            <a:r>
              <a:rPr lang="en-US" sz="2800" dirty="0">
                <a:latin typeface="Helvetica"/>
                <a:cs typeface="Helvetica"/>
              </a:rPr>
              <a:t> to be the head or </a:t>
            </a:r>
            <a:r>
              <a:rPr lang="en-US" sz="2800" b="1" u="sng" dirty="0">
                <a:solidFill>
                  <a:srgbClr val="002060"/>
                </a:solidFill>
                <a:latin typeface="Helvetica"/>
                <a:cs typeface="Helvetica"/>
              </a:rPr>
              <a:t>decide</a:t>
            </a:r>
            <a:r>
              <a:rPr lang="en-US" sz="2800" dirty="0">
                <a:latin typeface="Helvetica"/>
                <a:cs typeface="Helvetica"/>
              </a:rPr>
              <a:t> to be the head.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Instead, husbands </a:t>
            </a:r>
            <a:r>
              <a:rPr lang="en-US" sz="2800" i="1" dirty="0">
                <a:latin typeface="Helvetica"/>
                <a:cs typeface="Helvetica"/>
              </a:rPr>
              <a:t>are</a:t>
            </a:r>
            <a:r>
              <a:rPr lang="en-US" sz="2800" dirty="0">
                <a:latin typeface="Helvetica"/>
                <a:cs typeface="Helvetica"/>
              </a:rPr>
              <a:t> the head of their families.</a:t>
            </a:r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838200" y="1980962"/>
            <a:ext cx="4778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C</a:t>
            </a: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1198563" y="198096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T</a:t>
            </a: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1547813" y="1980962"/>
            <a:ext cx="2492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I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1716088" y="198096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V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2097088" y="198096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E</a:t>
            </a: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2438400" y="1980962"/>
            <a:ext cx="38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L</a:t>
            </a: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2667000" y="1980962"/>
            <a:ext cx="53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/>
                <a:cs typeface="Helvetica"/>
              </a:rPr>
              <a:t>Y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6">
              <a:lumMod val="5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How the Husband is</a:t>
            </a:r>
            <a:b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</a:br>
            <a:r>
              <a:rPr lang="en-US" sz="3500" b="1" dirty="0">
                <a:solidFill>
                  <a:schemeClr val="bg2"/>
                </a:solidFill>
                <a:latin typeface="Helvetica"/>
                <a:cs typeface="Helvetica"/>
              </a:rPr>
              <a:t>to Exercise Headship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17498" y="2667000"/>
            <a:ext cx="25908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11268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864</Words>
  <Application>Microsoft Office PowerPoint</Application>
  <PresentationFormat>On-screen Show (4:3)</PresentationFormat>
  <Paragraphs>136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</vt:lpstr>
      <vt:lpstr>L</vt:lpstr>
      <vt:lpstr>PowerPoint Presentation</vt:lpstr>
      <vt:lpstr>PowerPoint Presentation</vt:lpstr>
      <vt:lpstr>W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44</cp:revision>
  <dcterms:created xsi:type="dcterms:W3CDTF">2011-05-09T04:23:26Z</dcterms:created>
  <dcterms:modified xsi:type="dcterms:W3CDTF">2024-11-26T20:55:10Z</dcterms:modified>
</cp:coreProperties>
</file>