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6" r:id="rId7"/>
    <p:sldId id="262" r:id="rId8"/>
    <p:sldId id="263" r:id="rId9"/>
    <p:sldId id="264" r:id="rId10"/>
    <p:sldId id="265" r:id="rId11"/>
    <p:sldId id="267" r:id="rId12"/>
    <p:sldId id="268"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4F6228"/>
    <a:srgbClr val="9848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59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795D579F-1280-4ECF-B250-51F6CDD4ACCB}" type="datetimeFigureOut">
              <a:rPr lang="en-US"/>
              <a:pPr/>
              <a:t>11/26/2024</a:t>
            </a:fld>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142EFA1E-745F-4280-B72F-27A869EA7B9C}" type="slidenum">
              <a:rPr lang="en-US"/>
              <a:pPr/>
              <a:t>‹#›</a:t>
            </a:fld>
            <a:endParaRPr lang="en-US"/>
          </a:p>
        </p:txBody>
      </p:sp>
    </p:spTree>
    <p:extLst>
      <p:ext uri="{BB962C8B-B14F-4D97-AF65-F5344CB8AC3E}">
        <p14:creationId xmlns:p14="http://schemas.microsoft.com/office/powerpoint/2010/main" val="35114369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10103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A7C8C60-0973-4BF4-A9F8-20940DD2A24A}" type="datetimeFigureOut">
              <a:rPr lang="en-US"/>
              <a:pPr>
                <a:defRPr/>
              </a:pPr>
              <a:t>11/26/2024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4653F9-3F45-4641-A6A0-F790D2EF7F3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9156D00-B5BA-43B7-ACFE-4EF8BBE1BA14}" type="datetimeFigureOut">
              <a:rPr lang="en-US"/>
              <a:pPr>
                <a:defRPr/>
              </a:pPr>
              <a:t>11/26/2024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B76002-59AF-4AEB-A3EC-1DF8876165A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3C39144-2583-4AC7-AFA1-A29A66F7E8AA}" type="datetimeFigureOut">
              <a:rPr lang="en-US"/>
              <a:pPr>
                <a:defRPr/>
              </a:pPr>
              <a:t>11/26/2024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EF1989-5832-449C-8328-919F2525B6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6EB41B4-5B50-4D74-9E56-5AF9146025FF}" type="datetimeFigureOut">
              <a:rPr lang="en-US"/>
              <a:pPr>
                <a:defRPr/>
              </a:pPr>
              <a:t>11/26/2024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ED0399-087A-4F79-A4F2-537B0300970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DF881BE-F04D-4B6A-8150-F8FC02A75C65}" type="datetimeFigureOut">
              <a:rPr lang="en-US"/>
              <a:pPr>
                <a:defRPr/>
              </a:pPr>
              <a:t>11/26/2024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32ECD0-1B2A-4092-9B1C-ED52C9EDCAB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475A7DA-02F7-45EB-8AF2-30A58F407924}" type="datetimeFigureOut">
              <a:rPr lang="en-US"/>
              <a:pPr>
                <a:defRPr/>
              </a:pPr>
              <a:t>11/26/2024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9570EC-558B-43CC-BE53-CF02F9C53FA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1E796BAD-0F88-4680-A870-D74C5A2E6775}" type="datetimeFigureOut">
              <a:rPr lang="en-US"/>
              <a:pPr>
                <a:defRPr/>
              </a:pPr>
              <a:t>11/26/2024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2F62406-9323-430C-8F61-925C766D0C7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792293E-3FD4-4591-A029-4710C8F3B1B9}" type="datetimeFigureOut">
              <a:rPr lang="en-US"/>
              <a:pPr>
                <a:defRPr/>
              </a:pPr>
              <a:t>11/26/2024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80B3BA2-63D3-462B-B915-A34BD11A757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83C20B-FC85-470E-8A71-860E9791DAA0}" type="datetimeFigureOut">
              <a:rPr lang="en-US"/>
              <a:pPr>
                <a:defRPr/>
              </a:pPr>
              <a:t>11/26/2024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36BB87-28EC-412D-8CDE-5FED74917E3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A15C4A-BEA5-4019-B5F3-C19BE54FCC78}" type="datetimeFigureOut">
              <a:rPr lang="en-US"/>
              <a:pPr>
                <a:defRPr/>
              </a:pPr>
              <a:t>11/26/2024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FC3D01-9D8C-4BA6-B562-DB25E5E7B24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C03AD3E-4F6C-4DE1-8B4C-013A6173242B}" type="datetimeFigureOut">
              <a:rPr lang="en-US"/>
              <a:pPr>
                <a:defRPr/>
              </a:pPr>
              <a:t>11/26/2024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6FC657-3864-4497-9FB0-D4FB393C455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35000" contrast="-50000"/>
          </a:blip>
          <a:srcRect/>
          <a:stretch>
            <a:fillRect l="-11000" r="-11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571D8B22-837F-4475-BF08-CFC7B3139B61}" type="datetimeFigureOut">
              <a:rPr lang="en-US"/>
              <a:pPr>
                <a:defRPr/>
              </a:pPr>
              <a:t>11/26/2024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8150E9C-CF9C-4281-8088-183B02CA3E2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0" y="0"/>
            <a:ext cx="9144000" cy="914400"/>
          </a:xfrm>
          <a:prstGeom prst="rect">
            <a:avLst/>
          </a:prstGeom>
          <a:solidFill>
            <a:schemeClr val="accent1">
              <a:lumMod val="75000"/>
              <a:alpha val="82000"/>
            </a:schemeClr>
          </a:solidFill>
          <a:ln w="9525">
            <a:noFill/>
            <a:miter lim="800000"/>
            <a:headEnd/>
            <a:tailEnd/>
          </a:ln>
        </p:spPr>
        <p:txBody>
          <a:bodyPr tIns="274320"/>
          <a:lstStyle/>
          <a:p>
            <a:pPr marL="228600" fontAlgn="auto">
              <a:spcBef>
                <a:spcPts val="0"/>
              </a:spcBef>
              <a:spcAft>
                <a:spcPts val="0"/>
              </a:spcAft>
              <a:defRPr/>
            </a:pPr>
            <a:r>
              <a:rPr lang="en-US" sz="2800" b="1" dirty="0">
                <a:solidFill>
                  <a:schemeClr val="bg1"/>
                </a:solidFill>
                <a:latin typeface="Helvetica"/>
                <a:cs typeface="Helvetica"/>
              </a:rPr>
              <a:t>Lesson 2: Acknowledging Our Created-</a:t>
            </a:r>
            <a:r>
              <a:rPr lang="en-US" sz="2800" b="1" dirty="0" err="1">
                <a:solidFill>
                  <a:schemeClr val="bg1"/>
                </a:solidFill>
                <a:latin typeface="Helvetica"/>
                <a:cs typeface="Helvetica"/>
              </a:rPr>
              <a:t>ness</a:t>
            </a:r>
            <a:endParaRPr lang="en-US" sz="2800" b="1" dirty="0">
              <a:solidFill>
                <a:schemeClr val="bg1"/>
              </a:solidFill>
              <a:latin typeface="Helvetica"/>
              <a:cs typeface="Helvetica"/>
            </a:endParaRPr>
          </a:p>
        </p:txBody>
      </p:sp>
      <p:sp>
        <p:nvSpPr>
          <p:cNvPr id="4" name="TextBox 3"/>
          <p:cNvSpPr txBox="1">
            <a:spLocks noChangeArrowheads="1"/>
          </p:cNvSpPr>
          <p:nvPr/>
        </p:nvSpPr>
        <p:spPr bwMode="auto">
          <a:xfrm>
            <a:off x="0" y="5943600"/>
            <a:ext cx="6172200" cy="914400"/>
          </a:xfrm>
          <a:prstGeom prst="rect">
            <a:avLst/>
          </a:prstGeom>
          <a:solidFill>
            <a:schemeClr val="tx2">
              <a:lumMod val="50000"/>
              <a:alpha val="59000"/>
            </a:schemeClr>
          </a:solidFill>
          <a:ln w="9525">
            <a:noFill/>
            <a:miter lim="800000"/>
            <a:headEnd/>
            <a:tailEnd/>
          </a:ln>
        </p:spPr>
        <p:txBody>
          <a:bodyPr tIns="137160" rIns="274320"/>
          <a:lstStyle/>
          <a:p>
            <a:pPr marL="228600" algn="r" fontAlgn="auto">
              <a:spcBef>
                <a:spcPts val="0"/>
              </a:spcBef>
              <a:spcAft>
                <a:spcPts val="0"/>
              </a:spcAft>
              <a:defRPr/>
            </a:pPr>
            <a:r>
              <a:rPr lang="en-US" sz="2800" b="1" dirty="0">
                <a:solidFill>
                  <a:srgbClr val="FFFFFF"/>
                </a:solidFill>
                <a:latin typeface="Helvetica"/>
                <a:cs typeface="Helvetica"/>
              </a:rPr>
              <a:t>Rejoicing in God’s Good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81000" y="381000"/>
            <a:ext cx="8382000" cy="4924425"/>
          </a:xfrm>
          <a:prstGeom prst="rect">
            <a:avLst/>
          </a:prstGeom>
          <a:solidFill>
            <a:schemeClr val="bg1">
              <a:alpha val="69804"/>
            </a:schemeClr>
          </a:solidFill>
        </p:spPr>
        <p:txBody>
          <a:bodyPr wrap="square" rtlCol="0">
            <a:spAutoFit/>
          </a:bodyPr>
          <a:lstStyle/>
          <a:p>
            <a:pPr marL="236538" lvl="0"/>
            <a:endParaRPr lang="en-US" sz="2400" b="1" dirty="0">
              <a:solidFill>
                <a:schemeClr val="bg1"/>
              </a:solidFill>
              <a:latin typeface="Helvetica"/>
              <a:cs typeface="Helvetica"/>
            </a:endParaRPr>
          </a:p>
          <a:p>
            <a:pPr marL="236538"/>
            <a:r>
              <a:rPr lang="en-US" sz="2200" b="1" dirty="0">
                <a:latin typeface="Arial" pitchFamily="34" charset="0"/>
                <a:cs typeface="Arial" pitchFamily="34" charset="0"/>
              </a:rPr>
              <a:t>This curriculum includes images from </a:t>
            </a:r>
            <a:r>
              <a:rPr lang="en-US" sz="2200" b="1" dirty="0" err="1">
                <a:latin typeface="Arial" pitchFamily="34" charset="0"/>
                <a:cs typeface="Arial" pitchFamily="34" charset="0"/>
              </a:rPr>
              <a:t>Thinkstock</a:t>
            </a:r>
            <a:r>
              <a:rPr lang="en-US" sz="2200" b="1" dirty="0">
                <a:latin typeface="Arial" pitchFamily="34" charset="0"/>
                <a:cs typeface="Arial" pitchFamily="34" charset="0"/>
              </a:rPr>
              <a:t> © 2011, and its licensors, which are protected by the copyright laws of the U.S., Canada, and elsewhere. Used under license. Images for this PowerPoint® show supplied by:</a:t>
            </a:r>
          </a:p>
          <a:p>
            <a:pPr marL="236538" lvl="0"/>
            <a:endParaRPr lang="en-US" sz="2100" b="1" dirty="0">
              <a:latin typeface="Helvetica"/>
              <a:cs typeface="Helvetica"/>
            </a:endParaRPr>
          </a:p>
          <a:p>
            <a:pPr marL="682625" lvl="0" indent="-446088"/>
            <a:r>
              <a:rPr lang="en-US" sz="2000" dirty="0">
                <a:latin typeface="Helvetica" pitchFamily="34" charset="0"/>
                <a:cs typeface="Helvetica" pitchFamily="34" charset="0"/>
              </a:rPr>
              <a:t>Hikers in Grand Canyon (slide background): </a:t>
            </a:r>
            <a:r>
              <a:rPr lang="en-US" sz="2000" dirty="0"/>
              <a:t>Jupiter Images/Getty Images/</a:t>
            </a:r>
            <a:r>
              <a:rPr lang="en-US" sz="2000" dirty="0" err="1"/>
              <a:t>Thinkstock</a:t>
            </a:r>
            <a:r>
              <a:rPr lang="en-US" sz="2000" dirty="0"/>
              <a:t> </a:t>
            </a:r>
            <a:endParaRPr lang="en-US" sz="2000" dirty="0">
              <a:latin typeface="Helvetica" pitchFamily="34" charset="0"/>
              <a:cs typeface="Helvetica" pitchFamily="34" charset="0"/>
            </a:endParaRPr>
          </a:p>
          <a:p>
            <a:pPr marL="682625" lvl="0" indent="-446088"/>
            <a:r>
              <a:rPr lang="en-US" sz="2000" dirty="0">
                <a:latin typeface="Helvetica" pitchFamily="34" charset="0"/>
                <a:cs typeface="Helvetica" pitchFamily="34" charset="0"/>
              </a:rPr>
              <a:t>Blank Notebook (slide 2): </a:t>
            </a:r>
            <a:r>
              <a:rPr lang="en-US" sz="2000" dirty="0" err="1"/>
              <a:t>iStockphoto</a:t>
            </a:r>
            <a:r>
              <a:rPr lang="en-US" sz="2000" dirty="0"/>
              <a:t>/</a:t>
            </a:r>
            <a:r>
              <a:rPr lang="en-US" sz="2000" dirty="0" err="1"/>
              <a:t>Thinkstock</a:t>
            </a:r>
            <a:r>
              <a:rPr lang="en-US" sz="2000" dirty="0"/>
              <a:t> </a:t>
            </a:r>
            <a:endParaRPr lang="en-US" sz="2000" dirty="0">
              <a:latin typeface="Helvetica" pitchFamily="34" charset="0"/>
              <a:cs typeface="Helvetica" pitchFamily="34" charset="0"/>
            </a:endParaRPr>
          </a:p>
          <a:p>
            <a:pPr marL="682625" lvl="0" indent="-446088"/>
            <a:r>
              <a:rPr lang="en-US" sz="2000" dirty="0"/>
              <a:t>Piglet (slide 2): </a:t>
            </a:r>
            <a:r>
              <a:rPr lang="en-US" sz="2000" dirty="0" err="1"/>
              <a:t>iStockphoto</a:t>
            </a:r>
            <a:r>
              <a:rPr lang="en-US" sz="2000" dirty="0"/>
              <a:t>/</a:t>
            </a:r>
            <a:r>
              <a:rPr lang="en-US" sz="2000" dirty="0" err="1"/>
              <a:t>Thinkstock</a:t>
            </a:r>
            <a:endParaRPr lang="en-US" sz="2000" dirty="0"/>
          </a:p>
          <a:p>
            <a:pPr marL="682625" lvl="0" indent="-446088"/>
            <a:r>
              <a:rPr lang="en-US" sz="2000" dirty="0"/>
              <a:t>Spider in Web (slide 2): </a:t>
            </a:r>
            <a:r>
              <a:rPr lang="en-US" sz="2000" dirty="0" err="1"/>
              <a:t>iStockphoto</a:t>
            </a:r>
            <a:r>
              <a:rPr lang="en-US" sz="2000" dirty="0"/>
              <a:t>/</a:t>
            </a:r>
            <a:r>
              <a:rPr lang="en-US" sz="2000" dirty="0" err="1"/>
              <a:t>Thinkstock</a:t>
            </a:r>
            <a:endParaRPr lang="en-US" sz="2000" dirty="0"/>
          </a:p>
          <a:p>
            <a:pPr marL="682625" lvl="0" indent="-446088"/>
            <a:r>
              <a:rPr lang="en-US" sz="2000" dirty="0"/>
              <a:t>Ethiopian Girl (slide 8): </a:t>
            </a:r>
            <a:r>
              <a:rPr lang="en-US" sz="2000" dirty="0" err="1"/>
              <a:t>Hemera</a:t>
            </a:r>
            <a:r>
              <a:rPr lang="en-US" sz="2000" dirty="0"/>
              <a:t>/</a:t>
            </a:r>
            <a:r>
              <a:rPr lang="en-US" sz="2000" dirty="0" err="1"/>
              <a:t>Thinkstock</a:t>
            </a:r>
            <a:endParaRPr lang="en-US" sz="2000" dirty="0"/>
          </a:p>
          <a:p>
            <a:pPr marL="682625" lvl="0" indent="-446088"/>
            <a:r>
              <a:rPr lang="en-US" sz="2000" dirty="0"/>
              <a:t>Potter at Wheel (slide 9): </a:t>
            </a:r>
            <a:r>
              <a:rPr lang="en-US" sz="2000" dirty="0" err="1"/>
              <a:t>iStockphoto</a:t>
            </a:r>
            <a:r>
              <a:rPr lang="en-US" sz="2000" dirty="0"/>
              <a:t>/</a:t>
            </a:r>
            <a:r>
              <a:rPr lang="en-US" sz="2000" dirty="0" err="1"/>
              <a:t>Thinkstock</a:t>
            </a:r>
            <a:r>
              <a:rPr lang="en-US" sz="2000" dirty="0"/>
              <a:t> </a:t>
            </a:r>
          </a:p>
          <a:p>
            <a:pPr lvl="0"/>
            <a:endParaRPr lang="en-US" sz="2000" dirty="0"/>
          </a:p>
          <a:p>
            <a:pPr lvl="0"/>
            <a:endParaRPr lang="en-US" sz="2100" b="1" dirty="0">
              <a:solidFill>
                <a:schemeClr val="bg1"/>
              </a:solidFill>
              <a:latin typeface="Helvetica"/>
              <a:cs typeface="Helvetic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67864" y="457200"/>
            <a:ext cx="8458200" cy="5909310"/>
          </a:xfrm>
          <a:prstGeom prst="rect">
            <a:avLst/>
          </a:prstGeom>
          <a:solidFill>
            <a:schemeClr val="bg1">
              <a:alpha val="69804"/>
            </a:schemeClr>
          </a:solidFill>
        </p:spPr>
        <p:txBody>
          <a:bodyPr wrap="square" rtlCol="0">
            <a:spAutoFit/>
          </a:bodyPr>
          <a:lstStyle/>
          <a:p>
            <a:pPr lvl="0" algn="ctr"/>
            <a:endParaRPr lang="en-US" sz="2100" b="1" dirty="0">
              <a:solidFill>
                <a:schemeClr val="bg1"/>
              </a:solidFill>
              <a:latin typeface="Arial" pitchFamily="34" charset="0"/>
              <a:cs typeface="Arial" pitchFamily="34" charset="0"/>
            </a:endParaRPr>
          </a:p>
          <a:p>
            <a:pPr lvl="0" algn="ctr"/>
            <a:r>
              <a:rPr lang="en-US" sz="2100" b="1" dirty="0">
                <a:latin typeface="Arial" pitchFamily="34" charset="0"/>
                <a:cs typeface="Arial" pitchFamily="34" charset="0"/>
              </a:rPr>
              <a:t>Copyright © 2011 by Gary Steward and Next Generation Resources, Inc. Illustrations Truth78. All rights reserved.</a:t>
            </a:r>
          </a:p>
          <a:p>
            <a:pPr lvl="0" algn="ctr"/>
            <a:endParaRPr lang="en-US" sz="2100" b="1" dirty="0">
              <a:latin typeface="Arial" pitchFamily="34" charset="0"/>
              <a:cs typeface="Arial" pitchFamily="34" charset="0"/>
            </a:endParaRPr>
          </a:p>
          <a:p>
            <a:pPr lvl="0" algn="ctr"/>
            <a:r>
              <a:rPr lang="en-US" sz="2100" b="1" dirty="0">
                <a:latin typeface="Arial" pitchFamily="34" charset="0"/>
                <a:cs typeface="Arial" pitchFamily="34" charset="0"/>
              </a:rPr>
              <a:t>Scripture quotations are from The Holy Bible, English</a:t>
            </a:r>
          </a:p>
          <a:p>
            <a:pPr lvl="0" algn="ctr"/>
            <a:r>
              <a:rPr lang="en-US" sz="2100" b="1" dirty="0">
                <a:latin typeface="Arial" pitchFamily="34" charset="0"/>
                <a:cs typeface="Arial" pitchFamily="34" charset="0"/>
              </a:rPr>
              <a:t>Standard Version, copyright © 2001 by Crossway Bibles, </a:t>
            </a:r>
            <a:br>
              <a:rPr lang="en-US" sz="2100" b="1" dirty="0">
                <a:latin typeface="Arial" pitchFamily="34" charset="0"/>
                <a:cs typeface="Arial" pitchFamily="34" charset="0"/>
              </a:rPr>
            </a:br>
            <a:r>
              <a:rPr lang="en-US" sz="2100" b="1" dirty="0">
                <a:latin typeface="Arial" pitchFamily="34" charset="0"/>
                <a:cs typeface="Arial" pitchFamily="34" charset="0"/>
              </a:rPr>
              <a:t>a division of Good News Publishers. Used by permission. All rights reserved.</a:t>
            </a:r>
          </a:p>
          <a:p>
            <a:pPr lvl="0" algn="ctr"/>
            <a:r>
              <a:rPr lang="en-US" sz="2100" b="1" dirty="0">
                <a:solidFill>
                  <a:srgbClr val="FF0000"/>
                </a:solidFill>
                <a:latin typeface="Arial" pitchFamily="34" charset="0"/>
                <a:cs typeface="Arial" pitchFamily="34" charset="0"/>
              </a:rPr>
              <a:t>You may edit the slide to match the lesson you teach, but </a:t>
            </a:r>
            <a:br>
              <a:rPr lang="en-US" sz="2100" b="1" dirty="0">
                <a:solidFill>
                  <a:srgbClr val="FF0000"/>
                </a:solidFill>
                <a:latin typeface="Arial" pitchFamily="34" charset="0"/>
                <a:cs typeface="Arial" pitchFamily="34" charset="0"/>
              </a:rPr>
            </a:br>
            <a:r>
              <a:rPr lang="en-US" sz="2100" b="1" dirty="0">
                <a:solidFill>
                  <a:srgbClr val="FF0000"/>
                </a:solidFill>
                <a:latin typeface="Arial" pitchFamily="34" charset="0"/>
                <a:cs typeface="Arial" pitchFamily="34" charset="0"/>
              </a:rPr>
              <a:t>you may not alter the licensed images </a:t>
            </a:r>
          </a:p>
          <a:p>
            <a:pPr lvl="0" algn="ctr"/>
            <a:r>
              <a:rPr lang="en-US" sz="2100" b="1" dirty="0">
                <a:solidFill>
                  <a:srgbClr val="FF0000"/>
                </a:solidFill>
                <a:latin typeface="Arial" pitchFamily="34" charset="0"/>
                <a:cs typeface="Arial" pitchFamily="34" charset="0"/>
              </a:rPr>
              <a:t>or use them for any purpose other than Your Word is Truth.</a:t>
            </a:r>
          </a:p>
          <a:p>
            <a:pPr lvl="0" algn="ctr"/>
            <a:r>
              <a:rPr lang="en-US" sz="2100" b="1" dirty="0">
                <a:latin typeface="Arial" pitchFamily="34" charset="0"/>
                <a:cs typeface="Arial" pitchFamily="34" charset="0"/>
              </a:rPr>
              <a:t>This publication includes images from </a:t>
            </a:r>
            <a:br>
              <a:rPr lang="en-US" sz="2100" b="1" dirty="0">
                <a:latin typeface="Arial" pitchFamily="34" charset="0"/>
                <a:cs typeface="Arial" pitchFamily="34" charset="0"/>
              </a:rPr>
            </a:br>
            <a:r>
              <a:rPr lang="en-US" sz="2100" b="1" dirty="0" err="1">
                <a:latin typeface="Arial" pitchFamily="34" charset="0"/>
                <a:cs typeface="Arial" pitchFamily="34" charset="0"/>
              </a:rPr>
              <a:t>GettyImages</a:t>
            </a:r>
            <a:r>
              <a:rPr lang="en-US" sz="2100" b="1" dirty="0">
                <a:latin typeface="Arial" pitchFamily="34" charset="0"/>
                <a:cs typeface="Arial" pitchFamily="34" charset="0"/>
              </a:rPr>
              <a:t>/Thinkstock Corporation © 2011, and </a:t>
            </a:r>
            <a:br>
              <a:rPr lang="en-US" sz="2100" b="1" dirty="0">
                <a:latin typeface="Arial" pitchFamily="34" charset="0"/>
                <a:cs typeface="Arial" pitchFamily="34" charset="0"/>
              </a:rPr>
            </a:br>
            <a:r>
              <a:rPr lang="en-US" sz="2100" b="1" dirty="0">
                <a:latin typeface="Arial" pitchFamily="34" charset="0"/>
                <a:cs typeface="Arial" pitchFamily="34" charset="0"/>
              </a:rPr>
              <a:t>its licensors. Used under license.</a:t>
            </a:r>
          </a:p>
          <a:p>
            <a:pPr lvl="0"/>
            <a:endParaRPr lang="en-US" sz="2100" b="1" dirty="0">
              <a:latin typeface="Arial" pitchFamily="34" charset="0"/>
              <a:cs typeface="Arial" pitchFamily="34" charset="0"/>
            </a:endParaRPr>
          </a:p>
          <a:p>
            <a:pPr lvl="0" algn="ctr"/>
            <a:r>
              <a:rPr lang="en-US" sz="2100" b="1" dirty="0">
                <a:latin typeface="Arial" pitchFamily="34" charset="0"/>
                <a:cs typeface="Arial" pitchFamily="34" charset="0"/>
              </a:rPr>
              <a:t>Truth78</a:t>
            </a:r>
          </a:p>
          <a:p>
            <a:pPr lvl="0" algn="ctr"/>
            <a:r>
              <a:rPr lang="en-US" sz="2100" b="1" dirty="0">
                <a:latin typeface="Arial" pitchFamily="34" charset="0"/>
                <a:cs typeface="Arial" pitchFamily="34" charset="0"/>
              </a:rPr>
              <a:t>info@Truth78.org</a:t>
            </a:r>
          </a:p>
          <a:p>
            <a:pPr lvl="0" algn="ctr"/>
            <a:r>
              <a:rPr lang="en-US" sz="2100" b="1" dirty="0">
                <a:latin typeface="Arial" pitchFamily="34" charset="0"/>
                <a:cs typeface="Arial" pitchFamily="34" charset="0"/>
              </a:rPr>
              <a:t>www.Truth78.org</a:t>
            </a:r>
            <a:endParaRPr lang="en-US" sz="2300" b="1" dirty="0">
              <a:solidFill>
                <a:schemeClr val="bg1"/>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TextBox 9"/>
          <p:cNvSpPr txBox="1"/>
          <p:nvPr/>
        </p:nvSpPr>
        <p:spPr>
          <a:xfrm>
            <a:off x="5029200" y="1203325"/>
            <a:ext cx="3124200" cy="3292475"/>
          </a:xfrm>
          <a:prstGeom prst="rect">
            <a:avLst/>
          </a:prstGeom>
          <a:noFill/>
        </p:spPr>
        <p:txBody>
          <a:bodyPr>
            <a:spAutoFit/>
          </a:bodyPr>
          <a:lstStyle/>
          <a:p>
            <a:pPr fontAlgn="auto">
              <a:spcBef>
                <a:spcPts val="0"/>
              </a:spcBef>
              <a:spcAft>
                <a:spcPts val="0"/>
              </a:spcAft>
              <a:defRPr/>
            </a:pPr>
            <a:r>
              <a:rPr lang="en-US" sz="2600" dirty="0">
                <a:latin typeface="Helvetica"/>
                <a:cs typeface="Helvetica"/>
              </a:rPr>
              <a:t>To rightly understand ourselves, we must know and embrace what the Bible teaches about</a:t>
            </a:r>
          </a:p>
          <a:p>
            <a:pPr marL="346075" indent="-346075" fontAlgn="auto">
              <a:spcBef>
                <a:spcPts val="0"/>
              </a:spcBef>
              <a:spcAft>
                <a:spcPts val="0"/>
              </a:spcAft>
              <a:buFont typeface="Arial" pitchFamily="34" charset="0"/>
              <a:buChar char="•"/>
              <a:defRPr/>
            </a:pPr>
            <a:r>
              <a:rPr lang="en-US" sz="2600" dirty="0">
                <a:latin typeface="Helvetica"/>
                <a:cs typeface="Helvetica"/>
              </a:rPr>
              <a:t>The Creator</a:t>
            </a:r>
          </a:p>
          <a:p>
            <a:pPr marL="346075" indent="-346075" fontAlgn="auto">
              <a:spcBef>
                <a:spcPts val="0"/>
              </a:spcBef>
              <a:spcAft>
                <a:spcPts val="0"/>
              </a:spcAft>
              <a:buFont typeface="Arial" pitchFamily="34" charset="0"/>
              <a:buChar char="•"/>
              <a:defRPr/>
            </a:pPr>
            <a:r>
              <a:rPr lang="en-US" sz="2600" dirty="0">
                <a:latin typeface="Helvetica"/>
                <a:cs typeface="Helvetica"/>
              </a:rPr>
              <a:t>Our created-</a:t>
            </a:r>
            <a:r>
              <a:rPr lang="en-US" sz="2600" dirty="0" err="1">
                <a:latin typeface="Helvetica"/>
                <a:cs typeface="Helvetica"/>
              </a:rPr>
              <a:t>ness</a:t>
            </a:r>
            <a:endParaRPr lang="en-US" sz="2600" dirty="0">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Helvetica" pitchFamily="34" charset="0"/>
                <a:cs typeface="Helvetica" pitchFamily="34" charset="0"/>
              </a:rPr>
              <a:t>The Creator-Creature Distinction</a:t>
            </a:r>
          </a:p>
        </p:txBody>
      </p:sp>
      <p:sp>
        <p:nvSpPr>
          <p:cNvPr id="15363" name="TextBox 5"/>
          <p:cNvSpPr txBox="1">
            <a:spLocks noChangeArrowheads="1"/>
          </p:cNvSpPr>
          <p:nvPr/>
        </p:nvSpPr>
        <p:spPr bwMode="auto">
          <a:xfrm>
            <a:off x="381000" y="1219200"/>
            <a:ext cx="8458200" cy="800100"/>
          </a:xfrm>
          <a:prstGeom prst="rect">
            <a:avLst/>
          </a:prstGeom>
          <a:solidFill>
            <a:schemeClr val="bg1">
              <a:alpha val="61960"/>
            </a:schemeClr>
          </a:solidFill>
          <a:ln w="9525">
            <a:noFill/>
            <a:miter lim="800000"/>
            <a:headEnd/>
            <a:tailEnd/>
          </a:ln>
        </p:spPr>
        <p:txBody>
          <a:bodyPr lIns="182880" tIns="182880" rIns="182880" bIns="182880">
            <a:spAutoFit/>
          </a:bodyPr>
          <a:lstStyle/>
          <a:p>
            <a:r>
              <a:rPr lang="en-US" sz="2800" b="1">
                <a:latin typeface="Helvetica" pitchFamily="34" charset="0"/>
                <a:cs typeface="Helvetica" pitchFamily="34" charset="0"/>
              </a:rPr>
              <a:t>Acts 14:8-18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TextBox 6"/>
          <p:cNvSpPr txBox="1">
            <a:spLocks noChangeArrowheads="1"/>
          </p:cNvSpPr>
          <p:nvPr/>
        </p:nvSpPr>
        <p:spPr bwMode="auto">
          <a:xfrm>
            <a:off x="0" y="152400"/>
            <a:ext cx="4648200" cy="685800"/>
          </a:xfrm>
          <a:prstGeom prst="rect">
            <a:avLst/>
          </a:prstGeom>
          <a:solidFill>
            <a:srgbClr val="4F6228"/>
          </a:solidFill>
          <a:ln w="9525">
            <a:noFill/>
            <a:miter lim="800000"/>
            <a:headEnd/>
            <a:tailEnd/>
          </a:ln>
        </p:spPr>
        <p:txBody>
          <a:bodyPr/>
          <a:lstStyle/>
          <a:p>
            <a:pPr marL="106363" algn="ctr"/>
            <a:r>
              <a:rPr lang="en-US" sz="3600" b="1">
                <a:solidFill>
                  <a:schemeClr val="bg1"/>
                </a:solidFill>
                <a:latin typeface="Helvetica" pitchFamily="34" charset="0"/>
                <a:cs typeface="Helvetica" pitchFamily="34" charset="0"/>
              </a:rPr>
              <a:t>CREATOR</a:t>
            </a:r>
          </a:p>
        </p:txBody>
      </p:sp>
      <p:sp>
        <p:nvSpPr>
          <p:cNvPr id="6" name="TextBox 5"/>
          <p:cNvSpPr txBox="1"/>
          <p:nvPr/>
        </p:nvSpPr>
        <p:spPr>
          <a:xfrm>
            <a:off x="228600" y="5943600"/>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Autonomous</a:t>
            </a:r>
          </a:p>
        </p:txBody>
      </p:sp>
      <p:sp>
        <p:nvSpPr>
          <p:cNvPr id="8" name="TextBox 7"/>
          <p:cNvSpPr txBox="1"/>
          <p:nvPr/>
        </p:nvSpPr>
        <p:spPr>
          <a:xfrm>
            <a:off x="4800600" y="3995738"/>
            <a:ext cx="4038600" cy="893762"/>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Under standard of truth, goodness, and beauty</a:t>
            </a:r>
          </a:p>
        </p:txBody>
      </p:sp>
      <p:sp>
        <p:nvSpPr>
          <p:cNvPr id="9" name="TextBox 8"/>
          <p:cNvSpPr txBox="1"/>
          <p:nvPr/>
        </p:nvSpPr>
        <p:spPr>
          <a:xfrm>
            <a:off x="228600" y="838200"/>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No limits outside Himself</a:t>
            </a:r>
          </a:p>
        </p:txBody>
      </p:sp>
      <p:sp>
        <p:nvSpPr>
          <p:cNvPr id="10" name="TextBox 9"/>
          <p:cNvSpPr txBox="1"/>
          <p:nvPr/>
        </p:nvSpPr>
        <p:spPr>
          <a:xfrm>
            <a:off x="4800600" y="847725"/>
            <a:ext cx="4038600" cy="493713"/>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Severe limitations</a:t>
            </a:r>
          </a:p>
        </p:txBody>
      </p:sp>
      <p:sp>
        <p:nvSpPr>
          <p:cNvPr id="11" name="TextBox 10"/>
          <p:cNvSpPr txBox="1"/>
          <p:nvPr/>
        </p:nvSpPr>
        <p:spPr>
          <a:xfrm>
            <a:off x="228600" y="1355725"/>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No needs</a:t>
            </a:r>
          </a:p>
        </p:txBody>
      </p:sp>
      <p:sp>
        <p:nvSpPr>
          <p:cNvPr id="12" name="TextBox 11"/>
          <p:cNvSpPr txBox="1"/>
          <p:nvPr/>
        </p:nvSpPr>
        <p:spPr>
          <a:xfrm>
            <a:off x="4800600" y="1374775"/>
            <a:ext cx="4038600" cy="493713"/>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Immense needs</a:t>
            </a:r>
          </a:p>
        </p:txBody>
      </p:sp>
      <p:sp>
        <p:nvSpPr>
          <p:cNvPr id="13" name="TextBox 12"/>
          <p:cNvSpPr txBox="1"/>
          <p:nvPr/>
        </p:nvSpPr>
        <p:spPr>
          <a:xfrm>
            <a:off x="228600" y="1876425"/>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Independent</a:t>
            </a:r>
          </a:p>
        </p:txBody>
      </p:sp>
      <p:sp>
        <p:nvSpPr>
          <p:cNvPr id="14" name="TextBox 13"/>
          <p:cNvSpPr txBox="1"/>
          <p:nvPr/>
        </p:nvSpPr>
        <p:spPr>
          <a:xfrm>
            <a:off x="4800600" y="1897063"/>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Dependent</a:t>
            </a:r>
          </a:p>
        </p:txBody>
      </p:sp>
      <p:sp>
        <p:nvSpPr>
          <p:cNvPr id="15" name="TextBox 14"/>
          <p:cNvSpPr txBox="1"/>
          <p:nvPr/>
        </p:nvSpPr>
        <p:spPr>
          <a:xfrm>
            <a:off x="228600" y="2403475"/>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Self-originating</a:t>
            </a:r>
          </a:p>
        </p:txBody>
      </p:sp>
      <p:sp>
        <p:nvSpPr>
          <p:cNvPr id="16" name="TextBox 15"/>
          <p:cNvSpPr txBox="1"/>
          <p:nvPr/>
        </p:nvSpPr>
        <p:spPr>
          <a:xfrm>
            <a:off x="4800600" y="2424113"/>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Originated</a:t>
            </a:r>
          </a:p>
        </p:txBody>
      </p:sp>
      <p:sp>
        <p:nvSpPr>
          <p:cNvPr id="17" name="TextBox 16"/>
          <p:cNvSpPr txBox="1"/>
          <p:nvPr/>
        </p:nvSpPr>
        <p:spPr>
          <a:xfrm>
            <a:off x="228600" y="2924175"/>
            <a:ext cx="4038600" cy="493713"/>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Moral Governor</a:t>
            </a:r>
          </a:p>
        </p:txBody>
      </p:sp>
      <p:sp>
        <p:nvSpPr>
          <p:cNvPr id="18" name="TextBox 17"/>
          <p:cNvSpPr txBox="1"/>
          <p:nvPr/>
        </p:nvSpPr>
        <p:spPr>
          <a:xfrm>
            <a:off x="4800600" y="2944813"/>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Morally governed</a:t>
            </a:r>
          </a:p>
        </p:txBody>
      </p:sp>
      <p:sp>
        <p:nvSpPr>
          <p:cNvPr id="19" name="TextBox 18"/>
          <p:cNvSpPr txBox="1"/>
          <p:nvPr/>
        </p:nvSpPr>
        <p:spPr>
          <a:xfrm>
            <a:off x="228600" y="3971925"/>
            <a:ext cx="4038600" cy="89217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Standard of truth, goodness, and beauty</a:t>
            </a:r>
          </a:p>
        </p:txBody>
      </p:sp>
      <p:sp>
        <p:nvSpPr>
          <p:cNvPr id="20" name="TextBox 19"/>
          <p:cNvSpPr txBox="1"/>
          <p:nvPr/>
        </p:nvSpPr>
        <p:spPr>
          <a:xfrm>
            <a:off x="228600" y="4895850"/>
            <a:ext cx="4038600" cy="461963"/>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400" dirty="0">
                <a:solidFill>
                  <a:schemeClr val="bg1"/>
                </a:solidFill>
                <a:latin typeface="Helvetica"/>
                <a:cs typeface="Helvetica"/>
              </a:rPr>
              <a:t>Objective knower of all truth</a:t>
            </a:r>
          </a:p>
        </p:txBody>
      </p:sp>
      <p:sp>
        <p:nvSpPr>
          <p:cNvPr id="23" name="TextBox 22"/>
          <p:cNvSpPr txBox="1"/>
          <p:nvPr/>
        </p:nvSpPr>
        <p:spPr>
          <a:xfrm>
            <a:off x="228600" y="5410200"/>
            <a:ext cx="4038600" cy="492125"/>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Revealer of revelation</a:t>
            </a:r>
          </a:p>
        </p:txBody>
      </p:sp>
      <p:sp>
        <p:nvSpPr>
          <p:cNvPr id="16402" name="TextBox 23"/>
          <p:cNvSpPr txBox="1">
            <a:spLocks noChangeArrowheads="1"/>
          </p:cNvSpPr>
          <p:nvPr/>
        </p:nvSpPr>
        <p:spPr bwMode="auto">
          <a:xfrm>
            <a:off x="4648200" y="152400"/>
            <a:ext cx="4495800" cy="685800"/>
          </a:xfrm>
          <a:prstGeom prst="rect">
            <a:avLst/>
          </a:prstGeom>
          <a:solidFill>
            <a:srgbClr val="984807"/>
          </a:solidFill>
          <a:ln w="9525">
            <a:noFill/>
            <a:miter lim="800000"/>
            <a:headEnd/>
            <a:tailEnd/>
          </a:ln>
        </p:spPr>
        <p:txBody>
          <a:bodyPr/>
          <a:lstStyle/>
          <a:p>
            <a:pPr marL="106363" algn="ctr"/>
            <a:r>
              <a:rPr lang="en-US" sz="3600" b="1">
                <a:solidFill>
                  <a:schemeClr val="bg1"/>
                </a:solidFill>
                <a:latin typeface="Helvetica" pitchFamily="34" charset="0"/>
                <a:cs typeface="Helvetica" pitchFamily="34" charset="0"/>
              </a:rPr>
              <a:t>CREATURE</a:t>
            </a:r>
          </a:p>
        </p:txBody>
      </p:sp>
      <p:sp>
        <p:nvSpPr>
          <p:cNvPr id="25" name="TextBox 24"/>
          <p:cNvSpPr txBox="1"/>
          <p:nvPr/>
        </p:nvSpPr>
        <p:spPr>
          <a:xfrm>
            <a:off x="4800600" y="4933950"/>
            <a:ext cx="4038600" cy="400050"/>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000" dirty="0">
                <a:solidFill>
                  <a:schemeClr val="bg1"/>
                </a:solidFill>
                <a:latin typeface="Helvetica"/>
                <a:cs typeface="Helvetica"/>
              </a:rPr>
              <a:t>Subjective knower of some truth</a:t>
            </a:r>
          </a:p>
        </p:txBody>
      </p:sp>
      <p:sp>
        <p:nvSpPr>
          <p:cNvPr id="26" name="TextBox 25"/>
          <p:cNvSpPr txBox="1"/>
          <p:nvPr/>
        </p:nvSpPr>
        <p:spPr>
          <a:xfrm>
            <a:off x="4800600" y="5375275"/>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Recipient of revelation</a:t>
            </a:r>
          </a:p>
        </p:txBody>
      </p:sp>
      <p:sp>
        <p:nvSpPr>
          <p:cNvPr id="27" name="TextBox 26"/>
          <p:cNvSpPr txBox="1"/>
          <p:nvPr/>
        </p:nvSpPr>
        <p:spPr>
          <a:xfrm>
            <a:off x="4800600" y="5908675"/>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Not autonomous</a:t>
            </a:r>
          </a:p>
        </p:txBody>
      </p:sp>
      <p:sp>
        <p:nvSpPr>
          <p:cNvPr id="22" name="TextBox 21"/>
          <p:cNvSpPr txBox="1"/>
          <p:nvPr/>
        </p:nvSpPr>
        <p:spPr>
          <a:xfrm>
            <a:off x="228600" y="3446463"/>
            <a:ext cx="4038600" cy="493712"/>
          </a:xfrm>
          <a:prstGeom prst="rect">
            <a:avLst/>
          </a:prstGeom>
          <a:solidFill>
            <a:schemeClr val="accent3">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Absolute Authority</a:t>
            </a:r>
          </a:p>
        </p:txBody>
      </p:sp>
      <p:sp>
        <p:nvSpPr>
          <p:cNvPr id="28" name="TextBox 27"/>
          <p:cNvSpPr txBox="1"/>
          <p:nvPr/>
        </p:nvSpPr>
        <p:spPr>
          <a:xfrm>
            <a:off x="4800600" y="3467100"/>
            <a:ext cx="4038600" cy="492125"/>
          </a:xfrm>
          <a:prstGeom prst="rect">
            <a:avLst/>
          </a:prstGeom>
          <a:solidFill>
            <a:schemeClr val="accent6">
              <a:lumMod val="75000"/>
              <a:alpha val="85000"/>
            </a:schemeClr>
          </a:solidFill>
        </p:spPr>
        <p:txBody>
          <a:bodyPr>
            <a:spAutoFit/>
          </a:bodyPr>
          <a:lstStyle/>
          <a:p>
            <a:pPr algn="ctr" fontAlgn="auto">
              <a:spcBef>
                <a:spcPts val="0"/>
              </a:spcBef>
              <a:spcAft>
                <a:spcPts val="0"/>
              </a:spcAft>
              <a:defRPr/>
            </a:pPr>
            <a:r>
              <a:rPr lang="en-US" sz="2600" dirty="0">
                <a:solidFill>
                  <a:schemeClr val="bg1"/>
                </a:solidFill>
                <a:latin typeface="Helvetica"/>
                <a:cs typeface="Helvetica"/>
              </a:rPr>
              <a:t>Under authority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500"/>
                                        <p:tgtEl>
                                          <p:spTgt spid="8"/>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500"/>
                                        <p:tgtEl>
                                          <p:spTgt spid="2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500"/>
                                        <p:tgtEl>
                                          <p:spTgt spid="26"/>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fade">
                                      <p:cBhvr>
                                        <p:cTn id="97" dur="500"/>
                                        <p:tgtEl>
                                          <p:spTgt spid="6"/>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3" grpId="0" animBg="1"/>
      <p:bldP spid="25" grpId="0" animBg="1"/>
      <p:bldP spid="26" grpId="0" animBg="1"/>
      <p:bldP spid="27" grpId="0" animBg="1"/>
      <p:bldP spid="22"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l="-11000" r="-11000"/>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381000" y="1295400"/>
            <a:ext cx="8305800" cy="1447800"/>
          </a:xfrm>
          <a:prstGeom prst="rect">
            <a:avLst/>
          </a:prstGeom>
          <a:solidFill>
            <a:schemeClr val="bg1">
              <a:alpha val="58038"/>
            </a:schemeClr>
          </a:solidFill>
          <a:ln w="9525">
            <a:noFill/>
            <a:miter lim="800000"/>
            <a:headEnd/>
            <a:tailEnd/>
          </a:ln>
        </p:spPr>
        <p:txBody>
          <a:bodyPr lIns="182880" tIns="182880" rIns="182880" bIns="182880" anchor="ctr"/>
          <a:lstStyle/>
          <a:p>
            <a:pPr marL="111125"/>
            <a:r>
              <a:rPr lang="en-US" sz="2800">
                <a:solidFill>
                  <a:srgbClr val="000000"/>
                </a:solidFill>
                <a:latin typeface="Helvetica" pitchFamily="34" charset="0"/>
                <a:cs typeface="Helvetica" pitchFamily="34" charset="0"/>
              </a:rPr>
              <a:t>We must always remember that we are </a:t>
            </a:r>
            <a:r>
              <a:rPr lang="en-US" sz="2800" b="1" u="sng">
                <a:solidFill>
                  <a:srgbClr val="000000"/>
                </a:solidFill>
                <a:latin typeface="Helvetica" pitchFamily="34" charset="0"/>
                <a:cs typeface="Helvetica" pitchFamily="34" charset="0"/>
              </a:rPr>
              <a:t>creatures</a:t>
            </a:r>
            <a:r>
              <a:rPr lang="en-US" sz="2800">
                <a:solidFill>
                  <a:srgbClr val="000000"/>
                </a:solidFill>
                <a:latin typeface="Helvetica" pitchFamily="34" charset="0"/>
                <a:cs typeface="Helvetica" pitchFamily="34" charset="0"/>
              </a:rPr>
              <a:t>, and we are not </a:t>
            </a:r>
            <a:r>
              <a:rPr lang="en-US" sz="2800" b="1" u="sng">
                <a:solidFill>
                  <a:srgbClr val="000000"/>
                </a:solidFill>
                <a:latin typeface="Helvetica" pitchFamily="34" charset="0"/>
                <a:cs typeface="Helvetica" pitchFamily="34" charset="0"/>
              </a:rPr>
              <a:t>gods</a:t>
            </a:r>
            <a:r>
              <a:rPr lang="en-US" sz="2800">
                <a:solidFill>
                  <a:srgbClr val="000000"/>
                </a:solidFill>
                <a:latin typeface="Helvetica" pitchFamily="34" charset="0"/>
                <a:cs typeface="Helvetica" pitchFamily="34" charset="0"/>
              </a:rPr>
              <a:t>.</a:t>
            </a:r>
          </a:p>
        </p:txBody>
      </p:sp>
      <p:sp>
        <p:nvSpPr>
          <p:cNvPr id="17411" name="TextBox 3"/>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TradeGothic"/>
              </a:rPr>
              <a:t>What it means to be a creature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grpSp>
        <p:nvGrpSpPr>
          <p:cNvPr id="9" name="Group 8"/>
          <p:cNvGrpSpPr>
            <a:grpSpLocks/>
          </p:cNvGrpSpPr>
          <p:nvPr/>
        </p:nvGrpSpPr>
        <p:grpSpPr bwMode="auto">
          <a:xfrm>
            <a:off x="457200" y="1143000"/>
            <a:ext cx="8305800" cy="5486400"/>
            <a:chOff x="457200" y="1143000"/>
            <a:chExt cx="8305800" cy="5486400"/>
          </a:xfrm>
        </p:grpSpPr>
        <p:sp>
          <p:nvSpPr>
            <p:cNvPr id="18436" name="TextBox 5"/>
            <p:cNvSpPr txBox="1">
              <a:spLocks noChangeArrowheads="1"/>
            </p:cNvSpPr>
            <p:nvPr/>
          </p:nvSpPr>
          <p:spPr bwMode="auto">
            <a:xfrm>
              <a:off x="457200" y="1143000"/>
              <a:ext cx="8305800" cy="3810000"/>
            </a:xfrm>
            <a:prstGeom prst="rect">
              <a:avLst/>
            </a:prstGeom>
            <a:solidFill>
              <a:srgbClr val="17375E">
                <a:alpha val="69803"/>
              </a:srgbClr>
            </a:solidFill>
            <a:ln w="9525">
              <a:noFill/>
              <a:miter lim="800000"/>
              <a:headEnd/>
              <a:tailEnd/>
            </a:ln>
          </p:spPr>
          <p:txBody>
            <a:bodyPr lIns="182880" tIns="182880" rIns="182880" bIns="182880" anchor="ctr"/>
            <a:lstStyle/>
            <a:p>
              <a:pPr marL="115888"/>
              <a:r>
                <a:rPr lang="en-US" sz="2800">
                  <a:solidFill>
                    <a:schemeClr val="bg1"/>
                  </a:solidFill>
                  <a:latin typeface="Helvetica" pitchFamily="34" charset="0"/>
                  <a:cs typeface="Helvetica" pitchFamily="34" charset="0"/>
                </a:rPr>
                <a:t>“The strip had allowed him an illusion of eternity. Comics never end, no story is ever finished, four more blank white panels await the next installment. When he finally fell ill, the fantasy was irrevocably broken, and he discovered that he was a creature of time,  ordinary after all.” </a:t>
              </a:r>
            </a:p>
            <a:p>
              <a:pPr marL="115888" algn="r"/>
              <a:endParaRPr lang="en-US" sz="2800" b="1">
                <a:solidFill>
                  <a:schemeClr val="bg1"/>
                </a:solidFill>
                <a:latin typeface="Helvetica" pitchFamily="34" charset="0"/>
                <a:cs typeface="Helvetica" pitchFamily="34" charset="0"/>
              </a:endParaRPr>
            </a:p>
            <a:p>
              <a:pPr marL="115888" algn="r"/>
              <a:r>
                <a:rPr lang="en-US" sz="2800" b="1">
                  <a:solidFill>
                    <a:schemeClr val="bg1"/>
                  </a:solidFill>
                  <a:latin typeface="Helvetica" pitchFamily="34" charset="0"/>
                  <a:cs typeface="Helvetica" pitchFamily="34" charset="0"/>
                </a:rPr>
                <a:t>David Michaelis</a:t>
              </a:r>
            </a:p>
          </p:txBody>
        </p:sp>
        <p:pic>
          <p:nvPicPr>
            <p:cNvPr id="18437" name="Picture 7" descr="Charles_Schulz_NYWTS.jpg"/>
            <p:cNvPicPr>
              <a:picLocks noChangeAspect="1"/>
            </p:cNvPicPr>
            <p:nvPr/>
          </p:nvPicPr>
          <p:blipFill>
            <a:blip r:embed="rId4" cstate="print"/>
            <a:srcRect/>
            <a:stretch>
              <a:fillRect/>
            </a:stretch>
          </p:blipFill>
          <p:spPr bwMode="auto">
            <a:xfrm>
              <a:off x="1480163" y="4191000"/>
              <a:ext cx="3701437" cy="2438400"/>
            </a:xfrm>
            <a:prstGeom prst="rect">
              <a:avLst/>
            </a:prstGeom>
            <a:noFill/>
            <a:ln w="9525">
              <a:noFill/>
              <a:miter lim="800000"/>
              <a:headEnd/>
              <a:tailEnd/>
            </a:ln>
          </p:spPr>
        </p:pic>
      </p:grpSp>
      <p:sp>
        <p:nvSpPr>
          <p:cNvPr id="18435" name="TextBox 4"/>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TradeGothic"/>
              </a:rPr>
              <a:t>Illustration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304800" y="1295400"/>
            <a:ext cx="8534400" cy="2600325"/>
          </a:xfrm>
          <a:prstGeom prst="rect">
            <a:avLst/>
          </a:prstGeom>
          <a:solidFill>
            <a:schemeClr val="bg1">
              <a:alpha val="65881"/>
            </a:schemeClr>
          </a:solidFill>
          <a:ln w="9525">
            <a:noFill/>
            <a:miter lim="800000"/>
            <a:headEnd/>
            <a:tailEnd/>
          </a:ln>
        </p:spPr>
        <p:txBody>
          <a:bodyPr lIns="182880" tIns="182880" rIns="182880" bIns="182880">
            <a:spAutoFit/>
          </a:bodyPr>
          <a:lstStyle/>
          <a:p>
            <a:pPr marL="514350" indent="-514350">
              <a:spcAft>
                <a:spcPts val="600"/>
              </a:spcAft>
              <a:buFont typeface="Calibri" pitchFamily="34" charset="0"/>
              <a:buAutoNum type="arabicPeriod"/>
            </a:pPr>
            <a:r>
              <a:rPr lang="en-US" sz="2800">
                <a:latin typeface="Helvetica" pitchFamily="34" charset="0"/>
                <a:cs typeface="Helvetica" pitchFamily="34" charset="0"/>
              </a:rPr>
              <a:t>God sees and knows all that creatures think, feel, and do. Nothing is hidden from Him.</a:t>
            </a:r>
          </a:p>
          <a:p>
            <a:pPr marL="514350" indent="-514350">
              <a:spcAft>
                <a:spcPts val="600"/>
              </a:spcAft>
              <a:buFont typeface="Calibri" pitchFamily="34" charset="0"/>
              <a:buAutoNum type="arabicPeriod"/>
            </a:pPr>
            <a:r>
              <a:rPr lang="en-US" sz="2800">
                <a:latin typeface="Helvetica" pitchFamily="34" charset="0"/>
                <a:cs typeface="Helvetica" pitchFamily="34" charset="0"/>
              </a:rPr>
              <a:t>All creatures will give an account to God. He will hold all that He has made morally accountable for what they have done.</a:t>
            </a:r>
          </a:p>
        </p:txBody>
      </p:sp>
      <p:sp>
        <p:nvSpPr>
          <p:cNvPr id="19459" name="TextBox 3"/>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TradeGothic"/>
              </a:rPr>
              <a:t>Hebrews 4:13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6019800" y="1324002"/>
            <a:ext cx="2971800" cy="4800600"/>
          </a:xfrm>
          <a:prstGeom prst="rect">
            <a:avLst/>
          </a:prstGeom>
          <a:solidFill>
            <a:schemeClr val="bg1">
              <a:alpha val="64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5"/>
          <p:cNvSpPr txBox="1"/>
          <p:nvPr/>
        </p:nvSpPr>
        <p:spPr>
          <a:xfrm>
            <a:off x="228600" y="1219200"/>
            <a:ext cx="5638800" cy="4909036"/>
          </a:xfrm>
          <a:prstGeom prst="rect">
            <a:avLst/>
          </a:prstGeom>
          <a:solidFill>
            <a:schemeClr val="bg1">
              <a:alpha val="65000"/>
            </a:schemeClr>
          </a:solidFill>
        </p:spPr>
        <p:txBody>
          <a:bodyPr lIns="182880" tIns="182880" rIns="182880" bIns="182880">
            <a:spAutoFit/>
          </a:bodyPr>
          <a:lstStyle/>
          <a:p>
            <a:pPr fontAlgn="auto">
              <a:spcBef>
                <a:spcPts val="0"/>
              </a:spcBef>
              <a:spcAft>
                <a:spcPts val="0"/>
              </a:spcAft>
              <a:defRPr/>
            </a:pPr>
            <a:r>
              <a:rPr lang="en-US" sz="2600" dirty="0">
                <a:latin typeface="Helvetica"/>
                <a:cs typeface="Helvetica"/>
              </a:rPr>
              <a:t>Jeremiah 13:23</a:t>
            </a:r>
          </a:p>
          <a:p>
            <a:pPr marL="346075" indent="-346075" fontAlgn="auto">
              <a:spcBef>
                <a:spcPts val="600"/>
              </a:spcBef>
              <a:spcAft>
                <a:spcPts val="600"/>
              </a:spcAft>
              <a:buFont typeface="Arial" pitchFamily="34" charset="0"/>
              <a:buChar char="•"/>
              <a:defRPr/>
            </a:pPr>
            <a:r>
              <a:rPr lang="en-US" sz="2600" dirty="0">
                <a:latin typeface="Helvetica"/>
                <a:cs typeface="Helvetica"/>
              </a:rPr>
              <a:t>We have a </a:t>
            </a:r>
            <a:r>
              <a:rPr lang="en-US" sz="2600" b="1" u="sng" dirty="0">
                <a:latin typeface="Helvetica"/>
                <a:cs typeface="Helvetica"/>
              </a:rPr>
              <a:t>Creator</a:t>
            </a:r>
            <a:r>
              <a:rPr lang="en-US" sz="2600" dirty="0">
                <a:latin typeface="Helvetica"/>
                <a:cs typeface="Helvetica"/>
              </a:rPr>
              <a:t>. We are </a:t>
            </a:r>
            <a:r>
              <a:rPr lang="en-US" sz="2600" b="1" u="sng" dirty="0">
                <a:latin typeface="Helvetica"/>
                <a:cs typeface="Helvetica"/>
              </a:rPr>
              <a:t>creatures</a:t>
            </a:r>
            <a:r>
              <a:rPr lang="en-US" sz="2600" dirty="0">
                <a:latin typeface="Helvetica"/>
                <a:cs typeface="Helvetica"/>
              </a:rPr>
              <a:t>.</a:t>
            </a:r>
          </a:p>
          <a:p>
            <a:pPr marL="346075" indent="-346075" fontAlgn="auto">
              <a:spcBef>
                <a:spcPts val="600"/>
              </a:spcBef>
              <a:spcAft>
                <a:spcPts val="600"/>
              </a:spcAft>
              <a:buFont typeface="Arial" pitchFamily="34" charset="0"/>
              <a:buChar char="•"/>
              <a:defRPr/>
            </a:pPr>
            <a:r>
              <a:rPr lang="en-US" sz="2600" dirty="0">
                <a:latin typeface="Helvetica"/>
                <a:cs typeface="Helvetica"/>
              </a:rPr>
              <a:t>We must </a:t>
            </a:r>
            <a:r>
              <a:rPr lang="en-US" sz="2600" b="1" u="sng" dirty="0">
                <a:latin typeface="Helvetica"/>
                <a:cs typeface="Helvetica"/>
              </a:rPr>
              <a:t>trust</a:t>
            </a:r>
            <a:r>
              <a:rPr lang="en-US" sz="2600" dirty="0">
                <a:latin typeface="Helvetica"/>
                <a:cs typeface="Helvetica"/>
              </a:rPr>
              <a:t> in God and </a:t>
            </a:r>
            <a:r>
              <a:rPr lang="en-US" sz="2600" b="1" u="sng" dirty="0">
                <a:latin typeface="Helvetica"/>
                <a:cs typeface="Helvetica"/>
              </a:rPr>
              <a:t>embrace</a:t>
            </a:r>
            <a:r>
              <a:rPr lang="en-US" sz="2600" dirty="0">
                <a:latin typeface="Helvetica"/>
                <a:cs typeface="Helvetica"/>
              </a:rPr>
              <a:t> who He has made us to be.</a:t>
            </a:r>
          </a:p>
          <a:p>
            <a:pPr marL="346075" indent="-346075" fontAlgn="auto">
              <a:spcBef>
                <a:spcPts val="600"/>
              </a:spcBef>
              <a:spcAft>
                <a:spcPts val="600"/>
              </a:spcAft>
              <a:buFont typeface="Arial" pitchFamily="34" charset="0"/>
              <a:buChar char="•"/>
              <a:defRPr/>
            </a:pPr>
            <a:r>
              <a:rPr lang="en-US" sz="2600" dirty="0">
                <a:latin typeface="Helvetica"/>
                <a:cs typeface="Helvetica"/>
              </a:rPr>
              <a:t>Our </a:t>
            </a:r>
            <a:r>
              <a:rPr lang="en-US" sz="2600" b="1" u="sng" dirty="0">
                <a:latin typeface="Helvetica"/>
                <a:cs typeface="Helvetica"/>
              </a:rPr>
              <a:t>gender</a:t>
            </a:r>
            <a:r>
              <a:rPr lang="en-US" sz="2600" dirty="0">
                <a:latin typeface="Helvetica"/>
                <a:cs typeface="Helvetica"/>
              </a:rPr>
              <a:t> is an inalterable </a:t>
            </a:r>
            <a:br>
              <a:rPr lang="en-US" sz="2600" dirty="0">
                <a:latin typeface="Helvetica"/>
                <a:cs typeface="Helvetica"/>
              </a:rPr>
            </a:br>
            <a:r>
              <a:rPr lang="en-US" sz="2600" dirty="0">
                <a:latin typeface="Helvetica"/>
                <a:cs typeface="Helvetica"/>
              </a:rPr>
              <a:t>distinction.</a:t>
            </a:r>
          </a:p>
          <a:p>
            <a:pPr marL="346075" indent="-346075" fontAlgn="auto">
              <a:spcBef>
                <a:spcPts val="600"/>
              </a:spcBef>
              <a:spcAft>
                <a:spcPts val="600"/>
              </a:spcAft>
              <a:buFont typeface="Arial" pitchFamily="34" charset="0"/>
              <a:buChar char="•"/>
              <a:defRPr/>
            </a:pPr>
            <a:r>
              <a:rPr lang="en-US" sz="2600" dirty="0">
                <a:latin typeface="Helvetica"/>
                <a:cs typeface="Helvetica"/>
              </a:rPr>
              <a:t>We must </a:t>
            </a:r>
            <a:r>
              <a:rPr lang="en-US" sz="2600" b="1" u="sng" dirty="0">
                <a:latin typeface="Helvetica"/>
                <a:cs typeface="Helvetica"/>
              </a:rPr>
              <a:t>submit</a:t>
            </a:r>
            <a:r>
              <a:rPr lang="en-US" sz="2600" dirty="0">
                <a:latin typeface="Helvetica"/>
                <a:cs typeface="Helvetica"/>
              </a:rPr>
              <a:t> to God’s choice </a:t>
            </a:r>
            <a:br>
              <a:rPr lang="en-US" sz="2600" dirty="0">
                <a:latin typeface="Helvetica"/>
                <a:cs typeface="Helvetica"/>
              </a:rPr>
            </a:br>
            <a:r>
              <a:rPr lang="en-US" sz="2600" dirty="0">
                <a:latin typeface="Helvetica"/>
                <a:cs typeface="Helvetica"/>
              </a:rPr>
              <a:t>for us.</a:t>
            </a:r>
          </a:p>
        </p:txBody>
      </p:sp>
      <p:sp>
        <p:nvSpPr>
          <p:cNvPr id="20484" name="TextBox 4"/>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Helvetica" pitchFamily="34" charset="0"/>
                <a:cs typeface="Helvetica" pitchFamily="34" charset="0"/>
              </a:rPr>
              <a:t>Embracing Who God Has Created You</a:t>
            </a:r>
          </a:p>
        </p:txBody>
      </p:sp>
      <p:pic>
        <p:nvPicPr>
          <p:cNvPr id="20485" name="Picture 8" descr="Girl.jpg"/>
          <p:cNvPicPr>
            <a:picLocks noChangeAspect="1"/>
          </p:cNvPicPr>
          <p:nvPr/>
        </p:nvPicPr>
        <p:blipFill>
          <a:blip r:embed="rId3" cstate="print"/>
          <a:srcRect/>
          <a:stretch>
            <a:fillRect/>
          </a:stretch>
        </p:blipFill>
        <p:spPr bwMode="auto">
          <a:xfrm>
            <a:off x="6019800" y="1295400"/>
            <a:ext cx="2971800" cy="4217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fade">
                                      <p:cBhvr>
                                        <p:cTn id="2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21506" name="Picture 7" descr="99757699.jpg"/>
          <p:cNvPicPr>
            <a:picLocks noChangeAspect="1"/>
          </p:cNvPicPr>
          <p:nvPr/>
        </p:nvPicPr>
        <p:blipFill>
          <a:blip r:embed="rId3" cstate="print"/>
          <a:srcRect/>
          <a:stretch>
            <a:fillRect/>
          </a:stretch>
        </p:blipFill>
        <p:spPr bwMode="auto">
          <a:xfrm>
            <a:off x="201613" y="1223963"/>
            <a:ext cx="5899150" cy="5024437"/>
          </a:xfrm>
          <a:prstGeom prst="rect">
            <a:avLst/>
          </a:prstGeom>
          <a:noFill/>
          <a:ln w="9525">
            <a:noFill/>
            <a:miter lim="800000"/>
            <a:headEnd/>
            <a:tailEnd/>
          </a:ln>
        </p:spPr>
      </p:pic>
      <p:sp>
        <p:nvSpPr>
          <p:cNvPr id="9" name="TextBox 8"/>
          <p:cNvSpPr txBox="1">
            <a:spLocks noChangeArrowheads="1"/>
          </p:cNvSpPr>
          <p:nvPr/>
        </p:nvSpPr>
        <p:spPr bwMode="auto">
          <a:xfrm>
            <a:off x="6248400" y="1219200"/>
            <a:ext cx="2667000" cy="3446463"/>
          </a:xfrm>
          <a:prstGeom prst="rect">
            <a:avLst/>
          </a:prstGeom>
          <a:solidFill>
            <a:srgbClr val="17375E">
              <a:alpha val="69803"/>
            </a:srgbClr>
          </a:solidFill>
          <a:ln w="9525">
            <a:noFill/>
            <a:miter lim="800000"/>
            <a:headEnd/>
            <a:tailEnd/>
          </a:ln>
        </p:spPr>
        <p:txBody>
          <a:bodyPr lIns="182880" tIns="182880" rIns="182880" bIns="182880">
            <a:spAutoFit/>
          </a:bodyPr>
          <a:lstStyle/>
          <a:p>
            <a:r>
              <a:rPr lang="en-US" sz="4000" b="1">
                <a:solidFill>
                  <a:schemeClr val="bg1"/>
                </a:solidFill>
                <a:latin typeface="Helvetica" pitchFamily="34" charset="0"/>
                <a:cs typeface="Helvetica" pitchFamily="34" charset="0"/>
              </a:rPr>
              <a:t>God</a:t>
            </a:r>
            <a:r>
              <a:rPr lang="en-US" sz="3200">
                <a:solidFill>
                  <a:schemeClr val="bg1"/>
                </a:solidFill>
                <a:latin typeface="Helvetica" pitchFamily="34" charset="0"/>
                <a:cs typeface="Helvetica" pitchFamily="34" charset="0"/>
              </a:rPr>
              <a:t>, </a:t>
            </a:r>
            <a:br>
              <a:rPr lang="en-US" sz="3200">
                <a:solidFill>
                  <a:schemeClr val="bg1"/>
                </a:solidFill>
                <a:latin typeface="Helvetica" pitchFamily="34" charset="0"/>
                <a:cs typeface="Helvetica" pitchFamily="34" charset="0"/>
              </a:rPr>
            </a:br>
            <a:r>
              <a:rPr lang="en-US" sz="3200">
                <a:solidFill>
                  <a:schemeClr val="bg1"/>
                </a:solidFill>
                <a:latin typeface="Helvetica" pitchFamily="34" charset="0"/>
                <a:cs typeface="Helvetica" pitchFamily="34" charset="0"/>
              </a:rPr>
              <a:t>the Creator, has absolute right over man, the creature.</a:t>
            </a:r>
          </a:p>
        </p:txBody>
      </p:sp>
      <p:sp>
        <p:nvSpPr>
          <p:cNvPr id="21508" name="TextBox 4"/>
          <p:cNvSpPr txBox="1">
            <a:spLocks noChangeArrowheads="1"/>
          </p:cNvSpPr>
          <p:nvPr/>
        </p:nvSpPr>
        <p:spPr bwMode="auto">
          <a:xfrm>
            <a:off x="0" y="0"/>
            <a:ext cx="9144000" cy="990600"/>
          </a:xfrm>
          <a:prstGeom prst="rect">
            <a:avLst/>
          </a:prstGeom>
          <a:solidFill>
            <a:srgbClr val="17375E">
              <a:alpha val="69803"/>
            </a:srgbClr>
          </a:solidFill>
          <a:ln w="9525">
            <a:noFill/>
            <a:miter lim="800000"/>
            <a:headEnd/>
            <a:tailEnd/>
          </a:ln>
        </p:spPr>
        <p:txBody>
          <a:bodyPr lIns="182880" tIns="228600"/>
          <a:lstStyle/>
          <a:p>
            <a:pPr marL="106363"/>
            <a:r>
              <a:rPr lang="en-US" sz="3600" b="1">
                <a:solidFill>
                  <a:schemeClr val="bg1"/>
                </a:solidFill>
                <a:latin typeface="Helvetica" pitchFamily="34" charset="0"/>
                <a:cs typeface="Helvetica" pitchFamily="34" charset="0"/>
              </a:rPr>
              <a:t>Romans 9:20-21a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1114</TotalTime>
  <Words>519</Words>
  <Application>Microsoft Office PowerPoint</Application>
  <PresentationFormat>On-screen Show (4:3)</PresentationFormat>
  <Paragraphs>67</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Helvetica</vt:lpstr>
      <vt:lpstr>TradeGothic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Nelson</dc:creator>
  <cp:lastModifiedBy>Lori Myers</cp:lastModifiedBy>
  <cp:revision>48</cp:revision>
  <dcterms:created xsi:type="dcterms:W3CDTF">2011-04-22T04:51:19Z</dcterms:created>
  <dcterms:modified xsi:type="dcterms:W3CDTF">2024-11-26T20:44:56Z</dcterms:modified>
</cp:coreProperties>
</file>