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1" r:id="rId6"/>
    <p:sldId id="260" r:id="rId7"/>
    <p:sldId id="262" r:id="rId8"/>
    <p:sldId id="263" r:id="rId9"/>
    <p:sldId id="264" r:id="rId10"/>
    <p:sldId id="265" r:id="rId11"/>
    <p:sldId id="266" r:id="rId12"/>
    <p:sldId id="267" r:id="rId13"/>
    <p:sldId id="270" r:id="rId14"/>
    <p:sldId id="268" r:id="rId15"/>
    <p:sldId id="269" r:id="rId16"/>
    <p:sldId id="272" r:id="rId17"/>
    <p:sldId id="271" r:id="rId18"/>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BA0202"/>
    <a:srgbClr val="3074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590"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1440" tIns="45720" rIns="91440" bIns="45720" rtlCol="0"/>
          <a:lstStyle>
            <a:lvl1pPr algn="r">
              <a:defRPr sz="1200"/>
            </a:lvl1pPr>
          </a:lstStyle>
          <a:p>
            <a:fld id="{BE9489B1-0D18-431D-8703-9B55079E5DEE}" type="datetimeFigureOut">
              <a:rPr lang="en-US" smtClean="0"/>
              <a:pPr/>
              <a:t>11/26/2024</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a:defRPr sz="1200"/>
            </a:lvl1pPr>
          </a:lstStyle>
          <a:p>
            <a:fld id="{EDF0D6A2-9672-420C-AF94-A8A88B0C5124}" type="slidenum">
              <a:rPr lang="en-US" smtClean="0"/>
              <a:pPr/>
              <a:t>‹#›</a:t>
            </a:fld>
            <a:endParaRPr lang="en-US"/>
          </a:p>
        </p:txBody>
      </p:sp>
    </p:spTree>
    <p:extLst>
      <p:ext uri="{BB962C8B-B14F-4D97-AF65-F5344CB8AC3E}">
        <p14:creationId xmlns:p14="http://schemas.microsoft.com/office/powerpoint/2010/main" val="24164901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DF0D6A2-9672-420C-AF94-A8A88B0C5124}" type="slidenum">
              <a:rPr lang="en-US" smtClean="0"/>
              <a:pPr/>
              <a:t>14</a:t>
            </a:fld>
            <a:endParaRPr lang="en-US"/>
          </a:p>
        </p:txBody>
      </p:sp>
    </p:spTree>
    <p:extLst>
      <p:ext uri="{BB962C8B-B14F-4D97-AF65-F5344CB8AC3E}">
        <p14:creationId xmlns:p14="http://schemas.microsoft.com/office/powerpoint/2010/main" val="2338336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ADAED7F-132C-4A1E-A288-2DDCD1C583B4}" type="datetimeFigureOut">
              <a:rPr lang="en-US" smtClean="0"/>
              <a:pPr/>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438B48-0210-4382-8CF5-C51EE995168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ADAED7F-132C-4A1E-A288-2DDCD1C583B4}" type="datetimeFigureOut">
              <a:rPr lang="en-US" smtClean="0"/>
              <a:pPr/>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438B48-0210-4382-8CF5-C51EE995168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ADAED7F-132C-4A1E-A288-2DDCD1C583B4}" type="datetimeFigureOut">
              <a:rPr lang="en-US" smtClean="0"/>
              <a:pPr/>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438B48-0210-4382-8CF5-C51EE995168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ADAED7F-132C-4A1E-A288-2DDCD1C583B4}" type="datetimeFigureOut">
              <a:rPr lang="en-US" smtClean="0"/>
              <a:pPr/>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438B48-0210-4382-8CF5-C51EE995168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ADAED7F-132C-4A1E-A288-2DDCD1C583B4}" type="datetimeFigureOut">
              <a:rPr lang="en-US" smtClean="0"/>
              <a:pPr/>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438B48-0210-4382-8CF5-C51EE995168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ADAED7F-132C-4A1E-A288-2DDCD1C583B4}" type="datetimeFigureOut">
              <a:rPr lang="en-US" smtClean="0"/>
              <a:pPr/>
              <a:t>11/26/2024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438B48-0210-4382-8CF5-C51EE995168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ADAED7F-132C-4A1E-A288-2DDCD1C583B4}" type="datetimeFigureOut">
              <a:rPr lang="en-US" smtClean="0"/>
              <a:pPr/>
              <a:t>11/26/2024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438B48-0210-4382-8CF5-C51EE995168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ADAED7F-132C-4A1E-A288-2DDCD1C583B4}" type="datetimeFigureOut">
              <a:rPr lang="en-US" smtClean="0"/>
              <a:pPr/>
              <a:t>11/26/2024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438B48-0210-4382-8CF5-C51EE995168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DAED7F-132C-4A1E-A288-2DDCD1C583B4}" type="datetimeFigureOut">
              <a:rPr lang="en-US" smtClean="0"/>
              <a:pPr/>
              <a:t>11/26/2024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1438B48-0210-4382-8CF5-C51EE995168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ADAED7F-132C-4A1E-A288-2DDCD1C583B4}" type="datetimeFigureOut">
              <a:rPr lang="en-US" smtClean="0"/>
              <a:pPr/>
              <a:t>11/26/2024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438B48-0210-4382-8CF5-C51EE995168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ADAED7F-132C-4A1E-A288-2DDCD1C583B4}" type="datetimeFigureOut">
              <a:rPr lang="en-US" smtClean="0"/>
              <a:pPr/>
              <a:t>11/26/2024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438B48-0210-4382-8CF5-C51EE995168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DAED7F-132C-4A1E-A288-2DDCD1C583B4}" type="datetimeFigureOut">
              <a:rPr lang="en-US" smtClean="0"/>
              <a:pPr/>
              <a:t>11/26/2024</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438B48-0210-4382-8CF5-C51EE995168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0" y="0"/>
            <a:ext cx="9144000" cy="838200"/>
          </a:xfrm>
          <a:prstGeom prst="rect">
            <a:avLst/>
          </a:prstGeom>
          <a:solidFill>
            <a:schemeClr val="tx1">
              <a:alpha val="34000"/>
            </a:schemeClr>
          </a:solidFill>
          <a:ln w="9525">
            <a:noFill/>
            <a:miter lim="800000"/>
            <a:headEnd/>
            <a:tailEnd/>
          </a:ln>
        </p:spPr>
        <p:txBody>
          <a:bodyPr tIns="182880" bIns="137160"/>
          <a:lstStyle/>
          <a:p>
            <a:pPr marL="228600"/>
            <a:r>
              <a:rPr lang="en-US" sz="3300" b="1" spc="-150" dirty="0">
                <a:solidFill>
                  <a:srgbClr val="FFFFFF"/>
                </a:solidFill>
                <a:latin typeface="Helvetica"/>
                <a:cs typeface="Helvetica"/>
              </a:rPr>
              <a:t>Lesson 1: Acknowledging the Creator</a:t>
            </a:r>
          </a:p>
        </p:txBody>
      </p:sp>
      <p:sp>
        <p:nvSpPr>
          <p:cNvPr id="6" name="TextBox 5"/>
          <p:cNvSpPr txBox="1">
            <a:spLocks noChangeArrowheads="1"/>
          </p:cNvSpPr>
          <p:nvPr/>
        </p:nvSpPr>
        <p:spPr bwMode="auto">
          <a:xfrm>
            <a:off x="0" y="5943600"/>
            <a:ext cx="9144000" cy="914400"/>
          </a:xfrm>
          <a:prstGeom prst="rect">
            <a:avLst/>
          </a:prstGeom>
          <a:solidFill>
            <a:schemeClr val="tx1">
              <a:alpha val="40000"/>
            </a:schemeClr>
          </a:solidFill>
          <a:ln w="9525">
            <a:noFill/>
            <a:miter lim="800000"/>
            <a:headEnd/>
            <a:tailEnd/>
          </a:ln>
        </p:spPr>
        <p:txBody>
          <a:bodyPr tIns="137160" rIns="274320"/>
          <a:lstStyle/>
          <a:p>
            <a:pPr marL="228600" algn="r"/>
            <a:r>
              <a:rPr lang="en-US" sz="2800" b="1" dirty="0">
                <a:solidFill>
                  <a:srgbClr val="FFFFFF"/>
                </a:solidFill>
                <a:latin typeface="Helvetica"/>
                <a:cs typeface="Helvetica"/>
              </a:rPr>
              <a:t>Rejoicing in God’s Good Design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5105400" y="3048000"/>
            <a:ext cx="3505200" cy="1569660"/>
          </a:xfrm>
          <a:prstGeom prst="rect">
            <a:avLst/>
          </a:prstGeom>
          <a:solidFill>
            <a:srgbClr val="BA0202">
              <a:alpha val="65000"/>
            </a:srgbClr>
          </a:solidFill>
          <a:ln>
            <a:solidFill>
              <a:schemeClr val="accent2">
                <a:lumMod val="75000"/>
              </a:schemeClr>
            </a:solidFill>
          </a:ln>
        </p:spPr>
        <p:txBody>
          <a:bodyPr wrap="square" lIns="182880" tIns="182880" rIns="182880" bIns="182880" rtlCol="0">
            <a:spAutoFit/>
          </a:bodyPr>
          <a:lstStyle/>
          <a:p>
            <a:pPr algn="ctr"/>
            <a:r>
              <a:rPr lang="en-US" sz="2600" b="1" dirty="0">
                <a:solidFill>
                  <a:schemeClr val="bg1"/>
                </a:solidFill>
                <a:latin typeface="Helvetica"/>
                <a:cs typeface="Helvetica"/>
              </a:rPr>
              <a:t>Intellectual Consequence: </a:t>
            </a:r>
            <a:br>
              <a:rPr lang="en-US" sz="2600" b="1" dirty="0">
                <a:solidFill>
                  <a:schemeClr val="bg1"/>
                </a:solidFill>
                <a:latin typeface="Helvetica"/>
                <a:cs typeface="Helvetica"/>
              </a:rPr>
            </a:br>
            <a:r>
              <a:rPr lang="en-US" sz="2600" b="1" dirty="0" err="1">
                <a:solidFill>
                  <a:schemeClr val="bg1"/>
                </a:solidFill>
                <a:latin typeface="Helvetica"/>
                <a:cs typeface="Helvetica"/>
              </a:rPr>
              <a:t>Pridefully</a:t>
            </a:r>
            <a:r>
              <a:rPr lang="en-US" sz="2600" b="1" dirty="0">
                <a:solidFill>
                  <a:schemeClr val="bg1"/>
                </a:solidFill>
                <a:latin typeface="Helvetica"/>
                <a:cs typeface="Helvetica"/>
              </a:rPr>
              <a:t> Ignorant</a:t>
            </a:r>
          </a:p>
        </p:txBody>
      </p:sp>
      <p:sp>
        <p:nvSpPr>
          <p:cNvPr id="26" name="Right Arrow 25"/>
          <p:cNvSpPr/>
          <p:nvPr/>
        </p:nvSpPr>
        <p:spPr>
          <a:xfrm rot="20235060">
            <a:off x="4172977" y="4058555"/>
            <a:ext cx="776990" cy="457200"/>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1"/>
          <p:cNvGrpSpPr/>
          <p:nvPr/>
        </p:nvGrpSpPr>
        <p:grpSpPr>
          <a:xfrm>
            <a:off x="457200" y="1447800"/>
            <a:ext cx="3657600" cy="2362200"/>
            <a:chOff x="457200" y="1752600"/>
            <a:chExt cx="3657600" cy="2057400"/>
          </a:xfrm>
        </p:grpSpPr>
        <p:sp>
          <p:nvSpPr>
            <p:cNvPr id="20" name="Rectangle 19"/>
            <p:cNvSpPr/>
            <p:nvPr/>
          </p:nvSpPr>
          <p:spPr>
            <a:xfrm>
              <a:off x="457200" y="1752600"/>
              <a:ext cx="3657600" cy="2057400"/>
            </a:xfrm>
            <a:prstGeom prst="rect">
              <a:avLst/>
            </a:prstGeom>
            <a:solidFill>
              <a:srgbClr val="3074EB">
                <a:alpha val="63000"/>
              </a:srgb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457200" y="1752600"/>
              <a:ext cx="3657600" cy="492443"/>
            </a:xfrm>
            <a:prstGeom prst="rect">
              <a:avLst/>
            </a:prstGeom>
            <a:solidFill>
              <a:schemeClr val="tx1">
                <a:alpha val="35000"/>
              </a:schemeClr>
            </a:solidFill>
          </p:spPr>
          <p:txBody>
            <a:bodyPr wrap="square" rtlCol="0">
              <a:spAutoFit/>
            </a:bodyPr>
            <a:lstStyle/>
            <a:p>
              <a:pPr algn="ctr"/>
              <a:r>
                <a:rPr lang="en-US" sz="2600" b="1" dirty="0">
                  <a:solidFill>
                    <a:schemeClr val="bg1"/>
                  </a:solidFill>
                  <a:latin typeface="Helvetica"/>
                  <a:cs typeface="Helvetica"/>
                </a:rPr>
                <a:t>Nature Reveals God</a:t>
              </a:r>
            </a:p>
          </p:txBody>
        </p:sp>
      </p:grpSp>
      <p:pic>
        <p:nvPicPr>
          <p:cNvPr id="29" name="Picture 28" descr="medfr04932.jpg"/>
          <p:cNvPicPr>
            <a:picLocks noChangeAspect="1"/>
          </p:cNvPicPr>
          <p:nvPr/>
        </p:nvPicPr>
        <p:blipFill>
          <a:blip r:embed="rId2" cstate="print"/>
          <a:stretch>
            <a:fillRect/>
          </a:stretch>
        </p:blipFill>
        <p:spPr>
          <a:xfrm>
            <a:off x="1176602" y="2133600"/>
            <a:ext cx="2188319" cy="1447800"/>
          </a:xfrm>
          <a:prstGeom prst="rect">
            <a:avLst/>
          </a:prstGeom>
        </p:spPr>
      </p:pic>
      <p:sp>
        <p:nvSpPr>
          <p:cNvPr id="31" name="Down Arrow 30"/>
          <p:cNvSpPr/>
          <p:nvPr/>
        </p:nvSpPr>
        <p:spPr>
          <a:xfrm>
            <a:off x="1981200" y="3886200"/>
            <a:ext cx="457200" cy="457200"/>
          </a:xfrm>
          <a:prstGeom prst="down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12"/>
          <p:cNvGrpSpPr/>
          <p:nvPr/>
        </p:nvGrpSpPr>
        <p:grpSpPr>
          <a:xfrm>
            <a:off x="457200" y="4419601"/>
            <a:ext cx="3657600" cy="2209800"/>
            <a:chOff x="457200" y="1752600"/>
            <a:chExt cx="3657600" cy="2057399"/>
          </a:xfrm>
          <a:solidFill>
            <a:schemeClr val="accent2">
              <a:lumMod val="75000"/>
            </a:schemeClr>
          </a:solidFill>
        </p:grpSpPr>
        <p:sp>
          <p:nvSpPr>
            <p:cNvPr id="33" name="Rectangle 32"/>
            <p:cNvSpPr/>
            <p:nvPr/>
          </p:nvSpPr>
          <p:spPr>
            <a:xfrm>
              <a:off x="457200" y="1752600"/>
              <a:ext cx="3657600" cy="2057399"/>
            </a:xfrm>
            <a:prstGeom prst="rect">
              <a:avLst/>
            </a:prstGeom>
            <a:solidFill>
              <a:srgbClr val="BA0202">
                <a:alpha val="70000"/>
              </a:srgb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457200" y="1752600"/>
              <a:ext cx="3657600" cy="458481"/>
            </a:xfrm>
            <a:prstGeom prst="rect">
              <a:avLst/>
            </a:prstGeom>
            <a:solidFill>
              <a:schemeClr val="tx1">
                <a:alpha val="22000"/>
              </a:schemeClr>
            </a:solidFill>
            <a:ln>
              <a:noFill/>
            </a:ln>
          </p:spPr>
          <p:txBody>
            <a:bodyPr wrap="square" rtlCol="0">
              <a:spAutoFit/>
            </a:bodyPr>
            <a:lstStyle/>
            <a:p>
              <a:pPr algn="ctr"/>
              <a:r>
                <a:rPr lang="en-US" sz="2600" b="1" dirty="0">
                  <a:solidFill>
                    <a:schemeClr val="bg1"/>
                  </a:solidFill>
                  <a:latin typeface="Helvetica"/>
                  <a:cs typeface="Helvetica"/>
                </a:rPr>
                <a:t>Men Deny Truth</a:t>
              </a:r>
            </a:p>
          </p:txBody>
        </p:sp>
      </p:grpSp>
      <p:pic>
        <p:nvPicPr>
          <p:cNvPr id="35" name="Picture 34" descr="medfr04932.jpg"/>
          <p:cNvPicPr>
            <a:picLocks noChangeAspect="1"/>
          </p:cNvPicPr>
          <p:nvPr/>
        </p:nvPicPr>
        <p:blipFill>
          <a:blip r:embed="rId3" cstate="print"/>
          <a:stretch>
            <a:fillRect/>
          </a:stretch>
        </p:blipFill>
        <p:spPr>
          <a:xfrm>
            <a:off x="1211240" y="5054600"/>
            <a:ext cx="2133600" cy="1422400"/>
          </a:xfrm>
          <a:prstGeom prst="rect">
            <a:avLst/>
          </a:prstGeom>
        </p:spPr>
      </p:pic>
      <p:sp>
        <p:nvSpPr>
          <p:cNvPr id="36" name="TextBox 35"/>
          <p:cNvSpPr txBox="1">
            <a:spLocks noChangeArrowheads="1"/>
          </p:cNvSpPr>
          <p:nvPr/>
        </p:nvSpPr>
        <p:spPr bwMode="auto">
          <a:xfrm>
            <a:off x="0" y="0"/>
            <a:ext cx="9144000" cy="838200"/>
          </a:xfrm>
          <a:prstGeom prst="rect">
            <a:avLst/>
          </a:prstGeom>
          <a:solidFill>
            <a:schemeClr val="tx1">
              <a:alpha val="34000"/>
            </a:schemeClr>
          </a:solidFill>
          <a:ln w="9525">
            <a:noFill/>
            <a:miter lim="800000"/>
            <a:headEnd/>
            <a:tailEnd/>
          </a:ln>
        </p:spPr>
        <p:txBody>
          <a:bodyPr tIns="182880" bIns="137160"/>
          <a:lstStyle/>
          <a:p>
            <a:pPr marL="106363"/>
            <a:r>
              <a:rPr lang="en-US" sz="3200" b="1" dirty="0">
                <a:solidFill>
                  <a:schemeClr val="bg1"/>
                </a:solidFill>
                <a:latin typeface="TradeGothic" pitchFamily="2" charset="0"/>
              </a:rPr>
              <a:t>Denying God Leads to Confusion</a:t>
            </a:r>
          </a:p>
          <a:p>
            <a:pPr marL="106363"/>
            <a:endParaRPr lang="en-US" sz="3200" b="1" dirty="0">
              <a:solidFill>
                <a:schemeClr val="bg1"/>
              </a:solidFill>
              <a:latin typeface="TradeGothic" pitchFamily="2" charset="0"/>
            </a:endParaRPr>
          </a:p>
        </p:txBody>
      </p:sp>
      <p:sp>
        <p:nvSpPr>
          <p:cNvPr id="15" name="TextBox 14"/>
          <p:cNvSpPr txBox="1"/>
          <p:nvPr/>
        </p:nvSpPr>
        <p:spPr>
          <a:xfrm>
            <a:off x="304800" y="914400"/>
            <a:ext cx="8458200" cy="523220"/>
          </a:xfrm>
          <a:prstGeom prst="rect">
            <a:avLst/>
          </a:prstGeom>
          <a:solidFill>
            <a:schemeClr val="tx1">
              <a:alpha val="47000"/>
            </a:schemeClr>
          </a:solidFill>
        </p:spPr>
        <p:txBody>
          <a:bodyPr wrap="square" rtlCol="0">
            <a:spAutoFit/>
          </a:bodyPr>
          <a:lstStyle/>
          <a:p>
            <a:r>
              <a:rPr lang="en-US" sz="2800" dirty="0">
                <a:solidFill>
                  <a:schemeClr val="bg1"/>
                </a:solidFill>
                <a:latin typeface="Helvetica" pitchFamily="34" charset="0"/>
                <a:cs typeface="Helvetica" pitchFamily="34" charset="0"/>
              </a:rPr>
              <a:t>Romans 1:18-25</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ight Arrow 20"/>
          <p:cNvSpPr/>
          <p:nvPr/>
        </p:nvSpPr>
        <p:spPr>
          <a:xfrm>
            <a:off x="4197618" y="5181600"/>
            <a:ext cx="776990" cy="457200"/>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5105400" y="3048000"/>
            <a:ext cx="3505200" cy="1569660"/>
          </a:xfrm>
          <a:prstGeom prst="rect">
            <a:avLst/>
          </a:prstGeom>
          <a:solidFill>
            <a:srgbClr val="BA0202">
              <a:alpha val="65000"/>
            </a:srgbClr>
          </a:solidFill>
          <a:ln>
            <a:solidFill>
              <a:schemeClr val="accent2">
                <a:lumMod val="75000"/>
              </a:schemeClr>
            </a:solidFill>
          </a:ln>
        </p:spPr>
        <p:txBody>
          <a:bodyPr wrap="square" lIns="182880" tIns="182880" rIns="182880" bIns="182880" rtlCol="0">
            <a:spAutoFit/>
          </a:bodyPr>
          <a:lstStyle/>
          <a:p>
            <a:pPr algn="ctr"/>
            <a:r>
              <a:rPr lang="en-US" sz="2600" b="1" dirty="0">
                <a:solidFill>
                  <a:schemeClr val="bg1"/>
                </a:solidFill>
                <a:latin typeface="Helvetica"/>
                <a:cs typeface="Helvetica"/>
              </a:rPr>
              <a:t>Intellectual Consequence: </a:t>
            </a:r>
            <a:br>
              <a:rPr lang="en-US" sz="2600" b="1" dirty="0">
                <a:solidFill>
                  <a:schemeClr val="bg1"/>
                </a:solidFill>
                <a:latin typeface="Helvetica"/>
                <a:cs typeface="Helvetica"/>
              </a:rPr>
            </a:br>
            <a:r>
              <a:rPr lang="en-US" sz="2600" b="1" dirty="0" err="1">
                <a:solidFill>
                  <a:schemeClr val="bg1"/>
                </a:solidFill>
                <a:latin typeface="Helvetica"/>
                <a:cs typeface="Helvetica"/>
              </a:rPr>
              <a:t>Pridefully</a:t>
            </a:r>
            <a:r>
              <a:rPr lang="en-US" sz="2600" b="1" dirty="0">
                <a:solidFill>
                  <a:schemeClr val="bg1"/>
                </a:solidFill>
                <a:latin typeface="Helvetica"/>
                <a:cs typeface="Helvetica"/>
              </a:rPr>
              <a:t> Ignorant</a:t>
            </a:r>
          </a:p>
        </p:txBody>
      </p:sp>
      <p:sp>
        <p:nvSpPr>
          <p:cNvPr id="31" name="Right Arrow 30"/>
          <p:cNvSpPr/>
          <p:nvPr/>
        </p:nvSpPr>
        <p:spPr>
          <a:xfrm rot="20235060">
            <a:off x="4172977" y="4058555"/>
            <a:ext cx="776990" cy="457200"/>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11"/>
          <p:cNvGrpSpPr/>
          <p:nvPr/>
        </p:nvGrpSpPr>
        <p:grpSpPr>
          <a:xfrm>
            <a:off x="457200" y="1447800"/>
            <a:ext cx="3657600" cy="2362200"/>
            <a:chOff x="457200" y="1752600"/>
            <a:chExt cx="3657600" cy="2057400"/>
          </a:xfrm>
        </p:grpSpPr>
        <p:sp>
          <p:nvSpPr>
            <p:cNvPr id="35" name="Rectangle 34"/>
            <p:cNvSpPr/>
            <p:nvPr/>
          </p:nvSpPr>
          <p:spPr>
            <a:xfrm>
              <a:off x="457200" y="1752600"/>
              <a:ext cx="3657600" cy="2057400"/>
            </a:xfrm>
            <a:prstGeom prst="rect">
              <a:avLst/>
            </a:prstGeom>
            <a:solidFill>
              <a:srgbClr val="3074EB">
                <a:alpha val="63000"/>
              </a:srgb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457200" y="1752600"/>
              <a:ext cx="3657600" cy="492443"/>
            </a:xfrm>
            <a:prstGeom prst="rect">
              <a:avLst/>
            </a:prstGeom>
            <a:solidFill>
              <a:schemeClr val="tx1">
                <a:alpha val="35000"/>
              </a:schemeClr>
            </a:solidFill>
          </p:spPr>
          <p:txBody>
            <a:bodyPr wrap="square" rtlCol="0">
              <a:spAutoFit/>
            </a:bodyPr>
            <a:lstStyle/>
            <a:p>
              <a:pPr algn="ctr"/>
              <a:r>
                <a:rPr lang="en-US" sz="2600" b="1" dirty="0">
                  <a:solidFill>
                    <a:schemeClr val="bg1"/>
                  </a:solidFill>
                  <a:latin typeface="Helvetica"/>
                  <a:cs typeface="Helvetica"/>
                </a:rPr>
                <a:t>Nature Reveals God</a:t>
              </a:r>
            </a:p>
          </p:txBody>
        </p:sp>
      </p:grpSp>
      <p:pic>
        <p:nvPicPr>
          <p:cNvPr id="37" name="Picture 36" descr="medfr04932.jpg"/>
          <p:cNvPicPr>
            <a:picLocks noChangeAspect="1"/>
          </p:cNvPicPr>
          <p:nvPr/>
        </p:nvPicPr>
        <p:blipFill>
          <a:blip r:embed="rId2" cstate="print"/>
          <a:stretch>
            <a:fillRect/>
          </a:stretch>
        </p:blipFill>
        <p:spPr>
          <a:xfrm>
            <a:off x="1176602" y="2133600"/>
            <a:ext cx="2188319" cy="1447800"/>
          </a:xfrm>
          <a:prstGeom prst="rect">
            <a:avLst/>
          </a:prstGeom>
        </p:spPr>
      </p:pic>
      <p:sp>
        <p:nvSpPr>
          <p:cNvPr id="38" name="Down Arrow 37"/>
          <p:cNvSpPr/>
          <p:nvPr/>
        </p:nvSpPr>
        <p:spPr>
          <a:xfrm>
            <a:off x="1981200" y="3886200"/>
            <a:ext cx="457200" cy="457200"/>
          </a:xfrm>
          <a:prstGeom prst="down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12"/>
          <p:cNvGrpSpPr/>
          <p:nvPr/>
        </p:nvGrpSpPr>
        <p:grpSpPr>
          <a:xfrm>
            <a:off x="457200" y="4419601"/>
            <a:ext cx="3657600" cy="2209800"/>
            <a:chOff x="457200" y="1752600"/>
            <a:chExt cx="3657600" cy="2057399"/>
          </a:xfrm>
          <a:solidFill>
            <a:schemeClr val="accent2">
              <a:lumMod val="75000"/>
            </a:schemeClr>
          </a:solidFill>
        </p:grpSpPr>
        <p:sp>
          <p:nvSpPr>
            <p:cNvPr id="40" name="Rectangle 39"/>
            <p:cNvSpPr/>
            <p:nvPr/>
          </p:nvSpPr>
          <p:spPr>
            <a:xfrm>
              <a:off x="457200" y="1752600"/>
              <a:ext cx="3657600" cy="2057399"/>
            </a:xfrm>
            <a:prstGeom prst="rect">
              <a:avLst/>
            </a:prstGeom>
            <a:solidFill>
              <a:srgbClr val="BA0202">
                <a:alpha val="70000"/>
              </a:srgb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457200" y="1752600"/>
              <a:ext cx="3657600" cy="458481"/>
            </a:xfrm>
            <a:prstGeom prst="rect">
              <a:avLst/>
            </a:prstGeom>
            <a:solidFill>
              <a:schemeClr val="tx1">
                <a:alpha val="22000"/>
              </a:schemeClr>
            </a:solidFill>
            <a:ln>
              <a:noFill/>
            </a:ln>
          </p:spPr>
          <p:txBody>
            <a:bodyPr wrap="square" rtlCol="0">
              <a:spAutoFit/>
            </a:bodyPr>
            <a:lstStyle/>
            <a:p>
              <a:pPr algn="ctr"/>
              <a:r>
                <a:rPr lang="en-US" sz="2600" b="1" dirty="0">
                  <a:solidFill>
                    <a:schemeClr val="bg1"/>
                  </a:solidFill>
                  <a:latin typeface="Helvetica"/>
                  <a:cs typeface="Helvetica"/>
                </a:rPr>
                <a:t>Men Deny Truth</a:t>
              </a:r>
            </a:p>
          </p:txBody>
        </p:sp>
      </p:grpSp>
      <p:pic>
        <p:nvPicPr>
          <p:cNvPr id="42" name="Picture 41" descr="medfr04932.jpg"/>
          <p:cNvPicPr>
            <a:picLocks noChangeAspect="1"/>
          </p:cNvPicPr>
          <p:nvPr/>
        </p:nvPicPr>
        <p:blipFill>
          <a:blip r:embed="rId3" cstate="print"/>
          <a:stretch>
            <a:fillRect/>
          </a:stretch>
        </p:blipFill>
        <p:spPr>
          <a:xfrm>
            <a:off x="1211240" y="5054600"/>
            <a:ext cx="2133600" cy="1422400"/>
          </a:xfrm>
          <a:prstGeom prst="rect">
            <a:avLst/>
          </a:prstGeom>
        </p:spPr>
      </p:pic>
      <p:sp>
        <p:nvSpPr>
          <p:cNvPr id="43" name="TextBox 42"/>
          <p:cNvSpPr txBox="1"/>
          <p:nvPr/>
        </p:nvSpPr>
        <p:spPr>
          <a:xfrm>
            <a:off x="5105400" y="4724400"/>
            <a:ext cx="3505200" cy="1569660"/>
          </a:xfrm>
          <a:prstGeom prst="rect">
            <a:avLst/>
          </a:prstGeom>
          <a:solidFill>
            <a:srgbClr val="BA0202">
              <a:alpha val="65000"/>
            </a:srgbClr>
          </a:solidFill>
          <a:ln>
            <a:solidFill>
              <a:schemeClr val="accent2">
                <a:lumMod val="75000"/>
              </a:schemeClr>
            </a:solidFill>
          </a:ln>
        </p:spPr>
        <p:txBody>
          <a:bodyPr wrap="square" lIns="182880" tIns="182880" rIns="182880" bIns="182880" rtlCol="0">
            <a:spAutoFit/>
          </a:bodyPr>
          <a:lstStyle/>
          <a:p>
            <a:pPr algn="ctr"/>
            <a:r>
              <a:rPr lang="en-US" sz="2600" b="1" dirty="0">
                <a:solidFill>
                  <a:schemeClr val="bg1"/>
                </a:solidFill>
                <a:latin typeface="Helvetica"/>
                <a:cs typeface="Helvetica"/>
              </a:rPr>
              <a:t>Moral </a:t>
            </a:r>
            <a:br>
              <a:rPr lang="en-US" sz="2600" b="1" dirty="0">
                <a:solidFill>
                  <a:schemeClr val="bg1"/>
                </a:solidFill>
                <a:latin typeface="Helvetica"/>
                <a:cs typeface="Helvetica"/>
              </a:rPr>
            </a:br>
            <a:r>
              <a:rPr lang="en-US" sz="2600" b="1" dirty="0">
                <a:solidFill>
                  <a:schemeClr val="bg1"/>
                </a:solidFill>
                <a:latin typeface="Helvetica"/>
                <a:cs typeface="Helvetica"/>
              </a:rPr>
              <a:t>Consequence: </a:t>
            </a:r>
            <a:br>
              <a:rPr lang="en-US" sz="2600" b="1" dirty="0">
                <a:solidFill>
                  <a:schemeClr val="bg1"/>
                </a:solidFill>
                <a:latin typeface="Helvetica"/>
                <a:cs typeface="Helvetica"/>
              </a:rPr>
            </a:br>
            <a:r>
              <a:rPr lang="en-US" sz="2600" b="1" dirty="0">
                <a:solidFill>
                  <a:schemeClr val="bg1"/>
                </a:solidFill>
                <a:latin typeface="Helvetica"/>
                <a:cs typeface="Helvetica"/>
              </a:rPr>
              <a:t>Idolatry</a:t>
            </a:r>
          </a:p>
        </p:txBody>
      </p:sp>
      <p:sp>
        <p:nvSpPr>
          <p:cNvPr id="44" name="TextBox 43"/>
          <p:cNvSpPr txBox="1">
            <a:spLocks noChangeArrowheads="1"/>
          </p:cNvSpPr>
          <p:nvPr/>
        </p:nvSpPr>
        <p:spPr bwMode="auto">
          <a:xfrm>
            <a:off x="0" y="0"/>
            <a:ext cx="9144000" cy="838200"/>
          </a:xfrm>
          <a:prstGeom prst="rect">
            <a:avLst/>
          </a:prstGeom>
          <a:solidFill>
            <a:schemeClr val="tx1">
              <a:alpha val="34000"/>
            </a:schemeClr>
          </a:solidFill>
          <a:ln w="9525">
            <a:noFill/>
            <a:miter lim="800000"/>
            <a:headEnd/>
            <a:tailEnd/>
          </a:ln>
        </p:spPr>
        <p:txBody>
          <a:bodyPr tIns="182880" bIns="137160"/>
          <a:lstStyle/>
          <a:p>
            <a:pPr marL="106363"/>
            <a:r>
              <a:rPr lang="en-US" sz="3200" b="1" dirty="0">
                <a:solidFill>
                  <a:schemeClr val="bg1"/>
                </a:solidFill>
                <a:latin typeface="TradeGothic" pitchFamily="2" charset="0"/>
              </a:rPr>
              <a:t>Denying God Leads to Confusion</a:t>
            </a:r>
          </a:p>
          <a:p>
            <a:pPr marL="106363"/>
            <a:endParaRPr lang="en-US" sz="3200" b="1" dirty="0">
              <a:solidFill>
                <a:schemeClr val="bg1"/>
              </a:solidFill>
              <a:latin typeface="TradeGothic" pitchFamily="2" charset="0"/>
            </a:endParaRPr>
          </a:p>
        </p:txBody>
      </p:sp>
      <p:sp>
        <p:nvSpPr>
          <p:cNvPr id="17" name="TextBox 16"/>
          <p:cNvSpPr txBox="1"/>
          <p:nvPr/>
        </p:nvSpPr>
        <p:spPr>
          <a:xfrm>
            <a:off x="304800" y="914400"/>
            <a:ext cx="8458200" cy="523220"/>
          </a:xfrm>
          <a:prstGeom prst="rect">
            <a:avLst/>
          </a:prstGeom>
          <a:solidFill>
            <a:schemeClr val="tx1">
              <a:alpha val="47000"/>
            </a:schemeClr>
          </a:solidFill>
        </p:spPr>
        <p:txBody>
          <a:bodyPr wrap="square" rtlCol="0">
            <a:spAutoFit/>
          </a:bodyPr>
          <a:lstStyle/>
          <a:p>
            <a:r>
              <a:rPr lang="en-US" sz="2800" dirty="0">
                <a:solidFill>
                  <a:schemeClr val="bg1"/>
                </a:solidFill>
                <a:latin typeface="Helvetica" pitchFamily="34" charset="0"/>
                <a:cs typeface="Helvetica" pitchFamily="34" charset="0"/>
              </a:rPr>
              <a:t>Romans 1:18-25</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02608" y="1143000"/>
            <a:ext cx="8305800" cy="2514600"/>
          </a:xfrm>
          <a:prstGeom prst="rect">
            <a:avLst/>
          </a:prstGeom>
          <a:solidFill>
            <a:srgbClr val="000000">
              <a:alpha val="61000"/>
            </a:srgbClr>
          </a:solidFill>
          <a:ln>
            <a:solidFill>
              <a:schemeClr val="bg1">
                <a:alpha val="80000"/>
              </a:schemeClr>
            </a:solidFill>
          </a:ln>
        </p:spPr>
        <p:txBody>
          <a:bodyPr wrap="square" lIns="182880" tIns="182880" rIns="182880" bIns="182880" rtlCol="0" anchor="ctr" anchorCtr="0">
            <a:noAutofit/>
          </a:bodyPr>
          <a:lstStyle/>
          <a:p>
            <a:pPr lvl="0"/>
            <a:r>
              <a:rPr lang="en-US" sz="2800" dirty="0">
                <a:solidFill>
                  <a:schemeClr val="bg1"/>
                </a:solidFill>
                <a:latin typeface="Helvetica"/>
                <a:cs typeface="Helvetica"/>
              </a:rPr>
              <a:t>“… it is certain that man never achieves a clear… knowledge of himself unless he has first looked upon God’s face, and then descends from contemplating him to scrutinize himself.”</a:t>
            </a:r>
          </a:p>
          <a:p>
            <a:pPr lvl="0" algn="r"/>
            <a:r>
              <a:rPr lang="en-US" sz="2800" b="1" dirty="0">
                <a:solidFill>
                  <a:schemeClr val="bg1"/>
                </a:solidFill>
                <a:latin typeface="Helvetica"/>
                <a:cs typeface="Helvetica"/>
              </a:rPr>
              <a:t>John Calvin</a:t>
            </a:r>
            <a:endParaRPr lang="en-US" sz="2600" b="1" dirty="0">
              <a:solidFill>
                <a:schemeClr val="bg1"/>
              </a:solidFill>
              <a:latin typeface="Helvetica"/>
              <a:cs typeface="Helvetica"/>
            </a:endParaRPr>
          </a:p>
        </p:txBody>
      </p:sp>
      <p:sp>
        <p:nvSpPr>
          <p:cNvPr id="4" name="Rectangle 3"/>
          <p:cNvSpPr/>
          <p:nvPr/>
        </p:nvSpPr>
        <p:spPr>
          <a:xfrm>
            <a:off x="381000" y="1143000"/>
            <a:ext cx="76200" cy="2514600"/>
          </a:xfrm>
          <a:prstGeom prst="rect">
            <a:avLst/>
          </a:prstGeom>
          <a:solidFill>
            <a:schemeClr val="bg1">
              <a:alpha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a:spLocks noChangeArrowheads="1"/>
          </p:cNvSpPr>
          <p:nvPr/>
        </p:nvSpPr>
        <p:spPr bwMode="auto">
          <a:xfrm>
            <a:off x="0" y="0"/>
            <a:ext cx="9144000" cy="838200"/>
          </a:xfrm>
          <a:prstGeom prst="rect">
            <a:avLst/>
          </a:prstGeom>
          <a:solidFill>
            <a:schemeClr val="tx1">
              <a:alpha val="34000"/>
            </a:schemeClr>
          </a:solidFill>
          <a:ln w="9525">
            <a:noFill/>
            <a:miter lim="800000"/>
            <a:headEnd/>
            <a:tailEnd/>
          </a:ln>
        </p:spPr>
        <p:txBody>
          <a:bodyPr tIns="182880" bIns="137160"/>
          <a:lstStyle/>
          <a:p>
            <a:pPr marL="106363"/>
            <a:r>
              <a:rPr lang="en-US" sz="3200" b="1" dirty="0">
                <a:solidFill>
                  <a:schemeClr val="bg1"/>
                </a:solidFill>
                <a:latin typeface="TradeGothic" pitchFamily="2" charset="0"/>
              </a:rPr>
              <a:t>Knowing God and Knowing Ourselves</a:t>
            </a:r>
          </a:p>
          <a:p>
            <a:pPr marL="106363"/>
            <a:endParaRPr lang="en-US" sz="3200" b="1" dirty="0">
              <a:solidFill>
                <a:schemeClr val="bg1"/>
              </a:solidFill>
              <a:latin typeface="TradeGothic"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304800" y="1066800"/>
            <a:ext cx="8458200" cy="2092880"/>
          </a:xfrm>
          <a:prstGeom prst="rect">
            <a:avLst/>
          </a:prstGeom>
          <a:solidFill>
            <a:schemeClr val="tx1">
              <a:alpha val="47000"/>
            </a:schemeClr>
          </a:solidFill>
        </p:spPr>
        <p:txBody>
          <a:bodyPr wrap="square" lIns="182880" tIns="182880" rIns="182880" bIns="182880" rtlCol="0">
            <a:spAutoFit/>
          </a:bodyPr>
          <a:lstStyle/>
          <a:p>
            <a:pPr marL="463550" indent="-341313">
              <a:buFont typeface="Arial" pitchFamily="34" charset="0"/>
              <a:buChar char="•"/>
            </a:pPr>
            <a:r>
              <a:rPr lang="en-US" sz="2800" dirty="0">
                <a:solidFill>
                  <a:srgbClr val="FFFFFF"/>
                </a:solidFill>
                <a:latin typeface="Helvetica"/>
                <a:cs typeface="Helvetica"/>
              </a:rPr>
              <a:t>Through nature</a:t>
            </a:r>
          </a:p>
          <a:p>
            <a:pPr marL="463550" indent="-341313">
              <a:buFont typeface="Arial" pitchFamily="34" charset="0"/>
              <a:buChar char="•"/>
            </a:pPr>
            <a:r>
              <a:rPr lang="en-US" sz="2800" dirty="0">
                <a:solidFill>
                  <a:srgbClr val="FFFFFF"/>
                </a:solidFill>
                <a:latin typeface="Helvetica"/>
                <a:cs typeface="Helvetica"/>
              </a:rPr>
              <a:t>Through human conscience</a:t>
            </a:r>
          </a:p>
          <a:p>
            <a:pPr marL="463550" indent="-341313">
              <a:buFont typeface="Arial" pitchFamily="34" charset="0"/>
              <a:buChar char="•"/>
            </a:pPr>
            <a:r>
              <a:rPr lang="en-US" sz="2800" dirty="0">
                <a:solidFill>
                  <a:srgbClr val="FFFFFF"/>
                </a:solidFill>
                <a:latin typeface="Helvetica"/>
                <a:cs typeface="Helvetica"/>
              </a:rPr>
              <a:t>Through the Bible</a:t>
            </a:r>
          </a:p>
          <a:p>
            <a:pPr marL="463550" indent="-341313">
              <a:buFont typeface="Arial" pitchFamily="34" charset="0"/>
              <a:buChar char="•"/>
            </a:pPr>
            <a:r>
              <a:rPr lang="en-US" sz="2800" dirty="0">
                <a:solidFill>
                  <a:srgbClr val="FFFFFF"/>
                </a:solidFill>
                <a:latin typeface="Helvetica"/>
                <a:cs typeface="Helvetica"/>
              </a:rPr>
              <a:t>Through Jesus</a:t>
            </a:r>
          </a:p>
        </p:txBody>
      </p:sp>
      <p:sp>
        <p:nvSpPr>
          <p:cNvPr id="7" name="TextBox 6"/>
          <p:cNvSpPr txBox="1">
            <a:spLocks noChangeArrowheads="1"/>
          </p:cNvSpPr>
          <p:nvPr/>
        </p:nvSpPr>
        <p:spPr bwMode="auto">
          <a:xfrm>
            <a:off x="0" y="0"/>
            <a:ext cx="9144000" cy="838200"/>
          </a:xfrm>
          <a:prstGeom prst="rect">
            <a:avLst/>
          </a:prstGeom>
          <a:solidFill>
            <a:schemeClr val="tx1">
              <a:alpha val="34000"/>
            </a:schemeClr>
          </a:solidFill>
          <a:ln w="9525">
            <a:noFill/>
            <a:miter lim="800000"/>
            <a:headEnd/>
            <a:tailEnd/>
          </a:ln>
        </p:spPr>
        <p:txBody>
          <a:bodyPr tIns="182880" bIns="137160"/>
          <a:lstStyle/>
          <a:p>
            <a:pPr marL="106363"/>
            <a:r>
              <a:rPr lang="en-US" sz="3200" b="1" dirty="0">
                <a:solidFill>
                  <a:schemeClr val="bg1"/>
                </a:solidFill>
                <a:latin typeface="TradeGothic" pitchFamily="2" charset="0"/>
              </a:rPr>
              <a:t>How has God revealed Himself?</a:t>
            </a:r>
          </a:p>
          <a:p>
            <a:pPr marL="106363"/>
            <a:endParaRPr lang="en-US" sz="3200" b="1" dirty="0">
              <a:solidFill>
                <a:schemeClr val="bg1"/>
              </a:solidFill>
              <a:latin typeface="TradeGothic"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bg/>
                                          </p:spTgt>
                                        </p:tgtEl>
                                        <p:attrNameLst>
                                          <p:attrName>style.visibility</p:attrName>
                                        </p:attrNameLst>
                                      </p:cBhvr>
                                      <p:to>
                                        <p:strVal val="visible"/>
                                      </p:to>
                                    </p:set>
                                    <p:animEffect transition="in" filter="fade">
                                      <p:cBhvr>
                                        <p:cTn id="7" dur="500"/>
                                        <p:tgtEl>
                                          <p:spTgt spid="18">
                                            <p:bg/>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8">
                                            <p:txEl>
                                              <p:pRg st="0" end="0"/>
                                            </p:txEl>
                                          </p:spTgt>
                                        </p:tgtEl>
                                        <p:attrNameLst>
                                          <p:attrName>style.visibility</p:attrName>
                                        </p:attrNameLst>
                                      </p:cBhvr>
                                      <p:to>
                                        <p:strVal val="visible"/>
                                      </p:to>
                                    </p:set>
                                    <p:animEffect transition="in" filter="fade">
                                      <p:cBhvr>
                                        <p:cTn id="10" dur="500"/>
                                        <p:tgtEl>
                                          <p:spTgt spid="1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8">
                                            <p:txEl>
                                              <p:pRg st="1" end="1"/>
                                            </p:txEl>
                                          </p:spTgt>
                                        </p:tgtEl>
                                        <p:attrNameLst>
                                          <p:attrName>style.visibility</p:attrName>
                                        </p:attrNameLst>
                                      </p:cBhvr>
                                      <p:to>
                                        <p:strVal val="visible"/>
                                      </p:to>
                                    </p:set>
                                    <p:animEffect transition="in" filter="fade">
                                      <p:cBhvr>
                                        <p:cTn id="15" dur="500"/>
                                        <p:tgtEl>
                                          <p:spTgt spid="18">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8">
                                            <p:txEl>
                                              <p:pRg st="2" end="2"/>
                                            </p:txEl>
                                          </p:spTgt>
                                        </p:tgtEl>
                                        <p:attrNameLst>
                                          <p:attrName>style.visibility</p:attrName>
                                        </p:attrNameLst>
                                      </p:cBhvr>
                                      <p:to>
                                        <p:strVal val="visible"/>
                                      </p:to>
                                    </p:set>
                                    <p:animEffect transition="in" filter="fade">
                                      <p:cBhvr>
                                        <p:cTn id="20" dur="500"/>
                                        <p:tgtEl>
                                          <p:spTgt spid="18">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8">
                                            <p:txEl>
                                              <p:pRg st="3" end="3"/>
                                            </p:txEl>
                                          </p:spTgt>
                                        </p:tgtEl>
                                        <p:attrNameLst>
                                          <p:attrName>style.visibility</p:attrName>
                                        </p:attrNameLst>
                                      </p:cBhvr>
                                      <p:to>
                                        <p:strVal val="visible"/>
                                      </p:to>
                                    </p:set>
                                    <p:animEffect transition="in" filter="fade">
                                      <p:cBhvr>
                                        <p:cTn id="25" dur="500"/>
                                        <p:tgtEl>
                                          <p:spTgt spid="1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uiExpand="1" build="allAtOnce"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457200" y="1524000"/>
            <a:ext cx="8325059" cy="4069631"/>
            <a:chOff x="1123385" y="2019299"/>
            <a:chExt cx="7816469" cy="3662668"/>
          </a:xfrm>
        </p:grpSpPr>
        <p:sp>
          <p:nvSpPr>
            <p:cNvPr id="31" name="TextBox 30"/>
            <p:cNvSpPr txBox="1"/>
            <p:nvPr/>
          </p:nvSpPr>
          <p:spPr>
            <a:xfrm>
              <a:off x="1123385" y="2019299"/>
              <a:ext cx="7726842" cy="2548390"/>
            </a:xfrm>
            <a:prstGeom prst="rect">
              <a:avLst/>
            </a:prstGeom>
            <a:solidFill>
              <a:schemeClr val="tx1">
                <a:alpha val="46000"/>
              </a:schemeClr>
            </a:solidFill>
          </p:spPr>
          <p:txBody>
            <a:bodyPr wrap="square" lIns="182880" tIns="182880" rIns="182880" bIns="182880" rtlCol="0">
              <a:spAutoFit/>
            </a:bodyPr>
            <a:lstStyle/>
            <a:p>
              <a:r>
                <a:rPr lang="en-US" sz="2800" b="1" dirty="0">
                  <a:solidFill>
                    <a:srgbClr val="FFC000"/>
                  </a:solidFill>
                  <a:latin typeface="Helvetica"/>
                  <a:cs typeface="Helvetica"/>
                </a:rPr>
                <a:t>The sure foundation for knowing anything else correctly:</a:t>
              </a:r>
            </a:p>
            <a:p>
              <a:r>
                <a:rPr lang="en-US" sz="2800" b="1" dirty="0">
                  <a:solidFill>
                    <a:srgbClr val="FFC000"/>
                  </a:solidFill>
                  <a:latin typeface="Helvetica"/>
                  <a:cs typeface="Helvetica"/>
                </a:rPr>
                <a:t> </a:t>
              </a:r>
              <a:br>
                <a:rPr lang="en-US" sz="2800" b="1" dirty="0">
                  <a:solidFill>
                    <a:srgbClr val="FFC000"/>
                  </a:solidFill>
                  <a:latin typeface="Helvetica"/>
                  <a:cs typeface="Helvetica"/>
                </a:rPr>
              </a:br>
              <a:r>
                <a:rPr lang="en-US" sz="4800" b="1" dirty="0">
                  <a:solidFill>
                    <a:srgbClr val="FFC000"/>
                  </a:solidFill>
                  <a:latin typeface="Helvetica"/>
                  <a:cs typeface="Helvetica"/>
                </a:rPr>
                <a:t>JESUS</a:t>
              </a:r>
            </a:p>
            <a:p>
              <a:r>
                <a:rPr lang="en-US" sz="2800" b="1" dirty="0">
                  <a:solidFill>
                    <a:srgbClr val="FFC000"/>
                  </a:solidFill>
                  <a:latin typeface="Helvetica"/>
                  <a:cs typeface="Helvetica"/>
                </a:rPr>
                <a:t>as revealed in the Bible</a:t>
              </a:r>
            </a:p>
          </p:txBody>
        </p:sp>
        <p:pic>
          <p:nvPicPr>
            <p:cNvPr id="29" name="Picture 28" descr="92739477.jpg"/>
            <p:cNvPicPr>
              <a:picLocks noChangeAspect="1"/>
            </p:cNvPicPr>
            <p:nvPr/>
          </p:nvPicPr>
          <p:blipFill>
            <a:blip r:embed="rId3" cstate="print"/>
            <a:stretch>
              <a:fillRect/>
            </a:stretch>
          </p:blipFill>
          <p:spPr>
            <a:xfrm rot="767860">
              <a:off x="5006117" y="2938767"/>
              <a:ext cx="3933737" cy="2743200"/>
            </a:xfrm>
            <a:prstGeom prst="rect">
              <a:avLst/>
            </a:prstGeom>
          </p:spPr>
        </p:pic>
      </p:grpSp>
      <p:sp>
        <p:nvSpPr>
          <p:cNvPr id="8" name="TextBox 7"/>
          <p:cNvSpPr txBox="1">
            <a:spLocks noChangeArrowheads="1"/>
          </p:cNvSpPr>
          <p:nvPr/>
        </p:nvSpPr>
        <p:spPr bwMode="auto">
          <a:xfrm>
            <a:off x="0" y="0"/>
            <a:ext cx="9144000" cy="838200"/>
          </a:xfrm>
          <a:prstGeom prst="rect">
            <a:avLst/>
          </a:prstGeom>
          <a:solidFill>
            <a:schemeClr val="tx1">
              <a:alpha val="34000"/>
            </a:schemeClr>
          </a:solidFill>
          <a:ln w="9525">
            <a:noFill/>
            <a:miter lim="800000"/>
            <a:headEnd/>
            <a:tailEnd/>
          </a:ln>
        </p:spPr>
        <p:txBody>
          <a:bodyPr tIns="182880" bIns="137160"/>
          <a:lstStyle/>
          <a:p>
            <a:pPr marL="106363"/>
            <a:r>
              <a:rPr lang="en-US" sz="3200" b="1" dirty="0">
                <a:solidFill>
                  <a:schemeClr val="bg1"/>
                </a:solidFill>
                <a:latin typeface="TradeGothic" pitchFamily="2" charset="0"/>
              </a:rPr>
              <a:t>Colossians 2:3</a:t>
            </a:r>
          </a:p>
          <a:p>
            <a:pPr marL="106363"/>
            <a:endParaRPr lang="en-US" sz="3200" b="1" dirty="0">
              <a:solidFill>
                <a:schemeClr val="bg1"/>
              </a:solidFill>
              <a:latin typeface="TradeGothic"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8382000" cy="5262979"/>
          </a:xfrm>
          <a:prstGeom prst="rect">
            <a:avLst/>
          </a:prstGeom>
          <a:solidFill>
            <a:srgbClr val="000000">
              <a:alpha val="69804"/>
            </a:srgbClr>
          </a:solidFill>
        </p:spPr>
        <p:txBody>
          <a:bodyPr wrap="square" rtlCol="0">
            <a:spAutoFit/>
          </a:bodyPr>
          <a:lstStyle/>
          <a:p>
            <a:pPr marL="236538" lvl="0"/>
            <a:endParaRPr lang="en-US" sz="2400" b="1" dirty="0">
              <a:solidFill>
                <a:schemeClr val="bg1"/>
              </a:solidFill>
              <a:latin typeface="Helvetica"/>
              <a:cs typeface="Helvetica"/>
            </a:endParaRPr>
          </a:p>
          <a:p>
            <a:pPr marL="236538"/>
            <a:r>
              <a:rPr lang="en-US" sz="2200" b="1" dirty="0">
                <a:solidFill>
                  <a:schemeClr val="bg1"/>
                </a:solidFill>
                <a:latin typeface="Arial" pitchFamily="34" charset="0"/>
                <a:cs typeface="Arial" pitchFamily="34" charset="0"/>
              </a:rPr>
              <a:t>This curriculum includes images from </a:t>
            </a:r>
            <a:r>
              <a:rPr lang="en-US" sz="2200" b="1" dirty="0" err="1">
                <a:solidFill>
                  <a:schemeClr val="bg1"/>
                </a:solidFill>
                <a:latin typeface="Arial" pitchFamily="34" charset="0"/>
                <a:cs typeface="Arial" pitchFamily="34" charset="0"/>
              </a:rPr>
              <a:t>Thinkstock</a:t>
            </a:r>
            <a:r>
              <a:rPr lang="en-US" sz="2200" b="1" dirty="0">
                <a:solidFill>
                  <a:schemeClr val="bg1"/>
                </a:solidFill>
                <a:latin typeface="Arial" pitchFamily="34" charset="0"/>
                <a:cs typeface="Arial" pitchFamily="34" charset="0"/>
              </a:rPr>
              <a:t> © 2011, and its licensors, which are protected by the copyright laws of the U.S., Canada, and elsewhere. Used under license. Images for this PowerPoint® show supplied by:</a:t>
            </a:r>
          </a:p>
          <a:p>
            <a:pPr marL="236538" lvl="0"/>
            <a:endParaRPr lang="en-US" sz="2100" b="1" dirty="0">
              <a:solidFill>
                <a:schemeClr val="bg1"/>
              </a:solidFill>
              <a:latin typeface="Arial" pitchFamily="34" charset="0"/>
              <a:cs typeface="Arial" pitchFamily="34" charset="0"/>
            </a:endParaRPr>
          </a:p>
          <a:p>
            <a:pPr marL="236538" lvl="0"/>
            <a:r>
              <a:rPr lang="en-US" sz="2000" dirty="0">
                <a:solidFill>
                  <a:schemeClr val="bg1"/>
                </a:solidFill>
                <a:latin typeface="Arial" pitchFamily="34" charset="0"/>
                <a:cs typeface="Arial" pitchFamily="34" charset="0"/>
              </a:rPr>
              <a:t>Galaxy Photo (slide background): Comstock/</a:t>
            </a:r>
            <a:r>
              <a:rPr lang="en-US" sz="2000" dirty="0" err="1">
                <a:solidFill>
                  <a:schemeClr val="bg1"/>
                </a:solidFill>
                <a:latin typeface="Arial" pitchFamily="34" charset="0"/>
                <a:cs typeface="Arial" pitchFamily="34" charset="0"/>
              </a:rPr>
              <a:t>Thinkstock</a:t>
            </a:r>
            <a:r>
              <a:rPr lang="en-US" sz="2000" dirty="0">
                <a:solidFill>
                  <a:schemeClr val="bg1"/>
                </a:solidFill>
                <a:latin typeface="Arial" pitchFamily="34" charset="0"/>
                <a:cs typeface="Arial" pitchFamily="34" charset="0"/>
              </a:rPr>
              <a:t> </a:t>
            </a:r>
          </a:p>
          <a:p>
            <a:pPr marL="236538" lvl="0"/>
            <a:r>
              <a:rPr lang="en-US" sz="2000" dirty="0">
                <a:solidFill>
                  <a:schemeClr val="bg1"/>
                </a:solidFill>
                <a:latin typeface="Arial" pitchFamily="34" charset="0"/>
                <a:cs typeface="Arial" pitchFamily="34" charset="0"/>
              </a:rPr>
              <a:t>Saturn Photo (slide 4): </a:t>
            </a:r>
            <a:r>
              <a:rPr lang="en-US" sz="2000" dirty="0" err="1">
                <a:solidFill>
                  <a:schemeClr val="bg1"/>
                </a:solidFill>
                <a:latin typeface="Arial" pitchFamily="34" charset="0"/>
                <a:cs typeface="Arial" pitchFamily="34" charset="0"/>
              </a:rPr>
              <a:t>Goodshoot</a:t>
            </a:r>
            <a:r>
              <a:rPr lang="en-US" sz="2000" dirty="0">
                <a:solidFill>
                  <a:schemeClr val="bg1"/>
                </a:solidFill>
                <a:latin typeface="Arial" pitchFamily="34" charset="0"/>
                <a:cs typeface="Arial" pitchFamily="34" charset="0"/>
              </a:rPr>
              <a:t>/</a:t>
            </a:r>
            <a:r>
              <a:rPr lang="en-US" sz="2000" dirty="0" err="1">
                <a:solidFill>
                  <a:schemeClr val="bg1"/>
                </a:solidFill>
                <a:latin typeface="Arial" pitchFamily="34" charset="0"/>
                <a:cs typeface="Arial" pitchFamily="34" charset="0"/>
              </a:rPr>
              <a:t>Thinkstock</a:t>
            </a:r>
            <a:endParaRPr lang="en-US" sz="2000" dirty="0">
              <a:solidFill>
                <a:schemeClr val="bg1"/>
              </a:solidFill>
              <a:latin typeface="Arial" pitchFamily="34" charset="0"/>
              <a:cs typeface="Arial" pitchFamily="34" charset="0"/>
            </a:endParaRPr>
          </a:p>
          <a:p>
            <a:pPr marL="236538" lvl="0"/>
            <a:r>
              <a:rPr lang="en-US" sz="2000" dirty="0">
                <a:solidFill>
                  <a:schemeClr val="bg1"/>
                </a:solidFill>
                <a:latin typeface="Arial" pitchFamily="34" charset="0"/>
                <a:cs typeface="Arial" pitchFamily="34" charset="0"/>
              </a:rPr>
              <a:t>Earth Photo (slide 6): </a:t>
            </a:r>
            <a:r>
              <a:rPr lang="en-US" sz="2000" dirty="0" err="1">
                <a:solidFill>
                  <a:schemeClr val="bg1"/>
                </a:solidFill>
                <a:latin typeface="Arial" pitchFamily="34" charset="0"/>
                <a:cs typeface="Arial" pitchFamily="34" charset="0"/>
              </a:rPr>
              <a:t>Thinkstock</a:t>
            </a:r>
            <a:r>
              <a:rPr lang="en-US" sz="2000" dirty="0">
                <a:solidFill>
                  <a:schemeClr val="bg1"/>
                </a:solidFill>
                <a:latin typeface="Arial" pitchFamily="34" charset="0"/>
                <a:cs typeface="Arial" pitchFamily="34" charset="0"/>
              </a:rPr>
              <a:t>/Comstock/</a:t>
            </a:r>
            <a:r>
              <a:rPr lang="en-US" sz="2000" dirty="0" err="1">
                <a:solidFill>
                  <a:schemeClr val="bg1"/>
                </a:solidFill>
                <a:latin typeface="Arial" pitchFamily="34" charset="0"/>
                <a:cs typeface="Arial" pitchFamily="34" charset="0"/>
              </a:rPr>
              <a:t>Thinkstock</a:t>
            </a:r>
            <a:endParaRPr lang="en-US" sz="2000" dirty="0">
              <a:solidFill>
                <a:schemeClr val="bg1"/>
              </a:solidFill>
              <a:latin typeface="Arial" pitchFamily="34" charset="0"/>
              <a:cs typeface="Arial" pitchFamily="34" charset="0"/>
            </a:endParaRPr>
          </a:p>
          <a:p>
            <a:pPr marL="236538"/>
            <a:r>
              <a:rPr lang="en-US" sz="2000" dirty="0">
                <a:solidFill>
                  <a:schemeClr val="bg1"/>
                </a:solidFill>
                <a:latin typeface="Arial" pitchFamily="34" charset="0"/>
                <a:cs typeface="Arial" pitchFamily="34" charset="0"/>
              </a:rPr>
              <a:t>Frustrated Woman (slide 6): </a:t>
            </a:r>
            <a:r>
              <a:rPr lang="en-US" sz="2000" dirty="0" err="1">
                <a:solidFill>
                  <a:schemeClr val="bg1"/>
                </a:solidFill>
                <a:latin typeface="Arial" pitchFamily="34" charset="0"/>
                <a:cs typeface="Arial" pitchFamily="34" charset="0"/>
              </a:rPr>
              <a:t>Creatas</a:t>
            </a:r>
            <a:r>
              <a:rPr lang="en-US" sz="2000" dirty="0">
                <a:solidFill>
                  <a:schemeClr val="bg1"/>
                </a:solidFill>
                <a:latin typeface="Arial" pitchFamily="34" charset="0"/>
                <a:cs typeface="Arial" pitchFamily="34" charset="0"/>
              </a:rPr>
              <a:t> Images/</a:t>
            </a:r>
            <a:r>
              <a:rPr lang="en-US" sz="2000" dirty="0" err="1">
                <a:solidFill>
                  <a:schemeClr val="bg1"/>
                </a:solidFill>
                <a:latin typeface="Arial" pitchFamily="34" charset="0"/>
                <a:cs typeface="Arial" pitchFamily="34" charset="0"/>
              </a:rPr>
              <a:t>Thinkstock</a:t>
            </a:r>
            <a:endParaRPr lang="en-US" sz="2000" dirty="0">
              <a:solidFill>
                <a:schemeClr val="bg1"/>
              </a:solidFill>
              <a:latin typeface="Arial" pitchFamily="34" charset="0"/>
              <a:cs typeface="Arial" pitchFamily="34" charset="0"/>
            </a:endParaRPr>
          </a:p>
          <a:p>
            <a:pPr marL="236538" lvl="0"/>
            <a:r>
              <a:rPr lang="en-US" sz="2000" dirty="0">
                <a:solidFill>
                  <a:schemeClr val="bg1"/>
                </a:solidFill>
                <a:latin typeface="Arial" pitchFamily="34" charset="0"/>
                <a:cs typeface="Arial" pitchFamily="34" charset="0"/>
              </a:rPr>
              <a:t>Angry Man (slides 8-11): </a:t>
            </a:r>
            <a:r>
              <a:rPr lang="en-US" sz="2000" dirty="0" err="1">
                <a:solidFill>
                  <a:schemeClr val="bg1"/>
                </a:solidFill>
                <a:latin typeface="Arial" pitchFamily="34" charset="0"/>
                <a:cs typeface="Arial" pitchFamily="34" charset="0"/>
              </a:rPr>
              <a:t>Medioimages</a:t>
            </a:r>
            <a:r>
              <a:rPr lang="en-US" sz="2000" dirty="0">
                <a:solidFill>
                  <a:schemeClr val="bg1"/>
                </a:solidFill>
                <a:latin typeface="Arial" pitchFamily="34" charset="0"/>
                <a:cs typeface="Arial" pitchFamily="34" charset="0"/>
              </a:rPr>
              <a:t>/</a:t>
            </a:r>
            <a:r>
              <a:rPr lang="en-US" sz="2000" dirty="0" err="1">
                <a:solidFill>
                  <a:schemeClr val="bg1"/>
                </a:solidFill>
                <a:latin typeface="Arial" pitchFamily="34" charset="0"/>
                <a:cs typeface="Arial" pitchFamily="34" charset="0"/>
              </a:rPr>
              <a:t>Photodisc</a:t>
            </a:r>
            <a:r>
              <a:rPr lang="en-US" sz="2000" dirty="0">
                <a:solidFill>
                  <a:schemeClr val="bg1"/>
                </a:solidFill>
                <a:latin typeface="Arial" pitchFamily="34" charset="0"/>
                <a:cs typeface="Arial" pitchFamily="34" charset="0"/>
              </a:rPr>
              <a:t>/</a:t>
            </a:r>
            <a:r>
              <a:rPr lang="en-US" sz="2000" dirty="0" err="1">
                <a:solidFill>
                  <a:schemeClr val="bg1"/>
                </a:solidFill>
                <a:latin typeface="Arial" pitchFamily="34" charset="0"/>
                <a:cs typeface="Arial" pitchFamily="34" charset="0"/>
              </a:rPr>
              <a:t>Thinkstock</a:t>
            </a:r>
            <a:endParaRPr lang="en-US" sz="2000" dirty="0">
              <a:solidFill>
                <a:schemeClr val="bg1"/>
              </a:solidFill>
              <a:latin typeface="Arial" pitchFamily="34" charset="0"/>
              <a:cs typeface="Arial" pitchFamily="34" charset="0"/>
            </a:endParaRPr>
          </a:p>
          <a:p>
            <a:pPr marL="236538" lvl="0"/>
            <a:r>
              <a:rPr lang="en-US" sz="2000">
                <a:solidFill>
                  <a:schemeClr val="bg1"/>
                </a:solidFill>
                <a:latin typeface="Arial" pitchFamily="34" charset="0"/>
                <a:cs typeface="Arial" pitchFamily="34" charset="0"/>
              </a:rPr>
              <a:t>Butterfly </a:t>
            </a:r>
            <a:r>
              <a:rPr lang="en-US" sz="2000" dirty="0">
                <a:solidFill>
                  <a:schemeClr val="bg1"/>
                </a:solidFill>
                <a:latin typeface="Arial" pitchFamily="34" charset="0"/>
                <a:cs typeface="Arial" pitchFamily="34" charset="0"/>
              </a:rPr>
              <a:t>(slides </a:t>
            </a:r>
            <a:r>
              <a:rPr lang="en-US" sz="2000">
                <a:solidFill>
                  <a:schemeClr val="bg1"/>
                </a:solidFill>
                <a:latin typeface="Arial" pitchFamily="34" charset="0"/>
                <a:cs typeface="Arial" pitchFamily="34" charset="0"/>
              </a:rPr>
              <a:t>9-11): </a:t>
            </a:r>
            <a:r>
              <a:rPr lang="en-US" sz="2000" dirty="0">
                <a:solidFill>
                  <a:schemeClr val="bg1"/>
                </a:solidFill>
                <a:latin typeface="Arial" pitchFamily="34" charset="0"/>
                <a:cs typeface="Arial" pitchFamily="34" charset="0"/>
              </a:rPr>
              <a:t>Foxx/</a:t>
            </a:r>
            <a:r>
              <a:rPr lang="en-US" sz="2000" dirty="0" err="1">
                <a:solidFill>
                  <a:schemeClr val="bg1"/>
                </a:solidFill>
                <a:latin typeface="Arial" pitchFamily="34" charset="0"/>
                <a:cs typeface="Arial" pitchFamily="34" charset="0"/>
              </a:rPr>
              <a:t>Stockbyte</a:t>
            </a:r>
            <a:r>
              <a:rPr lang="en-US" sz="2000" dirty="0">
                <a:solidFill>
                  <a:schemeClr val="bg1"/>
                </a:solidFill>
                <a:latin typeface="Arial" pitchFamily="34" charset="0"/>
                <a:cs typeface="Arial" pitchFamily="34" charset="0"/>
              </a:rPr>
              <a:t>/</a:t>
            </a:r>
            <a:r>
              <a:rPr lang="en-US" sz="2000" dirty="0" err="1">
                <a:solidFill>
                  <a:schemeClr val="bg1"/>
                </a:solidFill>
                <a:latin typeface="Arial" pitchFamily="34" charset="0"/>
                <a:cs typeface="Arial" pitchFamily="34" charset="0"/>
              </a:rPr>
              <a:t>Thinkstock</a:t>
            </a:r>
            <a:endParaRPr lang="en-US" sz="2000" dirty="0">
              <a:solidFill>
                <a:schemeClr val="bg1"/>
              </a:solidFill>
              <a:latin typeface="Arial" pitchFamily="34" charset="0"/>
              <a:cs typeface="Arial" pitchFamily="34" charset="0"/>
            </a:endParaRPr>
          </a:p>
          <a:p>
            <a:pPr marL="236538"/>
            <a:r>
              <a:rPr lang="en-US" sz="2000" dirty="0">
                <a:solidFill>
                  <a:schemeClr val="bg1"/>
                </a:solidFill>
                <a:latin typeface="Arial" pitchFamily="34" charset="0"/>
                <a:cs typeface="Arial" pitchFamily="34" charset="0"/>
              </a:rPr>
              <a:t>Bible Illustration (slide 14): </a:t>
            </a:r>
            <a:r>
              <a:rPr lang="en-US" sz="2000" dirty="0" err="1">
                <a:solidFill>
                  <a:schemeClr val="bg1"/>
                </a:solidFill>
                <a:latin typeface="Arial" pitchFamily="34" charset="0"/>
                <a:cs typeface="Arial" pitchFamily="34" charset="0"/>
              </a:rPr>
              <a:t>iStockphoto</a:t>
            </a:r>
            <a:r>
              <a:rPr lang="en-US" sz="2000" dirty="0">
                <a:solidFill>
                  <a:schemeClr val="bg1"/>
                </a:solidFill>
                <a:latin typeface="Arial" pitchFamily="34" charset="0"/>
                <a:cs typeface="Arial" pitchFamily="34" charset="0"/>
              </a:rPr>
              <a:t>/</a:t>
            </a:r>
            <a:r>
              <a:rPr lang="en-US" sz="2000" dirty="0" err="1">
                <a:solidFill>
                  <a:schemeClr val="bg1"/>
                </a:solidFill>
                <a:latin typeface="Arial" pitchFamily="34" charset="0"/>
                <a:cs typeface="Arial" pitchFamily="34" charset="0"/>
              </a:rPr>
              <a:t>Thinkstock</a:t>
            </a:r>
            <a:r>
              <a:rPr lang="en-US" sz="2000" dirty="0">
                <a:solidFill>
                  <a:schemeClr val="bg1"/>
                </a:solidFill>
                <a:latin typeface="Arial" pitchFamily="34" charset="0"/>
                <a:cs typeface="Arial" pitchFamily="34" charset="0"/>
              </a:rPr>
              <a:t> </a:t>
            </a:r>
          </a:p>
          <a:p>
            <a:pPr lvl="0"/>
            <a:endParaRPr lang="en-US" sz="2100" b="1" dirty="0">
              <a:solidFill>
                <a:schemeClr val="bg1"/>
              </a:solidFill>
              <a:latin typeface="Helvetica"/>
              <a:cs typeface="Helvetica"/>
            </a:endParaRPr>
          </a:p>
          <a:p>
            <a:pPr lvl="0"/>
            <a:endParaRPr lang="en-US" sz="2100" b="1" dirty="0">
              <a:solidFill>
                <a:schemeClr val="bg1"/>
              </a:solidFill>
              <a:latin typeface="Helvetica"/>
              <a:cs typeface="Helvetica"/>
            </a:endParaRPr>
          </a:p>
          <a:p>
            <a:pPr lvl="0"/>
            <a:endParaRPr lang="en-US" sz="2100" b="1" dirty="0">
              <a:solidFill>
                <a:schemeClr val="bg1"/>
              </a:solidFill>
              <a:latin typeface="Helvetica"/>
              <a:cs typeface="Helvetic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7864" y="457200"/>
            <a:ext cx="8458200" cy="5909310"/>
          </a:xfrm>
          <a:prstGeom prst="rect">
            <a:avLst/>
          </a:prstGeom>
          <a:solidFill>
            <a:srgbClr val="000000">
              <a:alpha val="69804"/>
            </a:srgbClr>
          </a:solidFill>
        </p:spPr>
        <p:txBody>
          <a:bodyPr wrap="square" rtlCol="0">
            <a:spAutoFit/>
          </a:bodyPr>
          <a:lstStyle/>
          <a:p>
            <a:pPr lvl="0" algn="ctr"/>
            <a:endParaRPr lang="en-US" sz="2100" b="1" dirty="0">
              <a:solidFill>
                <a:schemeClr val="bg1"/>
              </a:solidFill>
              <a:latin typeface="Helvetica"/>
              <a:cs typeface="Helvetica"/>
            </a:endParaRPr>
          </a:p>
          <a:p>
            <a:pPr lvl="0" algn="ctr"/>
            <a:r>
              <a:rPr lang="en-US" sz="2100" b="1" dirty="0">
                <a:solidFill>
                  <a:schemeClr val="bg1"/>
                </a:solidFill>
                <a:latin typeface="Arial" pitchFamily="34" charset="0"/>
                <a:cs typeface="Arial" pitchFamily="34" charset="0"/>
              </a:rPr>
              <a:t>Copyright © 2011 by Gary Steward and Next Generation Resources, Inc. Illustrations Truth78. All rights reserved.</a:t>
            </a:r>
          </a:p>
          <a:p>
            <a:pPr lvl="0" algn="ctr"/>
            <a:endParaRPr lang="en-US" sz="2100" b="1" dirty="0">
              <a:solidFill>
                <a:schemeClr val="bg1"/>
              </a:solidFill>
              <a:latin typeface="Arial" pitchFamily="34" charset="0"/>
              <a:cs typeface="Arial" pitchFamily="34" charset="0"/>
            </a:endParaRPr>
          </a:p>
          <a:p>
            <a:pPr lvl="0" algn="ctr"/>
            <a:r>
              <a:rPr lang="en-US" sz="2100" b="1" dirty="0">
                <a:solidFill>
                  <a:schemeClr val="bg1"/>
                </a:solidFill>
                <a:latin typeface="Arial" pitchFamily="34" charset="0"/>
                <a:cs typeface="Arial" pitchFamily="34" charset="0"/>
              </a:rPr>
              <a:t>Scripture quotations are from The Holy Bible, English</a:t>
            </a:r>
          </a:p>
          <a:p>
            <a:pPr lvl="0" algn="ctr"/>
            <a:r>
              <a:rPr lang="en-US" sz="2100" b="1" dirty="0">
                <a:solidFill>
                  <a:schemeClr val="bg1"/>
                </a:solidFill>
                <a:latin typeface="Arial" pitchFamily="34" charset="0"/>
                <a:cs typeface="Arial" pitchFamily="34" charset="0"/>
              </a:rPr>
              <a:t>Standard Version, copyright © 2001 by Crossway Bibles, </a:t>
            </a:r>
            <a:br>
              <a:rPr lang="en-US" sz="2100" b="1" dirty="0">
                <a:solidFill>
                  <a:schemeClr val="bg1"/>
                </a:solidFill>
                <a:latin typeface="Arial" pitchFamily="34" charset="0"/>
                <a:cs typeface="Arial" pitchFamily="34" charset="0"/>
              </a:rPr>
            </a:br>
            <a:r>
              <a:rPr lang="en-US" sz="2100" b="1" dirty="0">
                <a:solidFill>
                  <a:schemeClr val="bg1"/>
                </a:solidFill>
                <a:latin typeface="Arial" pitchFamily="34" charset="0"/>
                <a:cs typeface="Arial" pitchFamily="34" charset="0"/>
              </a:rPr>
              <a:t>a division of Good News Publishers. Used by permission. All rights reserved.</a:t>
            </a:r>
          </a:p>
          <a:p>
            <a:pPr lvl="0" algn="ctr"/>
            <a:r>
              <a:rPr lang="en-US" sz="2100" b="1" dirty="0">
                <a:solidFill>
                  <a:srgbClr val="FF0000"/>
                </a:solidFill>
                <a:latin typeface="Arial" pitchFamily="34" charset="0"/>
                <a:cs typeface="Arial" pitchFamily="34" charset="0"/>
              </a:rPr>
              <a:t>You may edit the slide to match the lesson you teach, but </a:t>
            </a:r>
            <a:br>
              <a:rPr lang="en-US" sz="2100" b="1" dirty="0">
                <a:solidFill>
                  <a:srgbClr val="FF0000"/>
                </a:solidFill>
                <a:latin typeface="Arial" pitchFamily="34" charset="0"/>
                <a:cs typeface="Arial" pitchFamily="34" charset="0"/>
              </a:rPr>
            </a:br>
            <a:r>
              <a:rPr lang="en-US" sz="2100" b="1" dirty="0">
                <a:solidFill>
                  <a:srgbClr val="FF0000"/>
                </a:solidFill>
                <a:latin typeface="Arial" pitchFamily="34" charset="0"/>
                <a:cs typeface="Arial" pitchFamily="34" charset="0"/>
              </a:rPr>
              <a:t>you may not alter the licensed images </a:t>
            </a:r>
          </a:p>
          <a:p>
            <a:pPr lvl="0" algn="ctr"/>
            <a:r>
              <a:rPr lang="en-US" sz="2100" b="1" dirty="0">
                <a:solidFill>
                  <a:srgbClr val="FF0000"/>
                </a:solidFill>
                <a:latin typeface="Arial" pitchFamily="34" charset="0"/>
                <a:cs typeface="Arial" pitchFamily="34" charset="0"/>
              </a:rPr>
              <a:t>or use them for any purpose other than Your Word is Truth.</a:t>
            </a:r>
          </a:p>
          <a:p>
            <a:pPr lvl="0" algn="ctr"/>
            <a:r>
              <a:rPr lang="en-US" sz="2100" b="1" dirty="0">
                <a:solidFill>
                  <a:schemeClr val="bg1"/>
                </a:solidFill>
                <a:latin typeface="Arial" pitchFamily="34" charset="0"/>
                <a:cs typeface="Arial" pitchFamily="34" charset="0"/>
              </a:rPr>
              <a:t>This publication includes images from </a:t>
            </a:r>
            <a:br>
              <a:rPr lang="en-US" sz="2100" b="1" dirty="0">
                <a:solidFill>
                  <a:schemeClr val="bg1"/>
                </a:solidFill>
                <a:latin typeface="Arial" pitchFamily="34" charset="0"/>
                <a:cs typeface="Arial" pitchFamily="34" charset="0"/>
              </a:rPr>
            </a:br>
            <a:r>
              <a:rPr lang="en-US" sz="2100" b="1" dirty="0" err="1">
                <a:solidFill>
                  <a:schemeClr val="bg1"/>
                </a:solidFill>
                <a:latin typeface="Arial" pitchFamily="34" charset="0"/>
                <a:cs typeface="Arial" pitchFamily="34" charset="0"/>
              </a:rPr>
              <a:t>GettyImages</a:t>
            </a:r>
            <a:r>
              <a:rPr lang="en-US" sz="2100" b="1" dirty="0">
                <a:solidFill>
                  <a:schemeClr val="bg1"/>
                </a:solidFill>
                <a:latin typeface="Arial" pitchFamily="34" charset="0"/>
                <a:cs typeface="Arial" pitchFamily="34" charset="0"/>
              </a:rPr>
              <a:t>/</a:t>
            </a:r>
            <a:r>
              <a:rPr lang="en-US" sz="2100" b="1" dirty="0" err="1">
                <a:solidFill>
                  <a:schemeClr val="bg1"/>
                </a:solidFill>
                <a:latin typeface="Arial" pitchFamily="34" charset="0"/>
                <a:cs typeface="Arial" pitchFamily="34" charset="0"/>
              </a:rPr>
              <a:t>Thinkstock</a:t>
            </a:r>
            <a:r>
              <a:rPr lang="en-US" sz="2100" b="1" dirty="0">
                <a:solidFill>
                  <a:schemeClr val="bg1"/>
                </a:solidFill>
                <a:latin typeface="Arial" pitchFamily="34" charset="0"/>
                <a:cs typeface="Arial" pitchFamily="34" charset="0"/>
              </a:rPr>
              <a:t> Corporation © 2011, and </a:t>
            </a:r>
            <a:br>
              <a:rPr lang="en-US" sz="2100" b="1" dirty="0">
                <a:solidFill>
                  <a:schemeClr val="bg1"/>
                </a:solidFill>
                <a:latin typeface="Arial" pitchFamily="34" charset="0"/>
                <a:cs typeface="Arial" pitchFamily="34" charset="0"/>
              </a:rPr>
            </a:br>
            <a:r>
              <a:rPr lang="en-US" sz="2100" b="1" dirty="0">
                <a:solidFill>
                  <a:schemeClr val="bg1"/>
                </a:solidFill>
                <a:latin typeface="Arial" pitchFamily="34" charset="0"/>
                <a:cs typeface="Arial" pitchFamily="34" charset="0"/>
              </a:rPr>
              <a:t>its licensors. Used under license.</a:t>
            </a:r>
          </a:p>
          <a:p>
            <a:pPr lvl="0"/>
            <a:endParaRPr lang="en-US" sz="2100" b="1" dirty="0">
              <a:solidFill>
                <a:schemeClr val="bg1"/>
              </a:solidFill>
              <a:latin typeface="Arial" pitchFamily="34" charset="0"/>
              <a:cs typeface="Arial" pitchFamily="34" charset="0"/>
            </a:endParaRPr>
          </a:p>
          <a:p>
            <a:pPr lvl="0" algn="ctr"/>
            <a:r>
              <a:rPr lang="en-US" sz="2100" b="1" dirty="0">
                <a:solidFill>
                  <a:schemeClr val="bg1"/>
                </a:solidFill>
                <a:latin typeface="Arial" pitchFamily="34" charset="0"/>
                <a:cs typeface="Arial" pitchFamily="34" charset="0"/>
              </a:rPr>
              <a:t>Truth78</a:t>
            </a:r>
          </a:p>
          <a:p>
            <a:pPr lvl="0" algn="ctr"/>
            <a:r>
              <a:rPr lang="en-US" sz="2100" b="1" dirty="0">
                <a:solidFill>
                  <a:schemeClr val="bg1"/>
                </a:solidFill>
                <a:latin typeface="Arial" pitchFamily="34" charset="0"/>
                <a:cs typeface="Arial" pitchFamily="34" charset="0"/>
              </a:rPr>
              <a:t>info@Truth78.org</a:t>
            </a:r>
          </a:p>
          <a:p>
            <a:pPr lvl="0" algn="ctr"/>
            <a:r>
              <a:rPr lang="en-US" sz="2100" b="1" dirty="0">
                <a:solidFill>
                  <a:schemeClr val="bg1"/>
                </a:solidFill>
                <a:latin typeface="Arial" pitchFamily="34" charset="0"/>
                <a:cs typeface="Arial" pitchFamily="34" charset="0"/>
              </a:rPr>
              <a:t>www.Truth78.org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81000" y="990600"/>
            <a:ext cx="4114800" cy="533400"/>
          </a:xfrm>
          <a:prstGeom prst="rect">
            <a:avLst/>
          </a:prstGeom>
          <a:solidFill>
            <a:srgbClr val="3074EB">
              <a:alpha val="82000"/>
            </a:srgbClr>
          </a:solidFill>
        </p:spPr>
        <p:txBody>
          <a:bodyPr wrap="square" lIns="233680" tIns="91440" bIns="182880" rtlCol="0">
            <a:noAutofit/>
          </a:bodyPr>
          <a:lstStyle/>
          <a:p>
            <a:pPr lvl="0"/>
            <a:r>
              <a:rPr lang="en-US" sz="2400" dirty="0">
                <a:solidFill>
                  <a:schemeClr val="bg1"/>
                </a:solidFill>
                <a:latin typeface="Helvetica"/>
                <a:cs typeface="Helvetica"/>
              </a:rPr>
              <a:t>There is a God.</a:t>
            </a:r>
          </a:p>
          <a:p>
            <a:pPr lvl="0"/>
            <a:endParaRPr lang="en-US" sz="2400" dirty="0">
              <a:solidFill>
                <a:schemeClr val="bg1"/>
              </a:solidFill>
              <a:latin typeface="Helvetica"/>
              <a:cs typeface="Helvetica"/>
            </a:endParaRPr>
          </a:p>
        </p:txBody>
      </p:sp>
      <p:sp>
        <p:nvSpPr>
          <p:cNvPr id="9" name="TextBox 8"/>
          <p:cNvSpPr txBox="1"/>
          <p:nvPr/>
        </p:nvSpPr>
        <p:spPr>
          <a:xfrm>
            <a:off x="381000" y="1575176"/>
            <a:ext cx="4114800" cy="914400"/>
          </a:xfrm>
          <a:prstGeom prst="rect">
            <a:avLst/>
          </a:prstGeom>
          <a:solidFill>
            <a:srgbClr val="3074EB">
              <a:alpha val="82000"/>
            </a:srgbClr>
          </a:solidFill>
        </p:spPr>
        <p:txBody>
          <a:bodyPr wrap="square" lIns="233680" tIns="91440" bIns="182880" rtlCol="0">
            <a:noAutofit/>
          </a:bodyPr>
          <a:lstStyle/>
          <a:p>
            <a:r>
              <a:rPr lang="en-US" sz="2400" dirty="0">
                <a:solidFill>
                  <a:schemeClr val="bg1"/>
                </a:solidFill>
                <a:latin typeface="Helvetica"/>
                <a:cs typeface="Helvetica"/>
              </a:rPr>
              <a:t>This God has created the creation.</a:t>
            </a:r>
          </a:p>
        </p:txBody>
      </p:sp>
      <p:sp>
        <p:nvSpPr>
          <p:cNvPr id="10" name="TextBox 9"/>
          <p:cNvSpPr txBox="1"/>
          <p:nvPr/>
        </p:nvSpPr>
        <p:spPr>
          <a:xfrm>
            <a:off x="381000" y="2552128"/>
            <a:ext cx="4114800" cy="914400"/>
          </a:xfrm>
          <a:prstGeom prst="rect">
            <a:avLst/>
          </a:prstGeom>
          <a:solidFill>
            <a:srgbClr val="3074EB">
              <a:alpha val="82000"/>
            </a:srgbClr>
          </a:solidFill>
        </p:spPr>
        <p:txBody>
          <a:bodyPr wrap="square" lIns="233680" tIns="91440" bIns="182880" rtlCol="0">
            <a:noAutofit/>
          </a:bodyPr>
          <a:lstStyle/>
          <a:p>
            <a:r>
              <a:rPr lang="en-US" sz="2400" dirty="0">
                <a:solidFill>
                  <a:schemeClr val="bg1"/>
                </a:solidFill>
                <a:latin typeface="Helvetica"/>
                <a:cs typeface="Helvetica"/>
              </a:rPr>
              <a:t>God is the first and most important of beings.</a:t>
            </a:r>
          </a:p>
        </p:txBody>
      </p:sp>
      <p:sp>
        <p:nvSpPr>
          <p:cNvPr id="11" name="TextBox 10"/>
          <p:cNvSpPr txBox="1"/>
          <p:nvPr/>
        </p:nvSpPr>
        <p:spPr>
          <a:xfrm>
            <a:off x="381000" y="3518848"/>
            <a:ext cx="4114800" cy="1752600"/>
          </a:xfrm>
          <a:prstGeom prst="rect">
            <a:avLst/>
          </a:prstGeom>
          <a:solidFill>
            <a:srgbClr val="3074EB">
              <a:alpha val="82000"/>
            </a:srgbClr>
          </a:solidFill>
        </p:spPr>
        <p:txBody>
          <a:bodyPr wrap="square" lIns="233680" tIns="91440" bIns="182880" rtlCol="0">
            <a:noAutofit/>
          </a:bodyPr>
          <a:lstStyle/>
          <a:p>
            <a:r>
              <a:rPr lang="en-US" sz="2400" dirty="0">
                <a:solidFill>
                  <a:schemeClr val="bg1"/>
                </a:solidFill>
                <a:latin typeface="Helvetica"/>
                <a:cs typeface="Helvetica"/>
              </a:rPr>
              <a:t>The created world exists on purpose, and there is an intelligent reason for its being.</a:t>
            </a:r>
          </a:p>
        </p:txBody>
      </p:sp>
      <p:sp>
        <p:nvSpPr>
          <p:cNvPr id="12" name="TextBox 11"/>
          <p:cNvSpPr txBox="1"/>
          <p:nvPr/>
        </p:nvSpPr>
        <p:spPr>
          <a:xfrm>
            <a:off x="381000" y="5331728"/>
            <a:ext cx="4114800" cy="1373872"/>
          </a:xfrm>
          <a:prstGeom prst="rect">
            <a:avLst/>
          </a:prstGeom>
          <a:solidFill>
            <a:srgbClr val="3074EB">
              <a:alpha val="82000"/>
            </a:srgbClr>
          </a:solidFill>
        </p:spPr>
        <p:txBody>
          <a:bodyPr wrap="square" lIns="233680" tIns="91440" bIns="182880" rtlCol="0">
            <a:noAutofit/>
          </a:bodyPr>
          <a:lstStyle/>
          <a:p>
            <a:r>
              <a:rPr lang="en-US" sz="2400" dirty="0">
                <a:solidFill>
                  <a:schemeClr val="bg1"/>
                </a:solidFill>
                <a:latin typeface="Helvetica"/>
                <a:cs typeface="Helvetica"/>
              </a:rPr>
              <a:t>God knows what He has made and what He is doing.</a:t>
            </a:r>
          </a:p>
        </p:txBody>
      </p:sp>
      <p:sp>
        <p:nvSpPr>
          <p:cNvPr id="13" name="TextBox 12"/>
          <p:cNvSpPr txBox="1"/>
          <p:nvPr/>
        </p:nvSpPr>
        <p:spPr>
          <a:xfrm>
            <a:off x="4648200" y="992872"/>
            <a:ext cx="4114800" cy="533400"/>
          </a:xfrm>
          <a:prstGeom prst="rect">
            <a:avLst/>
          </a:prstGeom>
          <a:solidFill>
            <a:srgbClr val="BA0202">
              <a:alpha val="80000"/>
            </a:srgbClr>
          </a:solidFill>
        </p:spPr>
        <p:txBody>
          <a:bodyPr wrap="square" lIns="233680" tIns="91440" bIns="182880" rtlCol="0">
            <a:noAutofit/>
          </a:bodyPr>
          <a:lstStyle/>
          <a:p>
            <a:pPr lvl="0"/>
            <a:r>
              <a:rPr lang="en-US" sz="2400" dirty="0">
                <a:solidFill>
                  <a:schemeClr val="bg1"/>
                </a:solidFill>
                <a:latin typeface="Helvetica"/>
                <a:cs typeface="Helvetica"/>
              </a:rPr>
              <a:t>There is no God.</a:t>
            </a:r>
          </a:p>
          <a:p>
            <a:pPr lvl="0"/>
            <a:endParaRPr lang="en-US" sz="2400" dirty="0">
              <a:solidFill>
                <a:schemeClr val="bg1"/>
              </a:solidFill>
              <a:latin typeface="Helvetica"/>
              <a:cs typeface="Helvetica"/>
            </a:endParaRPr>
          </a:p>
        </p:txBody>
      </p:sp>
      <p:sp>
        <p:nvSpPr>
          <p:cNvPr id="14" name="TextBox 13"/>
          <p:cNvSpPr txBox="1"/>
          <p:nvPr/>
        </p:nvSpPr>
        <p:spPr>
          <a:xfrm>
            <a:off x="4648200" y="1577448"/>
            <a:ext cx="4114800" cy="914400"/>
          </a:xfrm>
          <a:prstGeom prst="rect">
            <a:avLst/>
          </a:prstGeom>
          <a:solidFill>
            <a:srgbClr val="BA0202">
              <a:alpha val="80000"/>
            </a:srgbClr>
          </a:solidFill>
        </p:spPr>
        <p:txBody>
          <a:bodyPr wrap="square" lIns="233680" tIns="91440" bIns="182880" rtlCol="0" anchor="ctr">
            <a:noAutofit/>
          </a:bodyPr>
          <a:lstStyle/>
          <a:p>
            <a:r>
              <a:rPr lang="en-US" sz="2400" dirty="0">
                <a:solidFill>
                  <a:schemeClr val="bg1"/>
                </a:solidFill>
                <a:latin typeface="Helvetica"/>
                <a:cs typeface="Helvetica"/>
              </a:rPr>
              <a:t>The creation is all there is.</a:t>
            </a:r>
          </a:p>
        </p:txBody>
      </p:sp>
      <p:sp>
        <p:nvSpPr>
          <p:cNvPr id="15" name="TextBox 14"/>
          <p:cNvSpPr txBox="1"/>
          <p:nvPr/>
        </p:nvSpPr>
        <p:spPr>
          <a:xfrm>
            <a:off x="4648200" y="2554400"/>
            <a:ext cx="4114800" cy="914400"/>
          </a:xfrm>
          <a:prstGeom prst="rect">
            <a:avLst/>
          </a:prstGeom>
          <a:solidFill>
            <a:srgbClr val="BA0202">
              <a:alpha val="80000"/>
            </a:srgbClr>
          </a:solidFill>
        </p:spPr>
        <p:txBody>
          <a:bodyPr wrap="square" lIns="233680" tIns="91440" bIns="182880" rtlCol="0">
            <a:noAutofit/>
          </a:bodyPr>
          <a:lstStyle/>
          <a:p>
            <a:r>
              <a:rPr lang="en-US" sz="2400" dirty="0">
                <a:solidFill>
                  <a:schemeClr val="bg1"/>
                </a:solidFill>
                <a:latin typeface="Helvetica"/>
                <a:cs typeface="Helvetica"/>
              </a:rPr>
              <a:t>Man is the greatest and most important of beings.</a:t>
            </a:r>
          </a:p>
        </p:txBody>
      </p:sp>
      <p:sp>
        <p:nvSpPr>
          <p:cNvPr id="16" name="TextBox 15"/>
          <p:cNvSpPr txBox="1"/>
          <p:nvPr/>
        </p:nvSpPr>
        <p:spPr>
          <a:xfrm>
            <a:off x="4648200" y="3521120"/>
            <a:ext cx="4114800" cy="1752600"/>
          </a:xfrm>
          <a:prstGeom prst="rect">
            <a:avLst/>
          </a:prstGeom>
          <a:solidFill>
            <a:srgbClr val="BA0202">
              <a:alpha val="80000"/>
            </a:srgbClr>
          </a:solidFill>
        </p:spPr>
        <p:txBody>
          <a:bodyPr wrap="square" lIns="233680" tIns="91440" bIns="182880" rtlCol="0" anchor="ctr">
            <a:noAutofit/>
          </a:bodyPr>
          <a:lstStyle/>
          <a:p>
            <a:r>
              <a:rPr lang="en-US" sz="2400" dirty="0">
                <a:solidFill>
                  <a:schemeClr val="bg1"/>
                </a:solidFill>
                <a:latin typeface="Helvetica"/>
                <a:cs typeface="Helvetica"/>
              </a:rPr>
              <a:t>What exists has </a:t>
            </a:r>
            <a:br>
              <a:rPr lang="en-US" sz="2400" dirty="0">
                <a:solidFill>
                  <a:schemeClr val="bg1"/>
                </a:solidFill>
                <a:latin typeface="Helvetica"/>
                <a:cs typeface="Helvetica"/>
              </a:rPr>
            </a:br>
            <a:r>
              <a:rPr lang="en-US" sz="2400" dirty="0">
                <a:solidFill>
                  <a:schemeClr val="bg1"/>
                </a:solidFill>
                <a:latin typeface="Helvetica"/>
                <a:cs typeface="Helvetica"/>
              </a:rPr>
              <a:t>no purpose, no meaning, </a:t>
            </a:r>
            <a:br>
              <a:rPr lang="en-US" sz="2400" dirty="0">
                <a:solidFill>
                  <a:schemeClr val="bg1"/>
                </a:solidFill>
                <a:latin typeface="Helvetica"/>
                <a:cs typeface="Helvetica"/>
              </a:rPr>
            </a:br>
            <a:r>
              <a:rPr lang="en-US" sz="2400" dirty="0">
                <a:solidFill>
                  <a:schemeClr val="bg1"/>
                </a:solidFill>
                <a:latin typeface="Helvetica"/>
                <a:cs typeface="Helvetica"/>
              </a:rPr>
              <a:t>and no design.</a:t>
            </a:r>
          </a:p>
        </p:txBody>
      </p:sp>
      <p:sp>
        <p:nvSpPr>
          <p:cNvPr id="17" name="TextBox 16"/>
          <p:cNvSpPr txBox="1"/>
          <p:nvPr/>
        </p:nvSpPr>
        <p:spPr>
          <a:xfrm>
            <a:off x="4648200" y="5334000"/>
            <a:ext cx="4114800" cy="1422776"/>
          </a:xfrm>
          <a:prstGeom prst="rect">
            <a:avLst/>
          </a:prstGeom>
          <a:solidFill>
            <a:srgbClr val="BA0202">
              <a:alpha val="80000"/>
            </a:srgbClr>
          </a:solidFill>
        </p:spPr>
        <p:txBody>
          <a:bodyPr wrap="square" lIns="233680" tIns="91440" bIns="182880" rtlCol="0">
            <a:noAutofit/>
          </a:bodyPr>
          <a:lstStyle/>
          <a:p>
            <a:r>
              <a:rPr lang="en-US" sz="2400" dirty="0">
                <a:solidFill>
                  <a:schemeClr val="bg1"/>
                </a:solidFill>
                <a:latin typeface="Helvetica"/>
                <a:cs typeface="Helvetica"/>
              </a:rPr>
              <a:t>No one can know for sure why things are the way they are or how they should be.</a:t>
            </a:r>
          </a:p>
        </p:txBody>
      </p:sp>
      <p:sp>
        <p:nvSpPr>
          <p:cNvPr id="18" name="TextBox 17"/>
          <p:cNvSpPr txBox="1">
            <a:spLocks noChangeArrowheads="1"/>
          </p:cNvSpPr>
          <p:nvPr/>
        </p:nvSpPr>
        <p:spPr bwMode="auto">
          <a:xfrm>
            <a:off x="0" y="0"/>
            <a:ext cx="9144000" cy="838200"/>
          </a:xfrm>
          <a:prstGeom prst="rect">
            <a:avLst/>
          </a:prstGeom>
          <a:solidFill>
            <a:schemeClr val="tx1">
              <a:alpha val="34000"/>
            </a:schemeClr>
          </a:solidFill>
          <a:ln w="9525">
            <a:noFill/>
            <a:miter lim="800000"/>
            <a:headEnd/>
            <a:tailEnd/>
          </a:ln>
        </p:spPr>
        <p:txBody>
          <a:bodyPr tIns="182880" bIns="137160"/>
          <a:lstStyle/>
          <a:p>
            <a:pPr marL="106363"/>
            <a:r>
              <a:rPr lang="en-US" sz="3200" b="1" dirty="0">
                <a:solidFill>
                  <a:schemeClr val="bg1"/>
                </a:solidFill>
                <a:latin typeface="Helvetica"/>
                <a:cs typeface="Helvetica"/>
              </a:rPr>
              <a:t>“In the beginning, God created…”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02608" y="1295400"/>
            <a:ext cx="8305800" cy="2057400"/>
          </a:xfrm>
          <a:prstGeom prst="rect">
            <a:avLst/>
          </a:prstGeom>
          <a:solidFill>
            <a:srgbClr val="000000">
              <a:alpha val="69804"/>
            </a:srgbClr>
          </a:solidFill>
          <a:ln>
            <a:solidFill>
              <a:schemeClr val="bg1">
                <a:alpha val="87000"/>
              </a:schemeClr>
            </a:solidFill>
          </a:ln>
        </p:spPr>
        <p:txBody>
          <a:bodyPr wrap="square" lIns="182880" tIns="182880" rIns="182880" bIns="182880" rtlCol="0" anchor="ctr" anchorCtr="0">
            <a:noAutofit/>
          </a:bodyPr>
          <a:lstStyle/>
          <a:p>
            <a:pPr marL="109538" lvl="0"/>
            <a:r>
              <a:rPr lang="en-US" sz="2800" dirty="0">
                <a:solidFill>
                  <a:schemeClr val="bg1"/>
                </a:solidFill>
                <a:latin typeface="Helvetica"/>
                <a:cs typeface="Helvetica"/>
              </a:rPr>
              <a:t>“Nothing at all can be known truly of any fact unless it be known through and by way of man’s knowledge of God.”</a:t>
            </a:r>
          </a:p>
          <a:p>
            <a:pPr lvl="0" algn="r"/>
            <a:r>
              <a:rPr lang="en-US" sz="2800" b="1" dirty="0">
                <a:solidFill>
                  <a:schemeClr val="bg1"/>
                </a:solidFill>
                <a:latin typeface="Helvetica"/>
                <a:cs typeface="Helvetica"/>
              </a:rPr>
              <a:t>Cornelius Van </a:t>
            </a:r>
            <a:r>
              <a:rPr lang="en-US" sz="2800" b="1" dirty="0" err="1">
                <a:solidFill>
                  <a:schemeClr val="bg1"/>
                </a:solidFill>
                <a:latin typeface="Helvetica"/>
                <a:cs typeface="Helvetica"/>
              </a:rPr>
              <a:t>Til</a:t>
            </a:r>
            <a:endParaRPr lang="en-US" sz="2600" b="1" dirty="0">
              <a:solidFill>
                <a:schemeClr val="bg1"/>
              </a:solidFill>
              <a:latin typeface="Helvetica"/>
              <a:cs typeface="Helvetica"/>
            </a:endParaRPr>
          </a:p>
        </p:txBody>
      </p:sp>
      <p:sp>
        <p:nvSpPr>
          <p:cNvPr id="18" name="TextBox 17"/>
          <p:cNvSpPr txBox="1"/>
          <p:nvPr/>
        </p:nvSpPr>
        <p:spPr>
          <a:xfrm>
            <a:off x="381000" y="3505200"/>
            <a:ext cx="8305800" cy="2971800"/>
          </a:xfrm>
          <a:prstGeom prst="rect">
            <a:avLst/>
          </a:prstGeom>
          <a:solidFill>
            <a:srgbClr val="000000">
              <a:alpha val="69804"/>
            </a:srgbClr>
          </a:solidFill>
          <a:ln>
            <a:solidFill>
              <a:schemeClr val="bg1">
                <a:alpha val="80000"/>
              </a:schemeClr>
            </a:solidFill>
          </a:ln>
        </p:spPr>
        <p:txBody>
          <a:bodyPr wrap="square" lIns="182880" tIns="182880" rIns="182880" bIns="182880" rtlCol="0" anchor="ctr" anchorCtr="0">
            <a:noAutofit/>
          </a:bodyPr>
          <a:lstStyle/>
          <a:p>
            <a:pPr marL="109538" lvl="0"/>
            <a:r>
              <a:rPr lang="en-US" sz="2800" dirty="0">
                <a:solidFill>
                  <a:schemeClr val="bg1"/>
                </a:solidFill>
                <a:latin typeface="Helvetica"/>
                <a:cs typeface="Helvetica"/>
              </a:rPr>
              <a:t>“All truth…starts with what is true of God: who He is, what His mind knows, what His holiness entails, what His will approves, and so on. In other words, all truth is determined and properly explained by the being of God.”</a:t>
            </a:r>
          </a:p>
          <a:p>
            <a:pPr lvl="0" algn="r"/>
            <a:r>
              <a:rPr lang="en-US" sz="2800" b="1" dirty="0">
                <a:solidFill>
                  <a:schemeClr val="bg1"/>
                </a:solidFill>
                <a:latin typeface="Helvetica"/>
                <a:cs typeface="Helvetica"/>
              </a:rPr>
              <a:t>John MacArthur</a:t>
            </a:r>
            <a:endParaRPr lang="en-US" sz="2600" b="1" dirty="0">
              <a:solidFill>
                <a:schemeClr val="bg1"/>
              </a:solidFill>
              <a:latin typeface="Helvetica"/>
              <a:cs typeface="Helvetica"/>
            </a:endParaRPr>
          </a:p>
        </p:txBody>
      </p:sp>
      <p:sp>
        <p:nvSpPr>
          <p:cNvPr id="5" name="TextBox 4"/>
          <p:cNvSpPr txBox="1">
            <a:spLocks noChangeArrowheads="1"/>
          </p:cNvSpPr>
          <p:nvPr/>
        </p:nvSpPr>
        <p:spPr bwMode="auto">
          <a:xfrm>
            <a:off x="0" y="0"/>
            <a:ext cx="9144000" cy="838200"/>
          </a:xfrm>
          <a:prstGeom prst="rect">
            <a:avLst/>
          </a:prstGeom>
          <a:solidFill>
            <a:schemeClr val="tx1">
              <a:alpha val="34000"/>
            </a:schemeClr>
          </a:solidFill>
          <a:ln w="9525">
            <a:noFill/>
            <a:miter lim="800000"/>
            <a:headEnd/>
            <a:tailEnd/>
          </a:ln>
        </p:spPr>
        <p:txBody>
          <a:bodyPr tIns="182880" bIns="137160"/>
          <a:lstStyle/>
          <a:p>
            <a:pPr marL="106363"/>
            <a:r>
              <a:rPr lang="en-US" sz="3200" b="1" spc="-150" dirty="0">
                <a:solidFill>
                  <a:schemeClr val="bg1"/>
                </a:solidFill>
                <a:latin typeface="TradeGothic" pitchFamily="2" charset="0"/>
              </a:rPr>
              <a:t>Without Knowing God, We Cannot Know Truly</a:t>
            </a:r>
          </a:p>
        </p:txBody>
      </p:sp>
      <p:sp>
        <p:nvSpPr>
          <p:cNvPr id="10" name="Rectangle 9"/>
          <p:cNvSpPr/>
          <p:nvPr/>
        </p:nvSpPr>
        <p:spPr>
          <a:xfrm>
            <a:off x="381000" y="1295400"/>
            <a:ext cx="76200" cy="2057400"/>
          </a:xfrm>
          <a:prstGeom prst="rect">
            <a:avLst/>
          </a:prstGeom>
          <a:solidFill>
            <a:schemeClr val="bg1">
              <a:alpha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81000" y="3505200"/>
            <a:ext cx="76200" cy="2971800"/>
          </a:xfrm>
          <a:prstGeom prst="rect">
            <a:avLst/>
          </a:prstGeom>
          <a:solidFill>
            <a:schemeClr val="bg1">
              <a:alpha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457200" y="1143000"/>
            <a:ext cx="8229600" cy="5181600"/>
          </a:xfrm>
          <a:prstGeom prst="rect">
            <a:avLst/>
          </a:prstGeom>
          <a:solidFill>
            <a:schemeClr val="tx1">
              <a:alpha val="47000"/>
            </a:schemeClr>
          </a:solidFill>
        </p:spPr>
        <p:txBody>
          <a:bodyPr wrap="square" lIns="182880" tIns="182880" rIns="182880" bIns="182880" rtlCol="0">
            <a:spAutoFit/>
          </a:bodyPr>
          <a:lstStyle/>
          <a:p>
            <a:r>
              <a:rPr lang="en-US" sz="2800" i="1" dirty="0">
                <a:solidFill>
                  <a:srgbClr val="FFFFFF"/>
                </a:solidFill>
                <a:latin typeface="Helvetica"/>
                <a:cs typeface="Helvetica"/>
              </a:rPr>
              <a:t>“For from him and through him and to him are all things. To him be glory forever. Amen.”</a:t>
            </a:r>
          </a:p>
          <a:p>
            <a:endParaRPr lang="en-US" sz="2800" i="1" dirty="0">
              <a:solidFill>
                <a:srgbClr val="FFFFFF"/>
              </a:solidFill>
              <a:latin typeface="Helvetica"/>
              <a:cs typeface="Helvetica"/>
            </a:endParaRPr>
          </a:p>
          <a:p>
            <a:r>
              <a:rPr lang="en-US" sz="2800" dirty="0">
                <a:solidFill>
                  <a:srgbClr val="FFFFFF"/>
                </a:solidFill>
                <a:latin typeface="Helvetica"/>
                <a:cs typeface="Helvetica"/>
              </a:rPr>
              <a:t>All things…</a:t>
            </a:r>
          </a:p>
          <a:p>
            <a:pPr marL="341313" indent="-341313">
              <a:buFont typeface="Arial" pitchFamily="34" charset="0"/>
              <a:buChar char="•"/>
            </a:pPr>
            <a:r>
              <a:rPr lang="en-US" sz="2800" dirty="0">
                <a:solidFill>
                  <a:srgbClr val="FFFFFF"/>
                </a:solidFill>
                <a:latin typeface="Helvetica"/>
                <a:cs typeface="Helvetica"/>
              </a:rPr>
              <a:t>Originate in God</a:t>
            </a:r>
          </a:p>
          <a:p>
            <a:pPr marL="341313" indent="-341313">
              <a:buFont typeface="Arial" pitchFamily="34" charset="0"/>
              <a:buChar char="•"/>
            </a:pPr>
            <a:r>
              <a:rPr lang="en-US" sz="2800" dirty="0">
                <a:solidFill>
                  <a:srgbClr val="FFFFFF"/>
                </a:solidFill>
                <a:latin typeface="Helvetica"/>
                <a:cs typeface="Helvetica"/>
              </a:rPr>
              <a:t>Are upheld by the will and power of God</a:t>
            </a:r>
          </a:p>
          <a:p>
            <a:pPr marL="341313" indent="-341313">
              <a:buFont typeface="Arial" pitchFamily="34" charset="0"/>
              <a:buChar char="•"/>
            </a:pPr>
            <a:r>
              <a:rPr lang="en-US" sz="2800" dirty="0">
                <a:solidFill>
                  <a:srgbClr val="FFFFFF"/>
                </a:solidFill>
                <a:latin typeface="Helvetica"/>
                <a:cs typeface="Helvetica"/>
              </a:rPr>
              <a:t>Exist to fulfill His purposes</a:t>
            </a:r>
          </a:p>
          <a:p>
            <a:pPr marL="341313" indent="-341313">
              <a:buFont typeface="Arial" pitchFamily="34" charset="0"/>
              <a:buChar char="•"/>
            </a:pPr>
            <a:endParaRPr lang="en-US" sz="2800" dirty="0">
              <a:solidFill>
                <a:srgbClr val="FFFFFF"/>
              </a:solidFill>
              <a:latin typeface="Helvetica"/>
              <a:cs typeface="Helvetica"/>
            </a:endParaRPr>
          </a:p>
          <a:p>
            <a:pPr marL="341313" indent="-341313"/>
            <a:r>
              <a:rPr lang="en-US" sz="2800" dirty="0">
                <a:solidFill>
                  <a:srgbClr val="FFFFFF"/>
                </a:solidFill>
                <a:latin typeface="Helvetica"/>
                <a:cs typeface="Helvetica"/>
              </a:rPr>
              <a:t>WHY?</a:t>
            </a:r>
            <a:br>
              <a:rPr lang="en-US" sz="2800" dirty="0">
                <a:solidFill>
                  <a:srgbClr val="FFFFFF"/>
                </a:solidFill>
                <a:latin typeface="Helvetica"/>
                <a:cs typeface="Helvetica"/>
              </a:rPr>
            </a:br>
            <a:r>
              <a:rPr lang="en-US" sz="2800" dirty="0">
                <a:solidFill>
                  <a:srgbClr val="FFFFFF"/>
                </a:solidFill>
                <a:latin typeface="Helvetica"/>
                <a:cs typeface="Helvetica"/>
              </a:rPr>
              <a:t>To bring praise and glory </a:t>
            </a:r>
            <a:br>
              <a:rPr lang="en-US" sz="2800" dirty="0">
                <a:solidFill>
                  <a:srgbClr val="FFFFFF"/>
                </a:solidFill>
                <a:latin typeface="Helvetica"/>
                <a:cs typeface="Helvetica"/>
              </a:rPr>
            </a:br>
            <a:r>
              <a:rPr lang="en-US" sz="2800" dirty="0">
                <a:solidFill>
                  <a:srgbClr val="FFFFFF"/>
                </a:solidFill>
                <a:latin typeface="Helvetica"/>
                <a:cs typeface="Helvetica"/>
              </a:rPr>
              <a:t>to His name forever and ever.</a:t>
            </a:r>
          </a:p>
        </p:txBody>
      </p:sp>
      <p:pic>
        <p:nvPicPr>
          <p:cNvPr id="19" name="Picture 18" descr="78255241.jpg"/>
          <p:cNvPicPr>
            <a:picLocks noChangeAspect="1"/>
          </p:cNvPicPr>
          <p:nvPr/>
        </p:nvPicPr>
        <p:blipFill>
          <a:blip r:embed="rId2" cstate="print"/>
          <a:stretch>
            <a:fillRect/>
          </a:stretch>
        </p:blipFill>
        <p:spPr>
          <a:xfrm>
            <a:off x="6172200" y="4419518"/>
            <a:ext cx="2515400" cy="1676482"/>
          </a:xfrm>
          <a:prstGeom prst="rect">
            <a:avLst/>
          </a:prstGeom>
        </p:spPr>
      </p:pic>
      <p:sp>
        <p:nvSpPr>
          <p:cNvPr id="7" name="TextBox 6"/>
          <p:cNvSpPr txBox="1">
            <a:spLocks noChangeArrowheads="1"/>
          </p:cNvSpPr>
          <p:nvPr/>
        </p:nvSpPr>
        <p:spPr bwMode="auto">
          <a:xfrm>
            <a:off x="0" y="0"/>
            <a:ext cx="9144000" cy="838200"/>
          </a:xfrm>
          <a:prstGeom prst="rect">
            <a:avLst/>
          </a:prstGeom>
          <a:solidFill>
            <a:schemeClr val="tx1">
              <a:alpha val="34000"/>
            </a:schemeClr>
          </a:solidFill>
          <a:ln w="9525">
            <a:noFill/>
            <a:miter lim="800000"/>
            <a:headEnd/>
            <a:tailEnd/>
          </a:ln>
        </p:spPr>
        <p:txBody>
          <a:bodyPr tIns="182880" bIns="137160"/>
          <a:lstStyle/>
          <a:p>
            <a:pPr marL="106363"/>
            <a:r>
              <a:rPr lang="en-US" sz="3200" b="1" dirty="0">
                <a:solidFill>
                  <a:schemeClr val="bg1"/>
                </a:solidFill>
                <a:latin typeface="TradeGothic" pitchFamily="2" charset="0"/>
              </a:rPr>
              <a:t>Romans 11:36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fade">
                                      <p:cBhvr>
                                        <p:cTn id="7" dur="500"/>
                                        <p:tgtEl>
                                          <p:spTgt spid="1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xEl>
                                              <p:pRg st="2" end="2"/>
                                            </p:txEl>
                                          </p:spTgt>
                                        </p:tgtEl>
                                        <p:attrNameLst>
                                          <p:attrName>style.visibility</p:attrName>
                                        </p:attrNameLst>
                                      </p:cBhvr>
                                      <p:to>
                                        <p:strVal val="visible"/>
                                      </p:to>
                                    </p:set>
                                    <p:animEffect transition="in" filter="fade">
                                      <p:cBhvr>
                                        <p:cTn id="12" dur="500"/>
                                        <p:tgtEl>
                                          <p:spTgt spid="18">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8">
                                            <p:txEl>
                                              <p:pRg st="3" end="3"/>
                                            </p:txEl>
                                          </p:spTgt>
                                        </p:tgtEl>
                                        <p:attrNameLst>
                                          <p:attrName>style.visibility</p:attrName>
                                        </p:attrNameLst>
                                      </p:cBhvr>
                                      <p:to>
                                        <p:strVal val="visible"/>
                                      </p:to>
                                    </p:set>
                                    <p:animEffect transition="in" filter="fade">
                                      <p:cBhvr>
                                        <p:cTn id="15" dur="500"/>
                                        <p:tgtEl>
                                          <p:spTgt spid="18">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8">
                                            <p:txEl>
                                              <p:pRg st="4" end="4"/>
                                            </p:txEl>
                                          </p:spTgt>
                                        </p:tgtEl>
                                        <p:attrNameLst>
                                          <p:attrName>style.visibility</p:attrName>
                                        </p:attrNameLst>
                                      </p:cBhvr>
                                      <p:to>
                                        <p:strVal val="visible"/>
                                      </p:to>
                                    </p:set>
                                    <p:animEffect transition="in" filter="fade">
                                      <p:cBhvr>
                                        <p:cTn id="20" dur="500"/>
                                        <p:tgtEl>
                                          <p:spTgt spid="18">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8">
                                            <p:txEl>
                                              <p:pRg st="5" end="5"/>
                                            </p:txEl>
                                          </p:spTgt>
                                        </p:tgtEl>
                                        <p:attrNameLst>
                                          <p:attrName>style.visibility</p:attrName>
                                        </p:attrNameLst>
                                      </p:cBhvr>
                                      <p:to>
                                        <p:strVal val="visible"/>
                                      </p:to>
                                    </p:set>
                                    <p:animEffect transition="in" filter="fade">
                                      <p:cBhvr>
                                        <p:cTn id="25" dur="500"/>
                                        <p:tgtEl>
                                          <p:spTgt spid="18">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8">
                                            <p:txEl>
                                              <p:pRg st="7" end="7"/>
                                            </p:txEl>
                                          </p:spTgt>
                                        </p:tgtEl>
                                        <p:attrNameLst>
                                          <p:attrName>style.visibility</p:attrName>
                                        </p:attrNameLst>
                                      </p:cBhvr>
                                      <p:to>
                                        <p:strVal val="visible"/>
                                      </p:to>
                                    </p:set>
                                    <p:animEffect transition="in" filter="fade">
                                      <p:cBhvr>
                                        <p:cTn id="30" dur="500"/>
                                        <p:tgtEl>
                                          <p:spTgt spid="1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02608" y="990600"/>
            <a:ext cx="8360392" cy="2209800"/>
          </a:xfrm>
          <a:prstGeom prst="rect">
            <a:avLst/>
          </a:prstGeom>
          <a:solidFill>
            <a:srgbClr val="000000">
              <a:alpha val="61000"/>
            </a:srgbClr>
          </a:solidFill>
          <a:ln>
            <a:solidFill>
              <a:schemeClr val="bg1">
                <a:alpha val="80000"/>
              </a:schemeClr>
            </a:solidFill>
          </a:ln>
        </p:spPr>
        <p:txBody>
          <a:bodyPr wrap="square" lIns="182880" tIns="182880" rIns="182880" bIns="182880" rtlCol="0" anchor="ctr" anchorCtr="0">
            <a:noAutofit/>
          </a:bodyPr>
          <a:lstStyle/>
          <a:p>
            <a:pPr lvl="0"/>
            <a:r>
              <a:rPr lang="en-US" sz="2800" dirty="0">
                <a:solidFill>
                  <a:schemeClr val="bg1"/>
                </a:solidFill>
                <a:latin typeface="Helvetica"/>
                <a:cs typeface="Helvetica"/>
              </a:rPr>
              <a:t>“Nothing at all can be known truly of any fact unless it be known through and by way of man’s knowledge of God.”</a:t>
            </a:r>
          </a:p>
          <a:p>
            <a:pPr lvl="0" algn="r"/>
            <a:r>
              <a:rPr lang="en-US" sz="2800" b="1" dirty="0">
                <a:solidFill>
                  <a:schemeClr val="bg1"/>
                </a:solidFill>
                <a:latin typeface="Helvetica"/>
                <a:cs typeface="Helvetica"/>
              </a:rPr>
              <a:t>Cornelius Van </a:t>
            </a:r>
            <a:r>
              <a:rPr lang="en-US" sz="2800" b="1" dirty="0" err="1">
                <a:solidFill>
                  <a:schemeClr val="bg1"/>
                </a:solidFill>
                <a:latin typeface="Helvetica"/>
                <a:cs typeface="Helvetica"/>
              </a:rPr>
              <a:t>Til</a:t>
            </a:r>
            <a:endParaRPr lang="en-US" sz="2600" b="1" dirty="0">
              <a:solidFill>
                <a:schemeClr val="bg1"/>
              </a:solidFill>
              <a:latin typeface="Helvetica"/>
              <a:cs typeface="Helvetica"/>
            </a:endParaRPr>
          </a:p>
        </p:txBody>
      </p:sp>
      <p:sp>
        <p:nvSpPr>
          <p:cNvPr id="5" name="TextBox 4"/>
          <p:cNvSpPr txBox="1">
            <a:spLocks noChangeArrowheads="1"/>
          </p:cNvSpPr>
          <p:nvPr/>
        </p:nvSpPr>
        <p:spPr bwMode="auto">
          <a:xfrm>
            <a:off x="0" y="0"/>
            <a:ext cx="9144000" cy="838200"/>
          </a:xfrm>
          <a:prstGeom prst="rect">
            <a:avLst/>
          </a:prstGeom>
          <a:solidFill>
            <a:schemeClr val="tx1">
              <a:alpha val="34000"/>
            </a:schemeClr>
          </a:solidFill>
          <a:ln w="9525">
            <a:noFill/>
            <a:miter lim="800000"/>
            <a:headEnd/>
            <a:tailEnd/>
          </a:ln>
        </p:spPr>
        <p:txBody>
          <a:bodyPr tIns="182880" bIns="137160"/>
          <a:lstStyle/>
          <a:p>
            <a:pPr marL="106363"/>
            <a:r>
              <a:rPr lang="en-US" sz="3200" b="1" dirty="0">
                <a:solidFill>
                  <a:schemeClr val="bg1"/>
                </a:solidFill>
                <a:latin typeface="TradeGothic" pitchFamily="2" charset="0"/>
              </a:rPr>
              <a:t>Illustration</a:t>
            </a:r>
          </a:p>
        </p:txBody>
      </p:sp>
      <p:sp>
        <p:nvSpPr>
          <p:cNvPr id="6" name="Rectangle 5"/>
          <p:cNvSpPr/>
          <p:nvPr/>
        </p:nvSpPr>
        <p:spPr>
          <a:xfrm>
            <a:off x="381000" y="990600"/>
            <a:ext cx="76200" cy="2209800"/>
          </a:xfrm>
          <a:prstGeom prst="rect">
            <a:avLst/>
          </a:prstGeom>
          <a:solidFill>
            <a:schemeClr val="bg1">
              <a:alpha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152400" y="1066800"/>
            <a:ext cx="6096000" cy="1877437"/>
          </a:xfrm>
          <a:prstGeom prst="rect">
            <a:avLst/>
          </a:prstGeom>
          <a:solidFill>
            <a:schemeClr val="tx1">
              <a:alpha val="33000"/>
            </a:schemeClr>
          </a:solidFill>
        </p:spPr>
        <p:txBody>
          <a:bodyPr wrap="square" lIns="182880" tIns="137160" rIns="182880" bIns="137160" rtlCol="0">
            <a:spAutoFit/>
          </a:bodyPr>
          <a:lstStyle/>
          <a:p>
            <a:r>
              <a:rPr lang="en-US" sz="2600" dirty="0">
                <a:solidFill>
                  <a:schemeClr val="bg1"/>
                </a:solidFill>
                <a:latin typeface=""/>
              </a:rPr>
              <a:t>God reveals His mind most clearly in the Bible…</a:t>
            </a:r>
          </a:p>
          <a:p>
            <a:pPr marL="341313"/>
            <a:r>
              <a:rPr lang="en-US" sz="2600" dirty="0">
                <a:solidFill>
                  <a:schemeClr val="bg1"/>
                </a:solidFill>
                <a:latin typeface=""/>
              </a:rPr>
              <a:t>The world, its purpose, its </a:t>
            </a:r>
            <a:br>
              <a:rPr lang="en-US" sz="2600" dirty="0">
                <a:solidFill>
                  <a:schemeClr val="bg1"/>
                </a:solidFill>
                <a:latin typeface=""/>
              </a:rPr>
            </a:br>
            <a:r>
              <a:rPr lang="en-US" sz="2600" dirty="0">
                <a:solidFill>
                  <a:schemeClr val="bg1"/>
                </a:solidFill>
                <a:latin typeface=""/>
              </a:rPr>
              <a:t>meaning, and how it functions</a:t>
            </a:r>
          </a:p>
        </p:txBody>
      </p:sp>
      <p:pic>
        <p:nvPicPr>
          <p:cNvPr id="19" name="Picture 18" descr="78255241.jpg"/>
          <p:cNvPicPr>
            <a:picLocks noChangeAspect="1"/>
          </p:cNvPicPr>
          <p:nvPr/>
        </p:nvPicPr>
        <p:blipFill>
          <a:blip r:embed="rId2" cstate="print"/>
          <a:stretch>
            <a:fillRect/>
          </a:stretch>
        </p:blipFill>
        <p:spPr>
          <a:xfrm>
            <a:off x="6023633" y="1042924"/>
            <a:ext cx="2891767" cy="1928876"/>
          </a:xfrm>
          <a:prstGeom prst="rect">
            <a:avLst/>
          </a:prstGeom>
        </p:spPr>
      </p:pic>
      <p:sp>
        <p:nvSpPr>
          <p:cNvPr id="7" name="TextBox 6"/>
          <p:cNvSpPr txBox="1"/>
          <p:nvPr/>
        </p:nvSpPr>
        <p:spPr>
          <a:xfrm>
            <a:off x="2671306" y="3837563"/>
            <a:ext cx="6172200" cy="1877437"/>
          </a:xfrm>
          <a:prstGeom prst="rect">
            <a:avLst/>
          </a:prstGeom>
          <a:solidFill>
            <a:schemeClr val="tx1">
              <a:alpha val="33000"/>
            </a:schemeClr>
          </a:solidFill>
        </p:spPr>
        <p:txBody>
          <a:bodyPr wrap="square" lIns="182880" tIns="137160" rIns="182880" bIns="137160" rtlCol="0">
            <a:spAutoFit/>
          </a:bodyPr>
          <a:lstStyle/>
          <a:p>
            <a:pPr marL="341313" indent="-341313"/>
            <a:r>
              <a:rPr lang="en-US" sz="2600" dirty="0">
                <a:solidFill>
                  <a:schemeClr val="bg1"/>
                </a:solidFill>
                <a:latin typeface=""/>
              </a:rPr>
              <a:t>Those who deny their Creator…</a:t>
            </a:r>
            <a:br>
              <a:rPr lang="en-US" sz="2600" dirty="0">
                <a:solidFill>
                  <a:schemeClr val="bg1"/>
                </a:solidFill>
                <a:latin typeface=""/>
              </a:rPr>
            </a:br>
            <a:r>
              <a:rPr lang="en-US" sz="2600" dirty="0">
                <a:solidFill>
                  <a:schemeClr val="bg1"/>
                </a:solidFill>
                <a:latin typeface=""/>
              </a:rPr>
              <a:t>Unable to rightly understand their purpose, function, and meaning </a:t>
            </a:r>
            <a:br>
              <a:rPr lang="en-US" sz="2600" dirty="0">
                <a:solidFill>
                  <a:schemeClr val="bg1"/>
                </a:solidFill>
                <a:latin typeface=""/>
              </a:rPr>
            </a:br>
            <a:r>
              <a:rPr lang="en-US" sz="2600" dirty="0">
                <a:solidFill>
                  <a:schemeClr val="bg1"/>
                </a:solidFill>
                <a:latin typeface=""/>
              </a:rPr>
              <a:t>for existence.</a:t>
            </a:r>
          </a:p>
        </p:txBody>
      </p:sp>
      <p:pic>
        <p:nvPicPr>
          <p:cNvPr id="8" name="Picture 7" descr="78255241.jpg"/>
          <p:cNvPicPr>
            <a:picLocks noChangeAspect="1"/>
          </p:cNvPicPr>
          <p:nvPr/>
        </p:nvPicPr>
        <p:blipFill>
          <a:blip r:embed="rId3" cstate="print"/>
          <a:stretch>
            <a:fillRect/>
          </a:stretch>
        </p:blipFill>
        <p:spPr>
          <a:xfrm>
            <a:off x="381000" y="3124200"/>
            <a:ext cx="2285776" cy="3429000"/>
          </a:xfrm>
          <a:prstGeom prst="rect">
            <a:avLst/>
          </a:prstGeom>
        </p:spPr>
      </p:pic>
      <p:sp>
        <p:nvSpPr>
          <p:cNvPr id="9" name="TextBox 8"/>
          <p:cNvSpPr txBox="1">
            <a:spLocks noChangeArrowheads="1"/>
          </p:cNvSpPr>
          <p:nvPr/>
        </p:nvSpPr>
        <p:spPr bwMode="auto">
          <a:xfrm>
            <a:off x="0" y="0"/>
            <a:ext cx="9144000" cy="838200"/>
          </a:xfrm>
          <a:prstGeom prst="rect">
            <a:avLst/>
          </a:prstGeom>
          <a:solidFill>
            <a:schemeClr val="tx1">
              <a:alpha val="34000"/>
            </a:schemeClr>
          </a:solidFill>
          <a:ln w="9525">
            <a:noFill/>
            <a:miter lim="800000"/>
            <a:headEnd/>
            <a:tailEnd/>
          </a:ln>
        </p:spPr>
        <p:txBody>
          <a:bodyPr tIns="182880" bIns="137160"/>
          <a:lstStyle/>
          <a:p>
            <a:pPr marL="106363"/>
            <a:r>
              <a:rPr lang="en-US" sz="3200" b="1" dirty="0">
                <a:solidFill>
                  <a:schemeClr val="bg1"/>
                </a:solidFill>
                <a:latin typeface="TradeGothic" pitchFamily="2" charset="0"/>
              </a:rPr>
              <a:t>Meaning Given by the Maker</a:t>
            </a:r>
          </a:p>
          <a:p>
            <a:pPr marL="106363"/>
            <a:endParaRPr lang="en-US" sz="3200" b="1" dirty="0">
              <a:solidFill>
                <a:schemeClr val="bg1"/>
              </a:solidFill>
              <a:latin typeface="TradeGothic"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bg/>
                                          </p:spTgt>
                                        </p:tgtEl>
                                        <p:attrNameLst>
                                          <p:attrName>style.visibility</p:attrName>
                                        </p:attrNameLst>
                                      </p:cBhvr>
                                      <p:to>
                                        <p:strVal val="visible"/>
                                      </p:to>
                                    </p:set>
                                    <p:animEffect transition="in" filter="fade">
                                      <p:cBhvr>
                                        <p:cTn id="7" dur="500"/>
                                        <p:tgtEl>
                                          <p:spTgt spid="1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xEl>
                                              <p:pRg st="0" end="0"/>
                                            </p:txEl>
                                          </p:spTgt>
                                        </p:tgtEl>
                                        <p:attrNameLst>
                                          <p:attrName>style.visibility</p:attrName>
                                        </p:attrNameLst>
                                      </p:cBhvr>
                                      <p:to>
                                        <p:strVal val="visible"/>
                                      </p:to>
                                    </p:set>
                                    <p:animEffect transition="in" filter="fade">
                                      <p:cBhvr>
                                        <p:cTn id="10" dur="500"/>
                                        <p:tgtEl>
                                          <p:spTgt spid="18">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xEl>
                                              <p:pRg st="1" end="1"/>
                                            </p:txEl>
                                          </p:spTgt>
                                        </p:tgtEl>
                                        <p:attrNameLst>
                                          <p:attrName>style.visibility</p:attrName>
                                        </p:attrNameLst>
                                      </p:cBhvr>
                                      <p:to>
                                        <p:strVal val="visible"/>
                                      </p:to>
                                    </p:set>
                                    <p:animEffect transition="in" filter="fade">
                                      <p:cBhvr>
                                        <p:cTn id="13" dur="500"/>
                                        <p:tgtEl>
                                          <p:spTgt spid="18">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bg/>
                                          </p:spTgt>
                                        </p:tgtEl>
                                        <p:attrNameLst>
                                          <p:attrName>style.visibility</p:attrName>
                                        </p:attrNameLst>
                                      </p:cBhvr>
                                      <p:to>
                                        <p:strVal val="visible"/>
                                      </p:to>
                                    </p:set>
                                    <p:animEffect transition="in" filter="fade">
                                      <p:cBhvr>
                                        <p:cTn id="21" dur="500"/>
                                        <p:tgtEl>
                                          <p:spTgt spid="7">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Effect transition="in" filter="fade">
                                      <p:cBhvr>
                                        <p:cTn id="24" dur="500"/>
                                        <p:tgtEl>
                                          <p:spTgt spid="7">
                                            <p:txEl>
                                              <p:pRg st="0" end="0"/>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allAtOnce" animBg="1"/>
      <p:bldP spid="7" grpId="0" build="allAtOnce"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0" y="0"/>
            <a:ext cx="9144000" cy="838200"/>
          </a:xfrm>
          <a:prstGeom prst="rect">
            <a:avLst/>
          </a:prstGeom>
          <a:solidFill>
            <a:schemeClr val="tx1">
              <a:alpha val="34000"/>
            </a:schemeClr>
          </a:solidFill>
          <a:ln w="9525">
            <a:noFill/>
            <a:miter lim="800000"/>
            <a:headEnd/>
            <a:tailEnd/>
          </a:ln>
        </p:spPr>
        <p:txBody>
          <a:bodyPr tIns="182880" bIns="137160"/>
          <a:lstStyle/>
          <a:p>
            <a:pPr marL="106363"/>
            <a:r>
              <a:rPr lang="en-US" sz="3200" b="1" dirty="0">
                <a:solidFill>
                  <a:schemeClr val="bg1"/>
                </a:solidFill>
                <a:latin typeface="TradeGothic" pitchFamily="2" charset="0"/>
              </a:rPr>
              <a:t>Denying God Leads to Confusion</a:t>
            </a:r>
          </a:p>
          <a:p>
            <a:pPr marL="106363"/>
            <a:endParaRPr lang="en-US" sz="3200" b="1" dirty="0">
              <a:solidFill>
                <a:schemeClr val="bg1"/>
              </a:solidFill>
              <a:latin typeface="TradeGothic" pitchFamily="2" charset="0"/>
            </a:endParaRPr>
          </a:p>
        </p:txBody>
      </p:sp>
      <p:sp>
        <p:nvSpPr>
          <p:cNvPr id="6" name="TextBox 5"/>
          <p:cNvSpPr txBox="1"/>
          <p:nvPr/>
        </p:nvSpPr>
        <p:spPr>
          <a:xfrm>
            <a:off x="304800" y="914400"/>
            <a:ext cx="8458200" cy="523220"/>
          </a:xfrm>
          <a:prstGeom prst="rect">
            <a:avLst/>
          </a:prstGeom>
          <a:solidFill>
            <a:schemeClr val="tx1">
              <a:alpha val="47000"/>
            </a:schemeClr>
          </a:solidFill>
        </p:spPr>
        <p:txBody>
          <a:bodyPr wrap="square" rtlCol="0">
            <a:spAutoFit/>
          </a:bodyPr>
          <a:lstStyle/>
          <a:p>
            <a:r>
              <a:rPr lang="en-US" sz="2800" dirty="0">
                <a:solidFill>
                  <a:schemeClr val="bg1"/>
                </a:solidFill>
                <a:latin typeface="Helvetica" pitchFamily="34" charset="0"/>
                <a:cs typeface="Helvetica" pitchFamily="34" charset="0"/>
              </a:rPr>
              <a:t>Romans 1:18-25</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12"/>
          <p:cNvGrpSpPr/>
          <p:nvPr/>
        </p:nvGrpSpPr>
        <p:grpSpPr>
          <a:xfrm>
            <a:off x="457200" y="4419601"/>
            <a:ext cx="3657600" cy="2209800"/>
            <a:chOff x="457200" y="1752600"/>
            <a:chExt cx="3657600" cy="2057399"/>
          </a:xfrm>
          <a:solidFill>
            <a:schemeClr val="accent2">
              <a:lumMod val="75000"/>
            </a:schemeClr>
          </a:solidFill>
        </p:grpSpPr>
        <p:sp>
          <p:nvSpPr>
            <p:cNvPr id="12" name="Rectangle 11"/>
            <p:cNvSpPr/>
            <p:nvPr/>
          </p:nvSpPr>
          <p:spPr>
            <a:xfrm>
              <a:off x="457200" y="1752600"/>
              <a:ext cx="3657600" cy="2057399"/>
            </a:xfrm>
            <a:prstGeom prst="rect">
              <a:avLst/>
            </a:prstGeom>
            <a:solidFill>
              <a:srgbClr val="BA0202">
                <a:alpha val="70000"/>
              </a:srgb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57200" y="1752600"/>
              <a:ext cx="3657600" cy="458481"/>
            </a:xfrm>
            <a:prstGeom prst="rect">
              <a:avLst/>
            </a:prstGeom>
            <a:solidFill>
              <a:schemeClr val="tx1">
                <a:alpha val="22000"/>
              </a:schemeClr>
            </a:solidFill>
            <a:ln>
              <a:noFill/>
            </a:ln>
          </p:spPr>
          <p:txBody>
            <a:bodyPr wrap="square" rtlCol="0">
              <a:spAutoFit/>
            </a:bodyPr>
            <a:lstStyle/>
            <a:p>
              <a:pPr algn="ctr"/>
              <a:r>
                <a:rPr lang="en-US" sz="2600" b="1" dirty="0">
                  <a:solidFill>
                    <a:schemeClr val="bg1"/>
                  </a:solidFill>
                  <a:latin typeface="Helvetica"/>
                  <a:cs typeface="Helvetica"/>
                </a:rPr>
                <a:t>Men Deny Truth</a:t>
              </a:r>
            </a:p>
          </p:txBody>
        </p:sp>
      </p:grpSp>
      <p:pic>
        <p:nvPicPr>
          <p:cNvPr id="14" name="Picture 13" descr="medfr04932.jpg"/>
          <p:cNvPicPr>
            <a:picLocks noChangeAspect="1"/>
          </p:cNvPicPr>
          <p:nvPr/>
        </p:nvPicPr>
        <p:blipFill>
          <a:blip r:embed="rId2" cstate="print"/>
          <a:stretch>
            <a:fillRect/>
          </a:stretch>
        </p:blipFill>
        <p:spPr>
          <a:xfrm>
            <a:off x="1211240" y="5054600"/>
            <a:ext cx="2133600" cy="1422400"/>
          </a:xfrm>
          <a:prstGeom prst="rect">
            <a:avLst/>
          </a:prstGeom>
        </p:spPr>
      </p:pic>
      <p:sp>
        <p:nvSpPr>
          <p:cNvPr id="8" name="TextBox 7"/>
          <p:cNvSpPr txBox="1">
            <a:spLocks noChangeArrowheads="1"/>
          </p:cNvSpPr>
          <p:nvPr/>
        </p:nvSpPr>
        <p:spPr bwMode="auto">
          <a:xfrm>
            <a:off x="0" y="0"/>
            <a:ext cx="9144000" cy="838200"/>
          </a:xfrm>
          <a:prstGeom prst="rect">
            <a:avLst/>
          </a:prstGeom>
          <a:solidFill>
            <a:schemeClr val="tx1">
              <a:alpha val="34000"/>
            </a:schemeClr>
          </a:solidFill>
          <a:ln w="9525">
            <a:noFill/>
            <a:miter lim="800000"/>
            <a:headEnd/>
            <a:tailEnd/>
          </a:ln>
        </p:spPr>
        <p:txBody>
          <a:bodyPr tIns="182880" bIns="137160"/>
          <a:lstStyle/>
          <a:p>
            <a:pPr marL="106363"/>
            <a:r>
              <a:rPr lang="en-US" sz="3200" b="1" dirty="0">
                <a:solidFill>
                  <a:schemeClr val="bg1"/>
                </a:solidFill>
                <a:latin typeface="TradeGothic" pitchFamily="2" charset="0"/>
              </a:rPr>
              <a:t>Denying God Leads to Confusion</a:t>
            </a:r>
          </a:p>
          <a:p>
            <a:pPr marL="106363"/>
            <a:endParaRPr lang="en-US" sz="3200" b="1" dirty="0">
              <a:solidFill>
                <a:schemeClr val="bg1"/>
              </a:solidFill>
              <a:latin typeface="TradeGothic" pitchFamily="2" charset="0"/>
            </a:endParaRPr>
          </a:p>
        </p:txBody>
      </p:sp>
      <p:sp>
        <p:nvSpPr>
          <p:cNvPr id="11" name="TextBox 10"/>
          <p:cNvSpPr txBox="1"/>
          <p:nvPr/>
        </p:nvSpPr>
        <p:spPr>
          <a:xfrm>
            <a:off x="304800" y="914400"/>
            <a:ext cx="8458200" cy="523220"/>
          </a:xfrm>
          <a:prstGeom prst="rect">
            <a:avLst/>
          </a:prstGeom>
          <a:solidFill>
            <a:schemeClr val="tx1">
              <a:alpha val="47000"/>
            </a:schemeClr>
          </a:solidFill>
        </p:spPr>
        <p:txBody>
          <a:bodyPr wrap="square" rtlCol="0">
            <a:spAutoFit/>
          </a:bodyPr>
          <a:lstStyle/>
          <a:p>
            <a:r>
              <a:rPr lang="en-US" sz="2800" dirty="0">
                <a:solidFill>
                  <a:schemeClr val="bg1"/>
                </a:solidFill>
                <a:latin typeface="Helvetica" pitchFamily="34" charset="0"/>
                <a:cs typeface="Helvetica" pitchFamily="34" charset="0"/>
              </a:rPr>
              <a:t>Romans 1:18-25</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457200" y="1447800"/>
            <a:ext cx="3657600" cy="2362200"/>
            <a:chOff x="457200" y="1752600"/>
            <a:chExt cx="3657600" cy="2057400"/>
          </a:xfrm>
        </p:grpSpPr>
        <p:sp>
          <p:nvSpPr>
            <p:cNvPr id="10" name="Rectangle 9"/>
            <p:cNvSpPr/>
            <p:nvPr/>
          </p:nvSpPr>
          <p:spPr>
            <a:xfrm>
              <a:off x="457200" y="1752600"/>
              <a:ext cx="3657600" cy="2057400"/>
            </a:xfrm>
            <a:prstGeom prst="rect">
              <a:avLst/>
            </a:prstGeom>
            <a:solidFill>
              <a:srgbClr val="3074EB">
                <a:alpha val="63000"/>
              </a:srgb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57200" y="1752600"/>
              <a:ext cx="3657600" cy="492443"/>
            </a:xfrm>
            <a:prstGeom prst="rect">
              <a:avLst/>
            </a:prstGeom>
            <a:solidFill>
              <a:schemeClr val="tx1">
                <a:alpha val="35000"/>
              </a:schemeClr>
            </a:solidFill>
          </p:spPr>
          <p:txBody>
            <a:bodyPr wrap="square" rtlCol="0">
              <a:spAutoFit/>
            </a:bodyPr>
            <a:lstStyle/>
            <a:p>
              <a:pPr algn="ctr"/>
              <a:r>
                <a:rPr lang="en-US" sz="2600" b="1" dirty="0">
                  <a:solidFill>
                    <a:schemeClr val="bg1"/>
                  </a:solidFill>
                  <a:latin typeface="Helvetica"/>
                  <a:cs typeface="Helvetica"/>
                </a:rPr>
                <a:t>Nature Reveals God</a:t>
              </a:r>
            </a:p>
          </p:txBody>
        </p:sp>
      </p:grpSp>
      <p:pic>
        <p:nvPicPr>
          <p:cNvPr id="30" name="Picture 29" descr="medfr04932.jpg"/>
          <p:cNvPicPr>
            <a:picLocks noChangeAspect="1"/>
          </p:cNvPicPr>
          <p:nvPr/>
        </p:nvPicPr>
        <p:blipFill>
          <a:blip r:embed="rId2" cstate="print"/>
          <a:stretch>
            <a:fillRect/>
          </a:stretch>
        </p:blipFill>
        <p:spPr>
          <a:xfrm>
            <a:off x="1176602" y="2133600"/>
            <a:ext cx="2188319" cy="1447800"/>
          </a:xfrm>
          <a:prstGeom prst="rect">
            <a:avLst/>
          </a:prstGeom>
        </p:spPr>
      </p:pic>
      <p:sp>
        <p:nvSpPr>
          <p:cNvPr id="19" name="Down Arrow 18"/>
          <p:cNvSpPr/>
          <p:nvPr/>
        </p:nvSpPr>
        <p:spPr>
          <a:xfrm>
            <a:off x="1981200" y="3886200"/>
            <a:ext cx="457200" cy="457200"/>
          </a:xfrm>
          <a:prstGeom prst="down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12"/>
          <p:cNvGrpSpPr/>
          <p:nvPr/>
        </p:nvGrpSpPr>
        <p:grpSpPr>
          <a:xfrm>
            <a:off x="457200" y="4419601"/>
            <a:ext cx="3657600" cy="2209800"/>
            <a:chOff x="457200" y="1752600"/>
            <a:chExt cx="3657600" cy="2057399"/>
          </a:xfrm>
          <a:solidFill>
            <a:schemeClr val="accent2">
              <a:lumMod val="75000"/>
            </a:schemeClr>
          </a:solidFill>
        </p:grpSpPr>
        <p:sp>
          <p:nvSpPr>
            <p:cNvPr id="31" name="Rectangle 30"/>
            <p:cNvSpPr/>
            <p:nvPr/>
          </p:nvSpPr>
          <p:spPr>
            <a:xfrm>
              <a:off x="457200" y="1752600"/>
              <a:ext cx="3657600" cy="2057399"/>
            </a:xfrm>
            <a:prstGeom prst="rect">
              <a:avLst/>
            </a:prstGeom>
            <a:solidFill>
              <a:srgbClr val="BA0202">
                <a:alpha val="70000"/>
              </a:srgb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457200" y="1752600"/>
              <a:ext cx="3657600" cy="458481"/>
            </a:xfrm>
            <a:prstGeom prst="rect">
              <a:avLst/>
            </a:prstGeom>
            <a:solidFill>
              <a:schemeClr val="tx1">
                <a:alpha val="22000"/>
              </a:schemeClr>
            </a:solidFill>
            <a:ln>
              <a:noFill/>
            </a:ln>
          </p:spPr>
          <p:txBody>
            <a:bodyPr wrap="square" rtlCol="0">
              <a:spAutoFit/>
            </a:bodyPr>
            <a:lstStyle/>
            <a:p>
              <a:pPr algn="ctr"/>
              <a:r>
                <a:rPr lang="en-US" sz="2600" b="1" dirty="0">
                  <a:solidFill>
                    <a:schemeClr val="bg1"/>
                  </a:solidFill>
                  <a:latin typeface="Helvetica"/>
                  <a:cs typeface="Helvetica"/>
                </a:rPr>
                <a:t>Men Deny Truth</a:t>
              </a:r>
            </a:p>
          </p:txBody>
        </p:sp>
      </p:grpSp>
      <p:pic>
        <p:nvPicPr>
          <p:cNvPr id="33" name="Picture 32" descr="medfr04932.jpg"/>
          <p:cNvPicPr>
            <a:picLocks noChangeAspect="1"/>
          </p:cNvPicPr>
          <p:nvPr/>
        </p:nvPicPr>
        <p:blipFill>
          <a:blip r:embed="rId3" cstate="print"/>
          <a:stretch>
            <a:fillRect/>
          </a:stretch>
        </p:blipFill>
        <p:spPr>
          <a:xfrm>
            <a:off x="1211240" y="5054600"/>
            <a:ext cx="2133600" cy="1422400"/>
          </a:xfrm>
          <a:prstGeom prst="rect">
            <a:avLst/>
          </a:prstGeom>
        </p:spPr>
      </p:pic>
      <p:sp>
        <p:nvSpPr>
          <p:cNvPr id="34" name="TextBox 33"/>
          <p:cNvSpPr txBox="1">
            <a:spLocks noChangeArrowheads="1"/>
          </p:cNvSpPr>
          <p:nvPr/>
        </p:nvSpPr>
        <p:spPr bwMode="auto">
          <a:xfrm>
            <a:off x="0" y="0"/>
            <a:ext cx="9144000" cy="838200"/>
          </a:xfrm>
          <a:prstGeom prst="rect">
            <a:avLst/>
          </a:prstGeom>
          <a:solidFill>
            <a:schemeClr val="tx1">
              <a:alpha val="34000"/>
            </a:schemeClr>
          </a:solidFill>
          <a:ln w="9525">
            <a:noFill/>
            <a:miter lim="800000"/>
            <a:headEnd/>
            <a:tailEnd/>
          </a:ln>
        </p:spPr>
        <p:txBody>
          <a:bodyPr tIns="182880" bIns="137160"/>
          <a:lstStyle/>
          <a:p>
            <a:pPr marL="106363"/>
            <a:r>
              <a:rPr lang="en-US" sz="3200" b="1" dirty="0">
                <a:solidFill>
                  <a:schemeClr val="bg1"/>
                </a:solidFill>
                <a:latin typeface="TradeGothic" pitchFamily="2" charset="0"/>
              </a:rPr>
              <a:t>Denying God Leads to Confusion</a:t>
            </a:r>
          </a:p>
          <a:p>
            <a:pPr marL="106363"/>
            <a:endParaRPr lang="en-US" sz="3200" b="1" dirty="0">
              <a:solidFill>
                <a:schemeClr val="bg1"/>
              </a:solidFill>
              <a:latin typeface="TradeGothic" pitchFamily="2" charset="0"/>
            </a:endParaRPr>
          </a:p>
        </p:txBody>
      </p:sp>
      <p:sp>
        <p:nvSpPr>
          <p:cNvPr id="13" name="TextBox 12"/>
          <p:cNvSpPr txBox="1"/>
          <p:nvPr/>
        </p:nvSpPr>
        <p:spPr>
          <a:xfrm>
            <a:off x="304800" y="914400"/>
            <a:ext cx="8458200" cy="523220"/>
          </a:xfrm>
          <a:prstGeom prst="rect">
            <a:avLst/>
          </a:prstGeom>
          <a:solidFill>
            <a:schemeClr val="tx1">
              <a:alpha val="47000"/>
            </a:schemeClr>
          </a:solidFill>
        </p:spPr>
        <p:txBody>
          <a:bodyPr wrap="square" rtlCol="0">
            <a:spAutoFit/>
          </a:bodyPr>
          <a:lstStyle/>
          <a:p>
            <a:r>
              <a:rPr lang="en-US" sz="2800" dirty="0">
                <a:solidFill>
                  <a:schemeClr val="bg1"/>
                </a:solidFill>
                <a:latin typeface="Helvetica" pitchFamily="34" charset="0"/>
                <a:cs typeface="Helvetica" pitchFamily="34" charset="0"/>
              </a:rPr>
              <a:t>Romans 1:18-25</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741</TotalTime>
  <Words>741</Words>
  <Application>Microsoft Office PowerPoint</Application>
  <PresentationFormat>On-screen Show (4:3)</PresentationFormat>
  <Paragraphs>90</Paragraphs>
  <Slides>17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Helvetica</vt:lpstr>
      <vt:lpstr>TradeGothic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Sarah Nelson</dc:creator>
  <cp:lastModifiedBy>Lori Myers</cp:lastModifiedBy>
  <cp:revision>43</cp:revision>
  <dcterms:created xsi:type="dcterms:W3CDTF">2011-04-21T21:16:18Z</dcterms:created>
  <dcterms:modified xsi:type="dcterms:W3CDTF">2024-11-26T20:46:15Z</dcterms:modified>
</cp:coreProperties>
</file>