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8" r:id="rId3"/>
    <p:sldId id="268" r:id="rId4"/>
    <p:sldId id="257" r:id="rId5"/>
    <p:sldId id="259" r:id="rId6"/>
    <p:sldId id="260" r:id="rId7"/>
    <p:sldId id="261" r:id="rId8"/>
    <p:sldId id="269" r:id="rId9"/>
    <p:sldId id="263" r:id="rId10"/>
    <p:sldId id="264" r:id="rId11"/>
    <p:sldId id="265" r:id="rId12"/>
    <p:sldId id="266" r:id="rId13"/>
    <p:sldId id="267"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0202"/>
    <a:srgbClr val="970101"/>
    <a:srgbClr val="000000"/>
    <a:srgbClr val="C00000"/>
    <a:srgbClr val="00B0F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87487" autoAdjust="0"/>
  </p:normalViewPr>
  <p:slideViewPr>
    <p:cSldViewPr>
      <p:cViewPr varScale="1">
        <p:scale>
          <a:sx n="63" d="100"/>
          <a:sy n="63" d="100"/>
        </p:scale>
        <p:origin x="1746"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DE9A8F-F429-4A77-BFF9-3467B9C403BF}" type="datetimeFigureOut">
              <a:rPr lang="en-US" smtClean="0"/>
              <a:pPr/>
              <a:t>11/26/2024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1A9AB6-9965-4137-9BC3-12D12B728ADA}" type="slidenum">
              <a:rPr lang="en-US" smtClean="0"/>
              <a:pPr/>
              <a:t>‹#›</a:t>
            </a:fld>
            <a:endParaRPr lang="en-US"/>
          </a:p>
        </p:txBody>
      </p:sp>
    </p:spTree>
    <p:extLst>
      <p:ext uri="{BB962C8B-B14F-4D97-AF65-F5344CB8AC3E}">
        <p14:creationId xmlns:p14="http://schemas.microsoft.com/office/powerpoint/2010/main" val="1147312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bright="55000" contrast="-70000"/>
          </a:blip>
          <a:srcRect/>
          <a:stretch>
            <a:fillRect l="-11000" r="-1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D30535-729E-4C3B-A9C3-39C670754101}" type="datetimeFigureOut">
              <a:rPr lang="en-US" smtClean="0"/>
              <a:pPr/>
              <a:t>11/26/2024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95776-233B-4349-A249-6CD7B6386CF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6" name="TextBox 5"/>
          <p:cNvSpPr txBox="1">
            <a:spLocks noChangeArrowheads="1"/>
          </p:cNvSpPr>
          <p:nvPr/>
        </p:nvSpPr>
        <p:spPr bwMode="auto">
          <a:xfrm>
            <a:off x="0" y="6096000"/>
            <a:ext cx="9144000" cy="762000"/>
          </a:xfrm>
          <a:prstGeom prst="rect">
            <a:avLst/>
          </a:prstGeom>
          <a:solidFill>
            <a:schemeClr val="tx1">
              <a:alpha val="70000"/>
            </a:schemeClr>
          </a:solidFill>
          <a:ln w="9525">
            <a:noFill/>
            <a:miter lim="800000"/>
            <a:headEnd/>
            <a:tailEnd/>
          </a:ln>
        </p:spPr>
        <p:txBody>
          <a:bodyPr tIns="91440" rIns="274320"/>
          <a:lstStyle/>
          <a:p>
            <a:pPr marL="228600" algn="r"/>
            <a:r>
              <a:rPr lang="en-US" sz="3000" b="1" dirty="0">
                <a:solidFill>
                  <a:srgbClr val="FFFFFF"/>
                </a:solidFill>
                <a:latin typeface="Helvetica"/>
                <a:cs typeface="Helvetica"/>
              </a:rPr>
              <a:t>Rejoicing in God’s Good Design</a:t>
            </a:r>
          </a:p>
        </p:txBody>
      </p:sp>
      <p:grpSp>
        <p:nvGrpSpPr>
          <p:cNvPr id="7" name="Group 6"/>
          <p:cNvGrpSpPr/>
          <p:nvPr/>
        </p:nvGrpSpPr>
        <p:grpSpPr>
          <a:xfrm>
            <a:off x="0" y="0"/>
            <a:ext cx="9144000" cy="762000"/>
            <a:chOff x="0" y="0"/>
            <a:chExt cx="9144000" cy="762000"/>
          </a:xfrm>
        </p:grpSpPr>
        <p:sp>
          <p:nvSpPr>
            <p:cNvPr id="5" name="TextBox 4"/>
            <p:cNvSpPr txBox="1">
              <a:spLocks noChangeArrowheads="1"/>
            </p:cNvSpPr>
            <p:nvPr/>
          </p:nvSpPr>
          <p:spPr bwMode="auto">
            <a:xfrm>
              <a:off x="0" y="0"/>
              <a:ext cx="9144000" cy="685800"/>
            </a:xfrm>
            <a:prstGeom prst="rect">
              <a:avLst/>
            </a:prstGeom>
            <a:solidFill>
              <a:srgbClr val="C00000">
                <a:alpha val="77000"/>
              </a:srgbClr>
            </a:solidFill>
            <a:ln w="9525">
              <a:noFill/>
              <a:miter lim="800000"/>
              <a:headEnd/>
              <a:tailEnd/>
            </a:ln>
          </p:spPr>
          <p:txBody>
            <a:bodyPr lIns="182880" tIns="182880" rIns="182880" bIns="137160"/>
            <a:lstStyle/>
            <a:p>
              <a:pPr marL="228600"/>
              <a:r>
                <a:rPr lang="en-US" sz="2800" b="1" dirty="0">
                  <a:solidFill>
                    <a:srgbClr val="FFFFFF"/>
                  </a:solidFill>
                  <a:latin typeface="Helvetica"/>
                  <a:cs typeface="Helvetica"/>
                </a:rPr>
                <a:t>Lesson 7 : The Fall and Gender</a:t>
              </a:r>
            </a:p>
          </p:txBody>
        </p:sp>
        <p:sp>
          <p:nvSpPr>
            <p:cNvPr id="4" name="Rectangle 3"/>
            <p:cNvSpPr/>
            <p:nvPr/>
          </p:nvSpPr>
          <p:spPr>
            <a:xfrm>
              <a:off x="0" y="685800"/>
              <a:ext cx="9144000" cy="76200"/>
            </a:xfrm>
            <a:prstGeom prst="rect">
              <a:avLst/>
            </a:prstGeom>
            <a:gradFill flip="none" rotWithShape="1">
              <a:gsLst>
                <a:gs pos="0">
                  <a:srgbClr val="970101">
                    <a:alpha val="0"/>
                  </a:srgbClr>
                </a:gs>
                <a:gs pos="100000">
                  <a:srgbClr val="97010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0" name="Rectangle 9"/>
          <p:cNvSpPr/>
          <p:nvPr/>
        </p:nvSpPr>
        <p:spPr>
          <a:xfrm>
            <a:off x="381000" y="1066800"/>
            <a:ext cx="8458200" cy="5562600"/>
          </a:xfrm>
          <a:prstGeom prst="rect">
            <a:avLst/>
          </a:prstGeom>
          <a:solidFill>
            <a:schemeClr val="tx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762000" y="1487775"/>
            <a:ext cx="7772400" cy="2169825"/>
          </a:xfrm>
          <a:prstGeom prst="rect">
            <a:avLst/>
          </a:prstGeom>
          <a:noFill/>
        </p:spPr>
        <p:txBody>
          <a:bodyPr wrap="square" rtlCol="0">
            <a:spAutoFit/>
          </a:bodyPr>
          <a:lstStyle/>
          <a:p>
            <a:pPr>
              <a:spcAft>
                <a:spcPts val="600"/>
              </a:spcAft>
            </a:pPr>
            <a:r>
              <a:rPr lang="en-US" sz="2600" b="1" dirty="0">
                <a:solidFill>
                  <a:srgbClr val="FFFFFF"/>
                </a:solidFill>
                <a:latin typeface="Helvetica"/>
                <a:cs typeface="Helvetica"/>
              </a:rPr>
              <a:t>Genesis 3:7</a:t>
            </a:r>
          </a:p>
          <a:p>
            <a:r>
              <a:rPr lang="en-US" sz="2600" dirty="0">
                <a:solidFill>
                  <a:srgbClr val="FFFFFF"/>
                </a:solidFill>
                <a:latin typeface="Helvetica"/>
                <a:cs typeface="Helvetica"/>
              </a:rPr>
              <a:t>Shame for:</a:t>
            </a:r>
          </a:p>
          <a:p>
            <a:pPr marL="341313" indent="-341313">
              <a:buFont typeface="Arial" pitchFamily="34" charset="0"/>
              <a:buChar char="•"/>
            </a:pPr>
            <a:r>
              <a:rPr lang="en-US" sz="2600" dirty="0">
                <a:solidFill>
                  <a:srgbClr val="FFFFFF"/>
                </a:solidFill>
                <a:latin typeface="Helvetica"/>
                <a:cs typeface="Helvetica"/>
              </a:rPr>
              <a:t>Their sin</a:t>
            </a:r>
          </a:p>
          <a:p>
            <a:pPr marL="341313" indent="-341313">
              <a:buFont typeface="Arial" pitchFamily="34" charset="0"/>
              <a:buChar char="•"/>
            </a:pPr>
            <a:r>
              <a:rPr lang="en-US" sz="2600" dirty="0">
                <a:solidFill>
                  <a:srgbClr val="FFFFFF"/>
                </a:solidFill>
                <a:latin typeface="Helvetica"/>
                <a:cs typeface="Helvetica"/>
              </a:rPr>
              <a:t>Their </a:t>
            </a:r>
            <a:r>
              <a:rPr lang="en-US" sz="2600" dirty="0" err="1">
                <a:solidFill>
                  <a:srgbClr val="FFFFFF"/>
                </a:solidFill>
                <a:latin typeface="Helvetica"/>
                <a:cs typeface="Helvetica"/>
              </a:rPr>
              <a:t>creatureliness</a:t>
            </a:r>
            <a:r>
              <a:rPr lang="en-US" sz="2600" dirty="0">
                <a:solidFill>
                  <a:srgbClr val="FFFFFF"/>
                </a:solidFill>
                <a:latin typeface="Helvetica"/>
                <a:cs typeface="Helvetica"/>
              </a:rPr>
              <a:t> (including their bodies and gender differences)</a:t>
            </a:r>
          </a:p>
        </p:txBody>
      </p:sp>
      <p:sp>
        <p:nvSpPr>
          <p:cNvPr id="11" name="TextBox 10"/>
          <p:cNvSpPr txBox="1"/>
          <p:nvPr/>
        </p:nvSpPr>
        <p:spPr>
          <a:xfrm>
            <a:off x="762000" y="4253805"/>
            <a:ext cx="7696200" cy="1569661"/>
          </a:xfrm>
          <a:prstGeom prst="rect">
            <a:avLst/>
          </a:prstGeom>
          <a:solidFill>
            <a:srgbClr val="C00000">
              <a:alpha val="69804"/>
            </a:srgbClr>
          </a:solidFill>
        </p:spPr>
        <p:txBody>
          <a:bodyPr wrap="square" lIns="182880" tIns="182880" rIns="182880" bIns="182880" rtlCol="0">
            <a:spAutoFit/>
          </a:bodyPr>
          <a:lstStyle/>
          <a:p>
            <a:r>
              <a:rPr lang="en-US" sz="2600" dirty="0">
                <a:solidFill>
                  <a:schemeClr val="bg1"/>
                </a:solidFill>
                <a:latin typeface="Helvetica"/>
                <a:cs typeface="Helvetica"/>
              </a:rPr>
              <a:t>This deep sense of shame gave them a new desire to cover, hide, and protect themselves.</a:t>
            </a:r>
            <a:br>
              <a:rPr lang="en-US" sz="2600" dirty="0">
                <a:solidFill>
                  <a:schemeClr val="bg1"/>
                </a:solidFill>
                <a:latin typeface="Helvetica"/>
                <a:cs typeface="Helvetica"/>
              </a:rPr>
            </a:br>
            <a:r>
              <a:rPr lang="en-US" sz="2600" dirty="0">
                <a:solidFill>
                  <a:schemeClr val="bg1"/>
                </a:solidFill>
                <a:latin typeface="Helvetica"/>
                <a:cs typeface="Helvetica"/>
              </a:rPr>
              <a:t>It also gave them a deep sense of fear.</a:t>
            </a:r>
          </a:p>
        </p:txBody>
      </p:sp>
      <p:grpSp>
        <p:nvGrpSpPr>
          <p:cNvPr id="5" name="Group 4"/>
          <p:cNvGrpSpPr/>
          <p:nvPr/>
        </p:nvGrpSpPr>
        <p:grpSpPr>
          <a:xfrm>
            <a:off x="0" y="0"/>
            <a:ext cx="9144000" cy="762000"/>
            <a:chOff x="0" y="0"/>
            <a:chExt cx="9144000" cy="762000"/>
          </a:xfrm>
        </p:grpSpPr>
        <p:sp>
          <p:nvSpPr>
            <p:cNvPr id="7" name="TextBox 6"/>
            <p:cNvSpPr txBox="1">
              <a:spLocks noChangeArrowheads="1"/>
            </p:cNvSpPr>
            <p:nvPr/>
          </p:nvSpPr>
          <p:spPr bwMode="auto">
            <a:xfrm>
              <a:off x="0" y="0"/>
              <a:ext cx="9144000" cy="685800"/>
            </a:xfrm>
            <a:prstGeom prst="rect">
              <a:avLst/>
            </a:prstGeom>
            <a:solidFill>
              <a:srgbClr val="C00000">
                <a:alpha val="77000"/>
              </a:srgbClr>
            </a:solidFill>
            <a:ln w="9525">
              <a:noFill/>
              <a:miter lim="800000"/>
              <a:headEnd/>
              <a:tailEnd/>
            </a:ln>
          </p:spPr>
          <p:txBody>
            <a:bodyPr lIns="182880" tIns="182880" rIns="182880" bIns="137160"/>
            <a:lstStyle/>
            <a:p>
              <a:pPr marL="228600"/>
              <a:r>
                <a:rPr lang="en-US" sz="2800" b="1" dirty="0">
                  <a:solidFill>
                    <a:srgbClr val="FFFFFF"/>
                  </a:solidFill>
                  <a:latin typeface="Helvetica"/>
                  <a:cs typeface="Helvetica"/>
                </a:rPr>
                <a:t>The Consequence of Sin</a:t>
              </a:r>
            </a:p>
          </p:txBody>
        </p:sp>
        <p:sp>
          <p:nvSpPr>
            <p:cNvPr id="9" name="Rectangle 8"/>
            <p:cNvSpPr/>
            <p:nvPr/>
          </p:nvSpPr>
          <p:spPr>
            <a:xfrm>
              <a:off x="0" y="685800"/>
              <a:ext cx="9144000" cy="76200"/>
            </a:xfrm>
            <a:prstGeom prst="rect">
              <a:avLst/>
            </a:prstGeom>
            <a:gradFill flip="none" rotWithShape="1">
              <a:gsLst>
                <a:gs pos="0">
                  <a:srgbClr val="970101">
                    <a:alpha val="0"/>
                  </a:srgbClr>
                </a:gs>
                <a:gs pos="100000">
                  <a:srgbClr val="97010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slide(fromBottom)">
                                      <p:cBhvr>
                                        <p:cTn id="7" dur="5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slide(fromBottom)">
                                      <p:cBhvr>
                                        <p:cTn id="12" dur="500"/>
                                        <p:tgtEl>
                                          <p:spTgt spid="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lide(fromBottom)">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7" name="Rectangle 16"/>
          <p:cNvSpPr/>
          <p:nvPr/>
        </p:nvSpPr>
        <p:spPr>
          <a:xfrm>
            <a:off x="381000" y="1066800"/>
            <a:ext cx="8458200" cy="5562600"/>
          </a:xfrm>
          <a:prstGeom prst="rect">
            <a:avLst/>
          </a:prstGeom>
          <a:solidFill>
            <a:schemeClr val="tx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838200" y="1459736"/>
            <a:ext cx="8610600" cy="3862596"/>
          </a:xfrm>
          <a:prstGeom prst="rect">
            <a:avLst/>
          </a:prstGeom>
          <a:noFill/>
        </p:spPr>
        <p:txBody>
          <a:bodyPr wrap="square" rtlCol="0">
            <a:spAutoFit/>
          </a:bodyPr>
          <a:lstStyle/>
          <a:p>
            <a:r>
              <a:rPr lang="en-US" sz="2400" b="1" dirty="0">
                <a:solidFill>
                  <a:srgbClr val="FFFFFF"/>
                </a:solidFill>
                <a:latin typeface="Helvetica"/>
                <a:cs typeface="Helvetica"/>
              </a:rPr>
              <a:t>Genesis 3:8-10</a:t>
            </a:r>
          </a:p>
          <a:p>
            <a:pPr>
              <a:spcAft>
                <a:spcPts val="600"/>
              </a:spcAft>
            </a:pPr>
            <a:r>
              <a:rPr lang="en-US" sz="2400" b="1" dirty="0">
                <a:solidFill>
                  <a:srgbClr val="FFFFFF"/>
                </a:solidFill>
                <a:latin typeface="Helvetica"/>
                <a:cs typeface="Helvetica"/>
              </a:rPr>
              <a:t>Genesis 3:11-13</a:t>
            </a:r>
          </a:p>
          <a:p>
            <a:r>
              <a:rPr lang="en-US" sz="2400" dirty="0">
                <a:solidFill>
                  <a:srgbClr val="FFFFFF"/>
                </a:solidFill>
                <a:latin typeface="Helvetica"/>
                <a:cs typeface="Helvetica"/>
              </a:rPr>
              <a:t>Adam blames:</a:t>
            </a:r>
          </a:p>
          <a:p>
            <a:pPr marL="341313" indent="-341313">
              <a:buFont typeface="Arial" pitchFamily="34" charset="0"/>
              <a:buChar char="•"/>
            </a:pPr>
            <a:r>
              <a:rPr lang="en-US" sz="2400" b="1" u="sng" dirty="0">
                <a:solidFill>
                  <a:srgbClr val="FFFFFF"/>
                </a:solidFill>
                <a:latin typeface="Helvetica"/>
                <a:cs typeface="Helvetica"/>
              </a:rPr>
              <a:t>The woman, Eve</a:t>
            </a:r>
          </a:p>
          <a:p>
            <a:pPr marL="341313" indent="-341313">
              <a:buFont typeface="Arial" pitchFamily="34" charset="0"/>
              <a:buChar char="•"/>
            </a:pPr>
            <a:r>
              <a:rPr lang="en-US" sz="2400" b="1" u="sng" dirty="0">
                <a:solidFill>
                  <a:srgbClr val="FFFFFF"/>
                </a:solidFill>
                <a:latin typeface="Helvetica"/>
                <a:cs typeface="Helvetica"/>
              </a:rPr>
              <a:t>God</a:t>
            </a:r>
          </a:p>
          <a:p>
            <a:pPr marL="341313" indent="-341313">
              <a:buFont typeface="Arial" pitchFamily="34" charset="0"/>
              <a:buChar char="•"/>
            </a:pPr>
            <a:endParaRPr lang="en-US" sz="2400" dirty="0">
              <a:solidFill>
                <a:srgbClr val="FFFFFF"/>
              </a:solidFill>
              <a:latin typeface="Helvetica"/>
              <a:cs typeface="Helvetica"/>
            </a:endParaRPr>
          </a:p>
          <a:p>
            <a:pPr marL="341313" indent="-341313"/>
            <a:r>
              <a:rPr lang="en-US" sz="2400" dirty="0">
                <a:solidFill>
                  <a:srgbClr val="FFFFFF"/>
                </a:solidFill>
                <a:latin typeface="Helvetica"/>
                <a:cs typeface="Helvetica"/>
              </a:rPr>
              <a:t>Eve blames:</a:t>
            </a:r>
          </a:p>
          <a:p>
            <a:pPr marL="341313" indent="-341313">
              <a:buFont typeface="Arial" pitchFamily="34" charset="0"/>
              <a:buChar char="•"/>
            </a:pPr>
            <a:r>
              <a:rPr lang="en-US" sz="2400" b="1" u="sng" dirty="0">
                <a:solidFill>
                  <a:srgbClr val="FFFFFF"/>
                </a:solidFill>
                <a:latin typeface="Helvetica"/>
                <a:cs typeface="Helvetica"/>
              </a:rPr>
              <a:t>The Serpent</a:t>
            </a:r>
          </a:p>
          <a:p>
            <a:pPr marL="341313" indent="-341313"/>
            <a:endParaRPr lang="en-US" sz="2400" b="1" u="sng" dirty="0">
              <a:solidFill>
                <a:srgbClr val="FFFFFF"/>
              </a:solidFill>
              <a:latin typeface="Helvetica"/>
              <a:cs typeface="Helvetica"/>
            </a:endParaRPr>
          </a:p>
          <a:p>
            <a:r>
              <a:rPr lang="en-US" sz="2400" dirty="0">
                <a:solidFill>
                  <a:srgbClr val="FFFFFF"/>
                </a:solidFill>
                <a:latin typeface="Helvetica"/>
                <a:cs typeface="Helvetica"/>
              </a:rPr>
              <a:t>Adam is no longer </a:t>
            </a:r>
            <a:r>
              <a:rPr lang="en-US" sz="2400" b="1" u="sng" dirty="0">
                <a:solidFill>
                  <a:srgbClr val="FFFFFF"/>
                </a:solidFill>
                <a:latin typeface="Helvetica"/>
                <a:cs typeface="Helvetica"/>
              </a:rPr>
              <a:t>rejoicing</a:t>
            </a:r>
            <a:r>
              <a:rPr lang="en-US" sz="2400" dirty="0">
                <a:solidFill>
                  <a:srgbClr val="FFFFFF"/>
                </a:solidFill>
                <a:latin typeface="Helvetica"/>
                <a:cs typeface="Helvetica"/>
              </a:rPr>
              <a:t> in Eve.</a:t>
            </a:r>
          </a:p>
        </p:txBody>
      </p:sp>
      <p:sp>
        <p:nvSpPr>
          <p:cNvPr id="11" name="TextBox 10"/>
          <p:cNvSpPr txBox="1"/>
          <p:nvPr/>
        </p:nvSpPr>
        <p:spPr>
          <a:xfrm>
            <a:off x="381000" y="5486400"/>
            <a:ext cx="8458200" cy="1143000"/>
          </a:xfrm>
          <a:prstGeom prst="rect">
            <a:avLst/>
          </a:prstGeom>
          <a:solidFill>
            <a:srgbClr val="C00000">
              <a:alpha val="69804"/>
            </a:srgbClr>
          </a:solidFill>
        </p:spPr>
        <p:txBody>
          <a:bodyPr wrap="square" lIns="182880" tIns="182880" rIns="182880" bIns="182880" numCol="2" rtlCol="0">
            <a:spAutoFit/>
          </a:bodyPr>
          <a:lstStyle/>
          <a:p>
            <a:r>
              <a:rPr lang="en-US" sz="2400" b="1" dirty="0">
                <a:solidFill>
                  <a:schemeClr val="bg1"/>
                </a:solidFill>
                <a:latin typeface="Helvetica"/>
                <a:cs typeface="Helvetica"/>
              </a:rPr>
              <a:t>REJECTING THE WORD </a:t>
            </a:r>
            <a:br>
              <a:rPr lang="en-US" sz="2400" b="1" dirty="0">
                <a:solidFill>
                  <a:schemeClr val="bg1"/>
                </a:solidFill>
                <a:latin typeface="Helvetica"/>
                <a:cs typeface="Helvetica"/>
              </a:rPr>
            </a:br>
            <a:r>
              <a:rPr lang="en-US" sz="2400" b="1" dirty="0">
                <a:solidFill>
                  <a:schemeClr val="bg1"/>
                </a:solidFill>
                <a:latin typeface="Helvetica"/>
                <a:cs typeface="Helvetica"/>
              </a:rPr>
              <a:t>AND DESIGN OF GOD</a:t>
            </a:r>
            <a:endParaRPr lang="en-US" sz="2500" strike="dblStrike" dirty="0">
              <a:solidFill>
                <a:schemeClr val="bg1"/>
              </a:solidFill>
              <a:latin typeface="Helvetica"/>
              <a:cs typeface="Helvetica"/>
            </a:endParaRPr>
          </a:p>
          <a:p>
            <a:pPr marL="682625"/>
            <a:r>
              <a:rPr lang="en-US" sz="2400" strike="dblStrike" dirty="0">
                <a:solidFill>
                  <a:schemeClr val="bg1"/>
                </a:solidFill>
                <a:latin typeface="Helvetica"/>
                <a:cs typeface="Helvetica"/>
              </a:rPr>
              <a:t>Rejoicing,</a:t>
            </a:r>
            <a:r>
              <a:rPr lang="en-US" sz="2400" dirty="0">
                <a:solidFill>
                  <a:schemeClr val="bg1"/>
                </a:solidFill>
                <a:latin typeface="Helvetica"/>
                <a:cs typeface="Helvetica"/>
              </a:rPr>
              <a:t> discord, </a:t>
            </a:r>
            <a:br>
              <a:rPr lang="en-US" sz="2400" dirty="0">
                <a:solidFill>
                  <a:schemeClr val="bg1"/>
                </a:solidFill>
                <a:latin typeface="Helvetica"/>
                <a:cs typeface="Helvetica"/>
              </a:rPr>
            </a:br>
            <a:r>
              <a:rPr lang="en-US" sz="2400" dirty="0">
                <a:solidFill>
                  <a:schemeClr val="bg1"/>
                </a:solidFill>
                <a:latin typeface="Helvetica"/>
                <a:cs typeface="Helvetica"/>
              </a:rPr>
              <a:t>blame, and resentment</a:t>
            </a:r>
          </a:p>
        </p:txBody>
      </p:sp>
      <p:sp>
        <p:nvSpPr>
          <p:cNvPr id="7" name="Right Arrow 6"/>
          <p:cNvSpPr/>
          <p:nvPr/>
        </p:nvSpPr>
        <p:spPr>
          <a:xfrm>
            <a:off x="4267200" y="5791200"/>
            <a:ext cx="802944" cy="533400"/>
          </a:xfrm>
          <a:prstGeom prst="rightArrow">
            <a:avLst/>
          </a:prstGeom>
          <a:solidFill>
            <a:srgbClr val="0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97513163.jpg"/>
          <p:cNvPicPr>
            <a:picLocks noChangeAspect="1"/>
          </p:cNvPicPr>
          <p:nvPr/>
        </p:nvPicPr>
        <p:blipFill>
          <a:blip r:embed="rId3" cstate="print"/>
          <a:srcRect l="4168" r="8310"/>
          <a:stretch>
            <a:fillRect/>
          </a:stretch>
        </p:blipFill>
        <p:spPr>
          <a:xfrm>
            <a:off x="5780624" y="1447800"/>
            <a:ext cx="3058576" cy="2971800"/>
          </a:xfrm>
          <a:prstGeom prst="rect">
            <a:avLst/>
          </a:prstGeom>
        </p:spPr>
      </p:pic>
      <p:grpSp>
        <p:nvGrpSpPr>
          <p:cNvPr id="14" name="Group 13"/>
          <p:cNvGrpSpPr/>
          <p:nvPr/>
        </p:nvGrpSpPr>
        <p:grpSpPr>
          <a:xfrm>
            <a:off x="0" y="0"/>
            <a:ext cx="9144000" cy="762000"/>
            <a:chOff x="0" y="0"/>
            <a:chExt cx="9144000" cy="762000"/>
          </a:xfrm>
        </p:grpSpPr>
        <p:sp>
          <p:nvSpPr>
            <p:cNvPr id="15" name="TextBox 14"/>
            <p:cNvSpPr txBox="1">
              <a:spLocks noChangeArrowheads="1"/>
            </p:cNvSpPr>
            <p:nvPr/>
          </p:nvSpPr>
          <p:spPr bwMode="auto">
            <a:xfrm>
              <a:off x="0" y="0"/>
              <a:ext cx="9144000" cy="685800"/>
            </a:xfrm>
            <a:prstGeom prst="rect">
              <a:avLst/>
            </a:prstGeom>
            <a:solidFill>
              <a:srgbClr val="C00000">
                <a:alpha val="77000"/>
              </a:srgbClr>
            </a:solidFill>
            <a:ln w="9525">
              <a:noFill/>
              <a:miter lim="800000"/>
              <a:headEnd/>
              <a:tailEnd/>
            </a:ln>
          </p:spPr>
          <p:txBody>
            <a:bodyPr lIns="182880" tIns="182880" rIns="182880" bIns="137160"/>
            <a:lstStyle/>
            <a:p>
              <a:pPr marL="228600"/>
              <a:r>
                <a:rPr lang="en-US" sz="2800" b="1" dirty="0">
                  <a:solidFill>
                    <a:srgbClr val="FFFFFF"/>
                  </a:solidFill>
                  <a:latin typeface="Helvetica"/>
                  <a:cs typeface="Helvetica"/>
                </a:rPr>
                <a:t>The Consequence of Sin</a:t>
              </a:r>
            </a:p>
          </p:txBody>
        </p:sp>
        <p:sp>
          <p:nvSpPr>
            <p:cNvPr id="16" name="Rectangle 15"/>
            <p:cNvSpPr/>
            <p:nvPr/>
          </p:nvSpPr>
          <p:spPr>
            <a:xfrm>
              <a:off x="0" y="685800"/>
              <a:ext cx="9144000" cy="76200"/>
            </a:xfrm>
            <a:prstGeom prst="rect">
              <a:avLst/>
            </a:prstGeom>
            <a:gradFill flip="none" rotWithShape="1">
              <a:gsLst>
                <a:gs pos="0">
                  <a:srgbClr val="970101">
                    <a:alpha val="0"/>
                  </a:srgbClr>
                </a:gs>
                <a:gs pos="100000">
                  <a:srgbClr val="97010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slide(fromBottom)">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slide(fromBottom)">
                                      <p:cBhvr>
                                        <p:cTn id="12" dur="500"/>
                                        <p:tgtEl>
                                          <p:spTgt spid="8">
                                            <p:txEl>
                                              <p:pRg st="2" end="2"/>
                                            </p:tx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animEffect transition="in" filter="slide(fromBottom)">
                                      <p:cBhvr>
                                        <p:cTn id="15" dur="500"/>
                                        <p:tgtEl>
                                          <p:spTgt spid="8">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8">
                                            <p:txEl>
                                              <p:pRg st="4" end="4"/>
                                            </p:txEl>
                                          </p:spTgt>
                                        </p:tgtEl>
                                        <p:attrNameLst>
                                          <p:attrName>style.visibility</p:attrName>
                                        </p:attrNameLst>
                                      </p:cBhvr>
                                      <p:to>
                                        <p:strVal val="visible"/>
                                      </p:to>
                                    </p:set>
                                    <p:animEffect transition="in" filter="slide(fromBottom)">
                                      <p:cBhvr>
                                        <p:cTn id="20" dur="500"/>
                                        <p:tgtEl>
                                          <p:spTgt spid="8">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8">
                                            <p:txEl>
                                              <p:pRg st="6" end="6"/>
                                            </p:txEl>
                                          </p:spTgt>
                                        </p:tgtEl>
                                        <p:attrNameLst>
                                          <p:attrName>style.visibility</p:attrName>
                                        </p:attrNameLst>
                                      </p:cBhvr>
                                      <p:to>
                                        <p:strVal val="visible"/>
                                      </p:to>
                                    </p:set>
                                    <p:animEffect transition="in" filter="slide(fromBottom)">
                                      <p:cBhvr>
                                        <p:cTn id="25" dur="500"/>
                                        <p:tgtEl>
                                          <p:spTgt spid="8">
                                            <p:txEl>
                                              <p:pRg st="6" end="6"/>
                                            </p:txEl>
                                          </p:spTgt>
                                        </p:tgtEl>
                                      </p:cBhvr>
                                    </p:animEffect>
                                  </p:childTnLst>
                                </p:cTn>
                              </p:par>
                              <p:par>
                                <p:cTn id="26" presetID="12" presetClass="entr" presetSubtype="4" fill="hold" nodeType="withEffect">
                                  <p:stCondLst>
                                    <p:cond delay="0"/>
                                  </p:stCondLst>
                                  <p:childTnLst>
                                    <p:set>
                                      <p:cBhvr>
                                        <p:cTn id="27" dur="1" fill="hold">
                                          <p:stCondLst>
                                            <p:cond delay="0"/>
                                          </p:stCondLst>
                                        </p:cTn>
                                        <p:tgtEl>
                                          <p:spTgt spid="8">
                                            <p:txEl>
                                              <p:pRg st="7" end="7"/>
                                            </p:txEl>
                                          </p:spTgt>
                                        </p:tgtEl>
                                        <p:attrNameLst>
                                          <p:attrName>style.visibility</p:attrName>
                                        </p:attrNameLst>
                                      </p:cBhvr>
                                      <p:to>
                                        <p:strVal val="visible"/>
                                      </p:to>
                                    </p:set>
                                    <p:animEffect transition="in" filter="slide(fromBottom)">
                                      <p:cBhvr>
                                        <p:cTn id="28" dur="500"/>
                                        <p:tgtEl>
                                          <p:spTgt spid="8">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8">
                                            <p:txEl>
                                              <p:pRg st="9" end="9"/>
                                            </p:txEl>
                                          </p:spTgt>
                                        </p:tgtEl>
                                        <p:attrNameLst>
                                          <p:attrName>style.visibility</p:attrName>
                                        </p:attrNameLst>
                                      </p:cBhvr>
                                      <p:to>
                                        <p:strVal val="visible"/>
                                      </p:to>
                                    </p:set>
                                    <p:animEffect transition="in" filter="slide(fromBottom)">
                                      <p:cBhvr>
                                        <p:cTn id="33" dur="500"/>
                                        <p:tgtEl>
                                          <p:spTgt spid="8">
                                            <p:txEl>
                                              <p:pRg st="9" end="9"/>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slide(fromBottom)">
                                      <p:cBhvr>
                                        <p:cTn id="38" dur="500"/>
                                        <p:tgtEl>
                                          <p:spTgt spid="9"/>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11">
                                            <p:bg/>
                                          </p:spTgt>
                                        </p:tgtEl>
                                        <p:attrNameLst>
                                          <p:attrName>style.visibility</p:attrName>
                                        </p:attrNameLst>
                                      </p:cBhvr>
                                      <p:to>
                                        <p:strVal val="visible"/>
                                      </p:to>
                                    </p:set>
                                    <p:animEffect transition="in" filter="slide(fromBottom)">
                                      <p:cBhvr>
                                        <p:cTn id="41" dur="500"/>
                                        <p:tgtEl>
                                          <p:spTgt spid="11">
                                            <p:bg/>
                                          </p:spTgt>
                                        </p:tgtEl>
                                      </p:cBhvr>
                                    </p:animEffect>
                                  </p:childTnLst>
                                </p:cTn>
                              </p:par>
                            </p:childTnLst>
                          </p:cTn>
                        </p:par>
                        <p:par>
                          <p:cTn id="42" fill="hold">
                            <p:stCondLst>
                              <p:cond delay="500"/>
                            </p:stCondLst>
                            <p:childTnLst>
                              <p:par>
                                <p:cTn id="43" presetID="10" presetClass="entr" presetSubtype="0" fill="hold" nodeType="after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fade">
                                      <p:cBhvr>
                                        <p:cTn id="45" dur="500"/>
                                        <p:tgtEl>
                                          <p:spTgt spid="11">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par>
                                <p:cTn id="49" presetID="10" presetClass="entr" presetSubtype="0" fill="hold" nodeType="withEffect">
                                  <p:stCondLst>
                                    <p:cond delay="0"/>
                                  </p:stCondLst>
                                  <p:childTnLst>
                                    <p:set>
                                      <p:cBhvr>
                                        <p:cTn id="50" dur="1" fill="hold">
                                          <p:stCondLst>
                                            <p:cond delay="0"/>
                                          </p:stCondLst>
                                        </p:cTn>
                                        <p:tgtEl>
                                          <p:spTgt spid="11">
                                            <p:txEl>
                                              <p:pRg st="1" end="1"/>
                                            </p:txEl>
                                          </p:spTgt>
                                        </p:tgtEl>
                                        <p:attrNameLst>
                                          <p:attrName>style.visibility</p:attrName>
                                        </p:attrNameLst>
                                      </p:cBhvr>
                                      <p:to>
                                        <p:strVal val="visible"/>
                                      </p:to>
                                    </p:set>
                                    <p:animEffect transition="in" filter="fade">
                                      <p:cBhvr>
                                        <p:cTn id="51"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allAtOnce"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4" name="Rectangle 13"/>
          <p:cNvSpPr/>
          <p:nvPr/>
        </p:nvSpPr>
        <p:spPr>
          <a:xfrm>
            <a:off x="304800" y="990600"/>
            <a:ext cx="8458200" cy="5562600"/>
          </a:xfrm>
          <a:prstGeom prst="rect">
            <a:avLst/>
          </a:prstGeom>
          <a:solidFill>
            <a:schemeClr val="tx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762000" y="2286000"/>
            <a:ext cx="5410200" cy="954107"/>
          </a:xfrm>
          <a:prstGeom prst="rect">
            <a:avLst/>
          </a:prstGeom>
          <a:noFill/>
        </p:spPr>
        <p:txBody>
          <a:bodyPr wrap="square" numCol="2" rtlCol="0">
            <a:spAutoFit/>
          </a:bodyPr>
          <a:lstStyle/>
          <a:p>
            <a:pPr marL="341313" indent="-341313">
              <a:buFont typeface="Arial" pitchFamily="34" charset="0"/>
              <a:buChar char="•"/>
            </a:pPr>
            <a:r>
              <a:rPr lang="en-US" sz="2800" b="1" u="sng" dirty="0">
                <a:solidFill>
                  <a:srgbClr val="FFFFFF"/>
                </a:solidFill>
                <a:latin typeface="Helvetica"/>
                <a:cs typeface="Helvetica"/>
              </a:rPr>
              <a:t>Shame</a:t>
            </a:r>
          </a:p>
          <a:p>
            <a:pPr marL="341313" indent="-341313">
              <a:buFont typeface="Arial" pitchFamily="34" charset="0"/>
              <a:buChar char="•"/>
            </a:pPr>
            <a:r>
              <a:rPr lang="en-US" sz="2800" b="1" u="sng" dirty="0">
                <a:solidFill>
                  <a:srgbClr val="FFFFFF"/>
                </a:solidFill>
                <a:latin typeface="Helvetica"/>
                <a:cs typeface="Helvetica"/>
              </a:rPr>
              <a:t>Fear</a:t>
            </a:r>
          </a:p>
          <a:p>
            <a:pPr marL="341313" indent="-341313">
              <a:buFont typeface="Arial" pitchFamily="34" charset="0"/>
              <a:buChar char="•"/>
            </a:pPr>
            <a:r>
              <a:rPr lang="en-US" sz="2800" b="1" u="sng" dirty="0">
                <a:solidFill>
                  <a:srgbClr val="FFFFFF"/>
                </a:solidFill>
                <a:latin typeface="Helvetica"/>
                <a:cs typeface="Helvetica"/>
              </a:rPr>
              <a:t>Disharmony</a:t>
            </a:r>
          </a:p>
          <a:p>
            <a:pPr marL="341313" indent="-341313">
              <a:buFont typeface="Arial" pitchFamily="34" charset="0"/>
              <a:buChar char="•"/>
            </a:pPr>
            <a:r>
              <a:rPr lang="en-US" sz="2800" b="1" u="sng" dirty="0">
                <a:solidFill>
                  <a:srgbClr val="FFFFFF"/>
                </a:solidFill>
                <a:latin typeface="Helvetica"/>
                <a:cs typeface="Helvetica"/>
              </a:rPr>
              <a:t>Pain</a:t>
            </a:r>
          </a:p>
        </p:txBody>
      </p:sp>
      <p:sp>
        <p:nvSpPr>
          <p:cNvPr id="9" name="TextBox 8"/>
          <p:cNvSpPr txBox="1"/>
          <p:nvPr/>
        </p:nvSpPr>
        <p:spPr>
          <a:xfrm>
            <a:off x="685800" y="4096941"/>
            <a:ext cx="7772400" cy="1846659"/>
          </a:xfrm>
          <a:prstGeom prst="rect">
            <a:avLst/>
          </a:prstGeom>
          <a:noFill/>
        </p:spPr>
        <p:txBody>
          <a:bodyPr wrap="square" numCol="1" rtlCol="0">
            <a:spAutoFit/>
          </a:bodyPr>
          <a:lstStyle/>
          <a:p>
            <a:pPr>
              <a:spcBef>
                <a:spcPts val="600"/>
              </a:spcBef>
              <a:spcAft>
                <a:spcPts val="600"/>
              </a:spcAft>
            </a:pPr>
            <a:r>
              <a:rPr lang="en-US" sz="2600" dirty="0">
                <a:solidFill>
                  <a:srgbClr val="FFFFFF"/>
                </a:solidFill>
                <a:latin typeface="Helvetica"/>
                <a:cs typeface="Helvetica"/>
              </a:rPr>
              <a:t>Eve should have </a:t>
            </a:r>
            <a:r>
              <a:rPr lang="en-US" sz="2600" b="1" u="sng" dirty="0">
                <a:solidFill>
                  <a:srgbClr val="FFFFFF"/>
                </a:solidFill>
                <a:latin typeface="Helvetica"/>
                <a:cs typeface="Helvetica"/>
              </a:rPr>
              <a:t>yielded</a:t>
            </a:r>
            <a:r>
              <a:rPr lang="en-US" sz="2600" dirty="0">
                <a:solidFill>
                  <a:srgbClr val="FFFFFF"/>
                </a:solidFill>
                <a:latin typeface="Helvetica"/>
                <a:cs typeface="Helvetica"/>
              </a:rPr>
              <a:t> to the authority of God and her head, Adam.</a:t>
            </a:r>
          </a:p>
          <a:p>
            <a:pPr>
              <a:spcBef>
                <a:spcPts val="600"/>
              </a:spcBef>
              <a:spcAft>
                <a:spcPts val="600"/>
              </a:spcAft>
            </a:pPr>
            <a:r>
              <a:rPr lang="en-US" sz="2600" dirty="0">
                <a:solidFill>
                  <a:srgbClr val="FFFFFF"/>
                </a:solidFill>
                <a:latin typeface="Helvetica"/>
                <a:cs typeface="Helvetica"/>
              </a:rPr>
              <a:t>Adam should have taken </a:t>
            </a:r>
            <a:r>
              <a:rPr lang="en-US" sz="2600" b="1" u="sng" dirty="0">
                <a:solidFill>
                  <a:srgbClr val="FFFFFF"/>
                </a:solidFill>
                <a:latin typeface="Helvetica"/>
                <a:cs typeface="Helvetica"/>
              </a:rPr>
              <a:t>responsibility</a:t>
            </a:r>
            <a:r>
              <a:rPr lang="en-US" sz="2600" dirty="0">
                <a:solidFill>
                  <a:srgbClr val="FFFFFF"/>
                </a:solidFill>
                <a:latin typeface="Helvetica"/>
                <a:cs typeface="Helvetica"/>
              </a:rPr>
              <a:t> to protect his wife and done what was right.</a:t>
            </a:r>
          </a:p>
        </p:txBody>
      </p:sp>
      <p:grpSp>
        <p:nvGrpSpPr>
          <p:cNvPr id="11" name="Group 10"/>
          <p:cNvGrpSpPr/>
          <p:nvPr/>
        </p:nvGrpSpPr>
        <p:grpSpPr>
          <a:xfrm>
            <a:off x="0" y="0"/>
            <a:ext cx="9144000" cy="762000"/>
            <a:chOff x="0" y="0"/>
            <a:chExt cx="9144000" cy="762000"/>
          </a:xfrm>
        </p:grpSpPr>
        <p:sp>
          <p:nvSpPr>
            <p:cNvPr id="12" name="TextBox 11"/>
            <p:cNvSpPr txBox="1">
              <a:spLocks noChangeArrowheads="1"/>
            </p:cNvSpPr>
            <p:nvPr/>
          </p:nvSpPr>
          <p:spPr bwMode="auto">
            <a:xfrm>
              <a:off x="0" y="0"/>
              <a:ext cx="9144000" cy="685800"/>
            </a:xfrm>
            <a:prstGeom prst="rect">
              <a:avLst/>
            </a:prstGeom>
            <a:solidFill>
              <a:srgbClr val="C00000">
                <a:alpha val="77000"/>
              </a:srgbClr>
            </a:solidFill>
            <a:ln w="9525">
              <a:noFill/>
              <a:miter lim="800000"/>
              <a:headEnd/>
              <a:tailEnd/>
            </a:ln>
          </p:spPr>
          <p:txBody>
            <a:bodyPr lIns="182880" tIns="182880" rIns="182880" bIns="137160"/>
            <a:lstStyle/>
            <a:p>
              <a:pPr marL="228600"/>
              <a:r>
                <a:rPr lang="en-US" sz="2800" b="1" dirty="0">
                  <a:solidFill>
                    <a:srgbClr val="FFFFFF"/>
                  </a:solidFill>
                  <a:latin typeface="Helvetica"/>
                  <a:cs typeface="Helvetica"/>
                </a:rPr>
                <a:t>Rejecting Gender Roles and Rejecting God</a:t>
              </a:r>
            </a:p>
          </p:txBody>
        </p:sp>
        <p:sp>
          <p:nvSpPr>
            <p:cNvPr id="13" name="Rectangle 12"/>
            <p:cNvSpPr/>
            <p:nvPr/>
          </p:nvSpPr>
          <p:spPr>
            <a:xfrm>
              <a:off x="0" y="685800"/>
              <a:ext cx="9144000" cy="76200"/>
            </a:xfrm>
            <a:prstGeom prst="rect">
              <a:avLst/>
            </a:prstGeom>
            <a:gradFill flip="none" rotWithShape="1">
              <a:gsLst>
                <a:gs pos="0">
                  <a:srgbClr val="970101">
                    <a:alpha val="0"/>
                  </a:srgbClr>
                </a:gs>
                <a:gs pos="100000">
                  <a:srgbClr val="97010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TextBox 14"/>
          <p:cNvSpPr txBox="1"/>
          <p:nvPr/>
        </p:nvSpPr>
        <p:spPr>
          <a:xfrm>
            <a:off x="685800" y="1371600"/>
            <a:ext cx="4462768" cy="738664"/>
          </a:xfrm>
          <a:prstGeom prst="rect">
            <a:avLst/>
          </a:prstGeom>
          <a:noFill/>
        </p:spPr>
        <p:txBody>
          <a:bodyPr wrap="none" rtlCol="0">
            <a:spAutoFit/>
          </a:bodyPr>
          <a:lstStyle/>
          <a:p>
            <a:r>
              <a:rPr lang="en-US" sz="4200" b="1" dirty="0">
                <a:solidFill>
                  <a:srgbClr val="FFFFFF"/>
                </a:solidFill>
                <a:latin typeface="Helvetica"/>
                <a:cs typeface="Helvetica"/>
              </a:rPr>
              <a:t>Authority of God</a:t>
            </a:r>
          </a:p>
        </p:txBody>
      </p:sp>
      <p:sp>
        <p:nvSpPr>
          <p:cNvPr id="10" name="Multiply 9"/>
          <p:cNvSpPr/>
          <p:nvPr/>
        </p:nvSpPr>
        <p:spPr>
          <a:xfrm>
            <a:off x="-533400" y="1447800"/>
            <a:ext cx="6934200" cy="762000"/>
          </a:xfrm>
          <a:prstGeom prst="mathMultiply">
            <a:avLst>
              <a:gd name="adj1" fmla="val 7102"/>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2" presetClass="entr" presetSubtype="4" fill="hold"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slide(fromBottom)">
                                      <p:cBhvr>
                                        <p:cTn id="10" dur="500"/>
                                        <p:tgtEl>
                                          <p:spTgt spid="7">
                                            <p:txEl>
                                              <p:pRg st="0" end="0"/>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slide(fromBottom)">
                                      <p:cBhvr>
                                        <p:cTn id="13" dur="500"/>
                                        <p:tgtEl>
                                          <p:spTgt spid="7">
                                            <p:txEl>
                                              <p:pRg st="1" end="1"/>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slide(fromBottom)">
                                      <p:cBhvr>
                                        <p:cTn id="16" dur="500"/>
                                        <p:tgtEl>
                                          <p:spTgt spid="7">
                                            <p:txEl>
                                              <p:pRg st="2" end="2"/>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slide(fromBottom)">
                                      <p:cBhvr>
                                        <p:cTn id="19" dur="500"/>
                                        <p:tgtEl>
                                          <p:spTgt spid="7">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nodeType="click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slide(fromBottom)">
                                      <p:cBhvr>
                                        <p:cTn id="24" dur="500"/>
                                        <p:tgtEl>
                                          <p:spTgt spid="9">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animEffect transition="in" filter="slide(fromBottom)">
                                      <p:cBhvr>
                                        <p:cTn id="2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81000" y="381000"/>
            <a:ext cx="8458200" cy="3677930"/>
          </a:xfrm>
          <a:prstGeom prst="rect">
            <a:avLst/>
          </a:prstGeom>
          <a:solidFill>
            <a:schemeClr val="tx1">
              <a:alpha val="69804"/>
            </a:schemeClr>
          </a:solidFill>
        </p:spPr>
        <p:txBody>
          <a:bodyPr wrap="square" rtlCol="0">
            <a:spAutoFit/>
          </a:bodyPr>
          <a:lstStyle/>
          <a:p>
            <a:pPr marL="236538" lvl="0"/>
            <a:endParaRPr lang="en-US" sz="2200" b="1" dirty="0">
              <a:solidFill>
                <a:schemeClr val="bg1"/>
              </a:solidFill>
              <a:latin typeface="Arial" pitchFamily="34" charset="0"/>
              <a:cs typeface="Arial" pitchFamily="34" charset="0"/>
            </a:endParaRPr>
          </a:p>
          <a:p>
            <a:pPr marL="236538"/>
            <a:r>
              <a:rPr lang="en-US" sz="2200" b="1" dirty="0">
                <a:solidFill>
                  <a:schemeClr val="bg1"/>
                </a:solidFill>
                <a:latin typeface="Arial" pitchFamily="34" charset="0"/>
                <a:cs typeface="Arial" pitchFamily="34" charset="0"/>
              </a:rPr>
              <a:t>This curriculum includes images from </a:t>
            </a:r>
            <a:r>
              <a:rPr lang="en-US" sz="2200" b="1" dirty="0" err="1">
                <a:solidFill>
                  <a:schemeClr val="bg1"/>
                </a:solidFill>
                <a:latin typeface="Arial" pitchFamily="34" charset="0"/>
                <a:cs typeface="Arial" pitchFamily="34" charset="0"/>
              </a:rPr>
              <a:t>Thinkstock</a:t>
            </a:r>
            <a:r>
              <a:rPr lang="en-US" sz="2200" b="1" dirty="0">
                <a:solidFill>
                  <a:schemeClr val="bg1"/>
                </a:solidFill>
                <a:latin typeface="Arial" pitchFamily="34" charset="0"/>
                <a:cs typeface="Arial" pitchFamily="34" charset="0"/>
              </a:rPr>
              <a:t> © 2011, and its licensors, which are protected by the copyright laws of the U.S., Canada, and elsewhere. Used under license. Images for this PowerPoint® show supplied by:</a:t>
            </a:r>
          </a:p>
          <a:p>
            <a:pPr marL="236538" lvl="0"/>
            <a:endParaRPr lang="en-US" sz="2100" b="1" dirty="0">
              <a:solidFill>
                <a:schemeClr val="bg1"/>
              </a:solidFill>
              <a:latin typeface="Arial" pitchFamily="34" charset="0"/>
              <a:cs typeface="Arial" pitchFamily="34" charset="0"/>
            </a:endParaRPr>
          </a:p>
          <a:p>
            <a:pPr marL="682625" indent="-446088"/>
            <a:r>
              <a:rPr lang="en-US" sz="2000" dirty="0">
                <a:solidFill>
                  <a:schemeClr val="bg1"/>
                </a:solidFill>
                <a:latin typeface="Arial" pitchFamily="34" charset="0"/>
                <a:cs typeface="Arial" pitchFamily="34" charset="0"/>
              </a:rPr>
              <a:t>Shattered Glass (slide background): </a:t>
            </a:r>
            <a:r>
              <a:rPr lang="en-US" sz="2000" dirty="0" err="1">
                <a:solidFill>
                  <a:schemeClr val="bg1"/>
                </a:solidFill>
                <a:latin typeface="Arial" pitchFamily="34" charset="0"/>
                <a:cs typeface="Arial" pitchFamily="34" charset="0"/>
              </a:rPr>
              <a:t>iStockphoto</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  </a:t>
            </a:r>
          </a:p>
          <a:p>
            <a:pPr marL="682625" indent="-446088"/>
            <a:r>
              <a:rPr lang="en-US" sz="2000" dirty="0">
                <a:solidFill>
                  <a:schemeClr val="bg1"/>
                </a:solidFill>
                <a:latin typeface="Arial" pitchFamily="34" charset="0"/>
                <a:cs typeface="Arial" pitchFamily="34" charset="0"/>
              </a:rPr>
              <a:t>Broken Window (slide 2): </a:t>
            </a:r>
            <a:r>
              <a:rPr lang="en-US" sz="2000" dirty="0" err="1">
                <a:solidFill>
                  <a:schemeClr val="bg1"/>
                </a:solidFill>
                <a:latin typeface="Arial" pitchFamily="34" charset="0"/>
                <a:cs typeface="Arial" pitchFamily="34" charset="0"/>
              </a:rPr>
              <a:t>iStockphoto</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endParaRPr lang="en-US" sz="2000" dirty="0">
              <a:solidFill>
                <a:schemeClr val="bg1"/>
              </a:solidFill>
              <a:latin typeface="Arial" pitchFamily="34" charset="0"/>
              <a:cs typeface="Arial" pitchFamily="34" charset="0"/>
            </a:endParaRPr>
          </a:p>
          <a:p>
            <a:pPr marL="682625" indent="-446088"/>
            <a:r>
              <a:rPr lang="en-US" sz="2000" dirty="0">
                <a:solidFill>
                  <a:schemeClr val="bg1"/>
                </a:solidFill>
                <a:latin typeface="Arial" pitchFamily="34" charset="0"/>
                <a:cs typeface="Arial" pitchFamily="34" charset="0"/>
              </a:rPr>
              <a:t>Male/Female Conflict (slide 11): </a:t>
            </a:r>
            <a:r>
              <a:rPr lang="en-US" sz="2000" dirty="0" err="1">
                <a:solidFill>
                  <a:schemeClr val="bg1"/>
                </a:solidFill>
                <a:latin typeface="Arial" pitchFamily="34" charset="0"/>
                <a:cs typeface="Arial" pitchFamily="34" charset="0"/>
              </a:rPr>
              <a:t>iStockphoto</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 </a:t>
            </a:r>
          </a:p>
          <a:p>
            <a:pPr marL="682625" lvl="0" indent="-446088"/>
            <a:endParaRPr lang="en-US" sz="2100" b="1" dirty="0">
              <a:solidFill>
                <a:schemeClr val="bg1"/>
              </a:solidFill>
              <a:latin typeface="Arial" pitchFamily="34" charset="0"/>
              <a:cs typeface="Arial" pitchFamily="34" charset="0"/>
            </a:endParaRPr>
          </a:p>
          <a:p>
            <a:pPr marL="682625" lvl="0" indent="-446088"/>
            <a:endParaRPr lang="en-US" sz="2100" b="1" dirty="0">
              <a:solidFill>
                <a:schemeClr val="bg1"/>
              </a:solidFill>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67864" y="457200"/>
            <a:ext cx="8458200" cy="5909310"/>
          </a:xfrm>
          <a:prstGeom prst="rect">
            <a:avLst/>
          </a:prstGeom>
          <a:solidFill>
            <a:schemeClr val="tx1">
              <a:alpha val="69804"/>
            </a:schemeClr>
          </a:solidFill>
        </p:spPr>
        <p:txBody>
          <a:bodyPr wrap="square" rtlCol="0">
            <a:spAutoFit/>
          </a:bodyPr>
          <a:lstStyle/>
          <a:p>
            <a:pPr lvl="0" algn="ctr"/>
            <a:endParaRPr lang="en-US" sz="2100" b="1" dirty="0">
              <a:solidFill>
                <a:schemeClr val="bg1"/>
              </a:solidFill>
              <a:latin typeface="Helvetica"/>
              <a:cs typeface="Helvetica"/>
            </a:endParaRPr>
          </a:p>
          <a:p>
            <a:pPr lvl="0" algn="ctr"/>
            <a:r>
              <a:rPr lang="en-US" sz="2100" b="1" dirty="0">
                <a:solidFill>
                  <a:schemeClr val="bg1"/>
                </a:solidFill>
                <a:latin typeface="Arial" pitchFamily="34" charset="0"/>
                <a:cs typeface="Arial" pitchFamily="34" charset="0"/>
              </a:rPr>
              <a:t>Copyright © 2011 by Gary Steward and Next Generation Resources, Inc. Illustrations Truth78. All rights reserved.</a:t>
            </a:r>
          </a:p>
          <a:p>
            <a:pPr lvl="0" algn="ctr"/>
            <a:endParaRPr lang="en-US" sz="2100" b="1" dirty="0">
              <a:solidFill>
                <a:schemeClr val="bg1"/>
              </a:solidFill>
              <a:latin typeface="Arial" pitchFamily="34" charset="0"/>
              <a:cs typeface="Arial" pitchFamily="34" charset="0"/>
            </a:endParaRPr>
          </a:p>
          <a:p>
            <a:pPr lvl="0" algn="ctr"/>
            <a:r>
              <a:rPr lang="en-US" sz="2100" b="1" dirty="0">
                <a:solidFill>
                  <a:schemeClr val="bg1"/>
                </a:solidFill>
                <a:latin typeface="Arial" pitchFamily="34" charset="0"/>
                <a:cs typeface="Arial" pitchFamily="34" charset="0"/>
              </a:rPr>
              <a:t>Scripture quotations are from The Holy Bible, English</a:t>
            </a:r>
          </a:p>
          <a:p>
            <a:pPr lvl="0" algn="ctr"/>
            <a:r>
              <a:rPr lang="en-US" sz="2100" b="1" dirty="0">
                <a:solidFill>
                  <a:schemeClr val="bg1"/>
                </a:solidFill>
                <a:latin typeface="Arial" pitchFamily="34" charset="0"/>
                <a:cs typeface="Arial" pitchFamily="34" charset="0"/>
              </a:rPr>
              <a:t>Standard Version, copyright © 2001 by Crossway Bibles, </a:t>
            </a:r>
            <a:br>
              <a:rPr lang="en-US" sz="2100" b="1" dirty="0">
                <a:solidFill>
                  <a:schemeClr val="bg1"/>
                </a:solidFill>
                <a:latin typeface="Arial" pitchFamily="34" charset="0"/>
                <a:cs typeface="Arial" pitchFamily="34" charset="0"/>
              </a:rPr>
            </a:br>
            <a:r>
              <a:rPr lang="en-US" sz="2100" b="1" dirty="0">
                <a:solidFill>
                  <a:schemeClr val="bg1"/>
                </a:solidFill>
                <a:latin typeface="Arial" pitchFamily="34" charset="0"/>
                <a:cs typeface="Arial" pitchFamily="34" charset="0"/>
              </a:rPr>
              <a:t>a division of Good News Publishers. Used by permission. All rights reserved.</a:t>
            </a:r>
          </a:p>
          <a:p>
            <a:pPr lvl="0" algn="ctr"/>
            <a:r>
              <a:rPr lang="en-US" sz="2100" b="1" dirty="0">
                <a:solidFill>
                  <a:srgbClr val="FF0000"/>
                </a:solidFill>
                <a:latin typeface="Arial" pitchFamily="34" charset="0"/>
                <a:cs typeface="Arial" pitchFamily="34" charset="0"/>
              </a:rPr>
              <a:t>You may edit the slide to match the lesson you teach, but </a:t>
            </a:r>
            <a:br>
              <a:rPr lang="en-US" sz="2100" b="1" dirty="0">
                <a:solidFill>
                  <a:srgbClr val="FF0000"/>
                </a:solidFill>
                <a:latin typeface="Arial" pitchFamily="34" charset="0"/>
                <a:cs typeface="Arial" pitchFamily="34" charset="0"/>
              </a:rPr>
            </a:br>
            <a:r>
              <a:rPr lang="en-US" sz="2100" b="1" dirty="0">
                <a:solidFill>
                  <a:srgbClr val="FF0000"/>
                </a:solidFill>
                <a:latin typeface="Arial" pitchFamily="34" charset="0"/>
                <a:cs typeface="Arial" pitchFamily="34" charset="0"/>
              </a:rPr>
              <a:t>you may not alter the licensed images </a:t>
            </a:r>
          </a:p>
          <a:p>
            <a:pPr lvl="0" algn="ctr"/>
            <a:r>
              <a:rPr lang="en-US" sz="2100" b="1" dirty="0">
                <a:solidFill>
                  <a:srgbClr val="FF0000"/>
                </a:solidFill>
                <a:latin typeface="Arial" pitchFamily="34" charset="0"/>
                <a:cs typeface="Arial" pitchFamily="34" charset="0"/>
              </a:rPr>
              <a:t>or use them for any purpose other than Your Word is Truth.</a:t>
            </a:r>
          </a:p>
          <a:p>
            <a:pPr lvl="0" algn="ctr"/>
            <a:r>
              <a:rPr lang="en-US" sz="2100" b="1" dirty="0">
                <a:solidFill>
                  <a:schemeClr val="bg1"/>
                </a:solidFill>
                <a:latin typeface="Arial" pitchFamily="34" charset="0"/>
                <a:cs typeface="Arial" pitchFamily="34" charset="0"/>
              </a:rPr>
              <a:t>This publication includes images from </a:t>
            </a:r>
            <a:br>
              <a:rPr lang="en-US" sz="2100" b="1" dirty="0">
                <a:solidFill>
                  <a:schemeClr val="bg1"/>
                </a:solidFill>
                <a:latin typeface="Arial" pitchFamily="34" charset="0"/>
                <a:cs typeface="Arial" pitchFamily="34" charset="0"/>
              </a:rPr>
            </a:br>
            <a:r>
              <a:rPr lang="en-US" sz="2100" b="1" dirty="0" err="1">
                <a:solidFill>
                  <a:schemeClr val="bg1"/>
                </a:solidFill>
                <a:latin typeface="Arial" pitchFamily="34" charset="0"/>
                <a:cs typeface="Arial" pitchFamily="34" charset="0"/>
              </a:rPr>
              <a:t>GettyImages</a:t>
            </a:r>
            <a:r>
              <a:rPr lang="en-US" sz="2100" b="1" dirty="0">
                <a:solidFill>
                  <a:schemeClr val="bg1"/>
                </a:solidFill>
                <a:latin typeface="Arial" pitchFamily="34" charset="0"/>
                <a:cs typeface="Arial" pitchFamily="34" charset="0"/>
              </a:rPr>
              <a:t>/Thinkstock Corporation © 2011, and </a:t>
            </a:r>
            <a:br>
              <a:rPr lang="en-US" sz="2100" b="1" dirty="0">
                <a:solidFill>
                  <a:schemeClr val="bg1"/>
                </a:solidFill>
                <a:latin typeface="Arial" pitchFamily="34" charset="0"/>
                <a:cs typeface="Arial" pitchFamily="34" charset="0"/>
              </a:rPr>
            </a:br>
            <a:r>
              <a:rPr lang="en-US" sz="2100" b="1" dirty="0">
                <a:solidFill>
                  <a:schemeClr val="bg1"/>
                </a:solidFill>
                <a:latin typeface="Arial" pitchFamily="34" charset="0"/>
                <a:cs typeface="Arial" pitchFamily="34" charset="0"/>
              </a:rPr>
              <a:t>its licensors. Used under license.</a:t>
            </a:r>
          </a:p>
          <a:p>
            <a:pPr lvl="0"/>
            <a:endParaRPr lang="en-US" sz="2100" b="1" dirty="0">
              <a:solidFill>
                <a:schemeClr val="bg1"/>
              </a:solidFill>
              <a:latin typeface="Arial" pitchFamily="34" charset="0"/>
              <a:cs typeface="Arial" pitchFamily="34" charset="0"/>
            </a:endParaRPr>
          </a:p>
          <a:p>
            <a:pPr lvl="0" algn="ctr"/>
            <a:r>
              <a:rPr lang="en-US" sz="2100" b="1" dirty="0">
                <a:solidFill>
                  <a:schemeClr val="bg1"/>
                </a:solidFill>
                <a:latin typeface="Arial" pitchFamily="34" charset="0"/>
                <a:cs typeface="Arial" pitchFamily="34" charset="0"/>
              </a:rPr>
              <a:t>Truth78</a:t>
            </a:r>
          </a:p>
          <a:p>
            <a:pPr lvl="0" algn="ctr"/>
            <a:r>
              <a:rPr lang="en-US" sz="2100" b="1" dirty="0">
                <a:solidFill>
                  <a:schemeClr val="bg1"/>
                </a:solidFill>
                <a:latin typeface="Arial" pitchFamily="34" charset="0"/>
                <a:cs typeface="Arial" pitchFamily="34" charset="0"/>
              </a:rPr>
              <a:t>info@Truth78.org</a:t>
            </a:r>
          </a:p>
          <a:p>
            <a:pPr lvl="0" algn="ctr"/>
            <a:r>
              <a:rPr lang="en-US" sz="2100" b="1">
                <a:solidFill>
                  <a:schemeClr val="bg1"/>
                </a:solidFill>
                <a:latin typeface="Arial" pitchFamily="34" charset="0"/>
                <a:cs typeface="Arial" pitchFamily="34" charset="0"/>
              </a:rPr>
              <a:t>www.Truth78.org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3" name="Rectangle 12"/>
          <p:cNvSpPr/>
          <p:nvPr/>
        </p:nvSpPr>
        <p:spPr>
          <a:xfrm>
            <a:off x="381000" y="1066800"/>
            <a:ext cx="8458200" cy="5562600"/>
          </a:xfrm>
          <a:prstGeom prst="rect">
            <a:avLst/>
          </a:prstGeom>
          <a:solidFill>
            <a:schemeClr val="tx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762000" y="1382286"/>
            <a:ext cx="7696200" cy="1923604"/>
          </a:xfrm>
          <a:prstGeom prst="rect">
            <a:avLst/>
          </a:prstGeom>
          <a:noFill/>
        </p:spPr>
        <p:txBody>
          <a:bodyPr wrap="square" rtlCol="0">
            <a:spAutoFit/>
          </a:bodyPr>
          <a:lstStyle/>
          <a:p>
            <a:pPr>
              <a:spcAft>
                <a:spcPts val="600"/>
              </a:spcAft>
            </a:pPr>
            <a:r>
              <a:rPr lang="en-US" sz="2600" dirty="0">
                <a:solidFill>
                  <a:srgbClr val="FFFFFF"/>
                </a:solidFill>
                <a:latin typeface="Helvetica"/>
                <a:cs typeface="Helvetica"/>
              </a:rPr>
              <a:t>Genesis 2:16-17</a:t>
            </a:r>
            <a:endParaRPr lang="en-US" sz="2600" b="1" dirty="0">
              <a:solidFill>
                <a:srgbClr val="FFFFFF"/>
              </a:solidFill>
              <a:latin typeface="Helvetica"/>
              <a:cs typeface="Helvetica"/>
            </a:endParaRPr>
          </a:p>
          <a:p>
            <a:pPr marL="3657600">
              <a:spcAft>
                <a:spcPts val="600"/>
              </a:spcAft>
            </a:pPr>
            <a:r>
              <a:rPr lang="en-US" sz="2600" dirty="0">
                <a:solidFill>
                  <a:srgbClr val="FFFFFF"/>
                </a:solidFill>
                <a:latin typeface="Helvetica"/>
                <a:cs typeface="Helvetica"/>
              </a:rPr>
              <a:t>Adam: </a:t>
            </a:r>
            <a:r>
              <a:rPr lang="en-US" sz="2600" b="1" u="sng" dirty="0">
                <a:solidFill>
                  <a:srgbClr val="DD0202"/>
                </a:solidFill>
                <a:latin typeface="Helvetica"/>
                <a:cs typeface="Helvetica"/>
              </a:rPr>
              <a:t>head</a:t>
            </a:r>
          </a:p>
          <a:p>
            <a:pPr marL="3657600">
              <a:spcAft>
                <a:spcPts val="600"/>
              </a:spcAft>
            </a:pPr>
            <a:endParaRPr lang="en-US" sz="2600" dirty="0">
              <a:latin typeface="Helvetica"/>
              <a:cs typeface="Helvetica"/>
            </a:endParaRPr>
          </a:p>
          <a:p>
            <a:pPr marL="3657600">
              <a:spcAft>
                <a:spcPts val="600"/>
              </a:spcAft>
            </a:pPr>
            <a:r>
              <a:rPr lang="en-US" sz="2600" dirty="0">
                <a:solidFill>
                  <a:srgbClr val="FFFFFF"/>
                </a:solidFill>
                <a:latin typeface="Helvetica"/>
                <a:cs typeface="Helvetica"/>
              </a:rPr>
              <a:t>Eve:</a:t>
            </a:r>
            <a:r>
              <a:rPr lang="en-US" sz="2600" dirty="0">
                <a:latin typeface="Helvetica"/>
                <a:cs typeface="Helvetica"/>
              </a:rPr>
              <a:t> </a:t>
            </a:r>
            <a:r>
              <a:rPr lang="en-US" sz="2600" dirty="0">
                <a:solidFill>
                  <a:srgbClr val="C00000"/>
                </a:solidFill>
                <a:latin typeface="Helvetica"/>
                <a:cs typeface="Helvetica"/>
              </a:rPr>
              <a:t> </a:t>
            </a:r>
            <a:r>
              <a:rPr lang="en-US" sz="2600" b="1" u="sng" dirty="0">
                <a:solidFill>
                  <a:srgbClr val="DD0202"/>
                </a:solidFill>
                <a:latin typeface="Helvetica"/>
                <a:cs typeface="Helvetica"/>
              </a:rPr>
              <a:t>helper</a:t>
            </a:r>
          </a:p>
        </p:txBody>
      </p:sp>
      <p:sp>
        <p:nvSpPr>
          <p:cNvPr id="9" name="TextBox 8"/>
          <p:cNvSpPr txBox="1"/>
          <p:nvPr/>
        </p:nvSpPr>
        <p:spPr>
          <a:xfrm>
            <a:off x="838200" y="3693855"/>
            <a:ext cx="7543800" cy="2554545"/>
          </a:xfrm>
          <a:prstGeom prst="rect">
            <a:avLst/>
          </a:prstGeom>
          <a:solidFill>
            <a:srgbClr val="C00000">
              <a:alpha val="69804"/>
            </a:srgbClr>
          </a:solidFill>
        </p:spPr>
        <p:txBody>
          <a:bodyPr wrap="square" lIns="274320" tIns="274320" rIns="274320" bIns="274320" rtlCol="0">
            <a:spAutoFit/>
          </a:bodyPr>
          <a:lstStyle/>
          <a:p>
            <a:r>
              <a:rPr lang="en-US" sz="2600" dirty="0">
                <a:solidFill>
                  <a:schemeClr val="bg1"/>
                </a:solidFill>
                <a:latin typeface="Helvetica"/>
                <a:cs typeface="Helvetica"/>
              </a:rPr>
              <a:t>“It is likely that Satan (in the form of a serpent), in approaching Eve first, was attempting to institute a role reversal by tempting Eve to take the leadership in disobeying God.”</a:t>
            </a:r>
          </a:p>
          <a:p>
            <a:pPr algn="r"/>
            <a:r>
              <a:rPr lang="en-US" sz="2600" dirty="0">
                <a:solidFill>
                  <a:schemeClr val="bg1"/>
                </a:solidFill>
                <a:latin typeface="Helvetica"/>
                <a:cs typeface="Helvetica"/>
              </a:rPr>
              <a:t>Wayne </a:t>
            </a:r>
            <a:r>
              <a:rPr lang="en-US" sz="2600" dirty="0" err="1">
                <a:solidFill>
                  <a:schemeClr val="bg1"/>
                </a:solidFill>
                <a:latin typeface="Helvetica"/>
                <a:cs typeface="Helvetica"/>
              </a:rPr>
              <a:t>Grudem</a:t>
            </a:r>
            <a:endParaRPr lang="en-US" sz="2600" dirty="0">
              <a:solidFill>
                <a:schemeClr val="bg1"/>
              </a:solidFill>
              <a:latin typeface="Helvetica"/>
              <a:cs typeface="Helvetica"/>
            </a:endParaRPr>
          </a:p>
        </p:txBody>
      </p:sp>
      <p:sp>
        <p:nvSpPr>
          <p:cNvPr id="15" name="TextBox 14"/>
          <p:cNvSpPr txBox="1"/>
          <p:nvPr/>
        </p:nvSpPr>
        <p:spPr>
          <a:xfrm>
            <a:off x="824552" y="2149520"/>
            <a:ext cx="1143000" cy="523220"/>
          </a:xfrm>
          <a:prstGeom prst="rect">
            <a:avLst/>
          </a:prstGeom>
          <a:noFill/>
        </p:spPr>
        <p:txBody>
          <a:bodyPr wrap="square" rtlCol="0">
            <a:spAutoFit/>
          </a:bodyPr>
          <a:lstStyle/>
          <a:p>
            <a:r>
              <a:rPr lang="en-US" sz="2800" b="1" dirty="0"/>
              <a:t>SATAN</a:t>
            </a:r>
          </a:p>
        </p:txBody>
      </p:sp>
      <p:sp>
        <p:nvSpPr>
          <p:cNvPr id="16" name="Down Arrow 15"/>
          <p:cNvSpPr/>
          <p:nvPr/>
        </p:nvSpPr>
        <p:spPr>
          <a:xfrm>
            <a:off x="4648200" y="2286000"/>
            <a:ext cx="381000" cy="609600"/>
          </a:xfrm>
          <a:prstGeom prst="down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rot="21040775">
            <a:off x="1735328" y="2145289"/>
            <a:ext cx="2057400" cy="381000"/>
          </a:xfrm>
          <a:prstGeom prst="rightArrow">
            <a:avLst/>
          </a:prstGeom>
          <a:solidFill>
            <a:schemeClr val="tx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rot="339700" flipV="1">
            <a:off x="1738824" y="2767557"/>
            <a:ext cx="2057400" cy="381000"/>
          </a:xfrm>
          <a:prstGeom prst="rightArrow">
            <a:avLst/>
          </a:prstGeom>
          <a:solidFill>
            <a:schemeClr val="tx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Multiply 18"/>
          <p:cNvSpPr/>
          <p:nvPr/>
        </p:nvSpPr>
        <p:spPr>
          <a:xfrm rot="21210448">
            <a:off x="1636440" y="1953904"/>
            <a:ext cx="2133600" cy="762000"/>
          </a:xfrm>
          <a:prstGeom prst="mathMultiply">
            <a:avLst>
              <a:gd name="adj1" fmla="val 10983"/>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0" y="0"/>
            <a:ext cx="9144000" cy="762000"/>
            <a:chOff x="0" y="0"/>
            <a:chExt cx="9144000" cy="762000"/>
          </a:xfrm>
        </p:grpSpPr>
        <p:sp>
          <p:nvSpPr>
            <p:cNvPr id="11" name="TextBox 10"/>
            <p:cNvSpPr txBox="1">
              <a:spLocks noChangeArrowheads="1"/>
            </p:cNvSpPr>
            <p:nvPr/>
          </p:nvSpPr>
          <p:spPr bwMode="auto">
            <a:xfrm>
              <a:off x="0" y="0"/>
              <a:ext cx="9144000" cy="685800"/>
            </a:xfrm>
            <a:prstGeom prst="rect">
              <a:avLst/>
            </a:prstGeom>
            <a:solidFill>
              <a:srgbClr val="C00000">
                <a:alpha val="77000"/>
              </a:srgbClr>
            </a:solidFill>
            <a:ln w="9525">
              <a:noFill/>
              <a:miter lim="800000"/>
              <a:headEnd/>
              <a:tailEnd/>
            </a:ln>
          </p:spPr>
          <p:txBody>
            <a:bodyPr lIns="182880" tIns="182880" rIns="182880" bIns="137160"/>
            <a:lstStyle/>
            <a:p>
              <a:pPr marL="228600"/>
              <a:r>
                <a:rPr lang="en-US" sz="2800" b="1" dirty="0">
                  <a:solidFill>
                    <a:srgbClr val="FFFFFF"/>
                  </a:solidFill>
                  <a:latin typeface="Helvetica"/>
                  <a:cs typeface="Helvetica"/>
                </a:rPr>
                <a:t>God’s Design Shattered</a:t>
              </a:r>
            </a:p>
          </p:txBody>
        </p:sp>
        <p:sp>
          <p:nvSpPr>
            <p:cNvPr id="12" name="Rectangle 11"/>
            <p:cNvSpPr/>
            <p:nvPr/>
          </p:nvSpPr>
          <p:spPr>
            <a:xfrm>
              <a:off x="0" y="685800"/>
              <a:ext cx="9144000" cy="76200"/>
            </a:xfrm>
            <a:prstGeom prst="rect">
              <a:avLst/>
            </a:prstGeom>
            <a:gradFill flip="none" rotWithShape="1">
              <a:gsLst>
                <a:gs pos="0">
                  <a:srgbClr val="970101">
                    <a:alpha val="0"/>
                  </a:srgbClr>
                </a:gs>
                <a:gs pos="100000">
                  <a:srgbClr val="97010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slide(fromBottom)">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slide(fromBottom)">
                                      <p:cBhvr>
                                        <p:cTn id="12" dur="500"/>
                                        <p:tgtEl>
                                          <p:spTgt spid="8">
                                            <p:txEl>
                                              <p:pRg st="3" end="3"/>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lide(fromBottom)">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slide(fromBottom)">
                                      <p:cBhvr>
                                        <p:cTn id="20" dur="500"/>
                                        <p:tgtEl>
                                          <p:spTgt spid="15"/>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slide(fromBottom)">
                                      <p:cBhvr>
                                        <p:cTn id="23" dur="500"/>
                                        <p:tgtEl>
                                          <p:spTgt spid="17"/>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slide(fromBottom)">
                                      <p:cBhvr>
                                        <p:cTn id="26" dur="500"/>
                                        <p:tgtEl>
                                          <p:spTgt spid="18"/>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slide(fromBottom)">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slide(fromBottom)">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p:bldP spid="16" grpId="0" animBg="1"/>
      <p:bldP spid="17" grpId="0" animBg="1"/>
      <p:bldP spid="1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2" name="Rectangle 11"/>
          <p:cNvSpPr/>
          <p:nvPr/>
        </p:nvSpPr>
        <p:spPr>
          <a:xfrm>
            <a:off x="381000" y="1066800"/>
            <a:ext cx="8458200" cy="5562600"/>
          </a:xfrm>
          <a:prstGeom prst="rect">
            <a:avLst/>
          </a:prstGeom>
          <a:solidFill>
            <a:schemeClr val="tx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762000" y="1447800"/>
            <a:ext cx="7696200" cy="523220"/>
          </a:xfrm>
          <a:prstGeom prst="rect">
            <a:avLst/>
          </a:prstGeom>
          <a:noFill/>
        </p:spPr>
        <p:txBody>
          <a:bodyPr wrap="square" rtlCol="0">
            <a:spAutoFit/>
          </a:bodyPr>
          <a:lstStyle/>
          <a:p>
            <a:pPr>
              <a:spcAft>
                <a:spcPts val="600"/>
              </a:spcAft>
            </a:pPr>
            <a:r>
              <a:rPr lang="en-US" sz="2800" dirty="0">
                <a:solidFill>
                  <a:schemeClr val="bg1"/>
                </a:solidFill>
                <a:latin typeface="Helvetica"/>
                <a:cs typeface="Helvetica"/>
              </a:rPr>
              <a:t>Genesis 3:1-3</a:t>
            </a:r>
          </a:p>
          <a:p>
            <a:pPr>
              <a:spcAft>
                <a:spcPts val="600"/>
              </a:spcAft>
            </a:pPr>
            <a:endParaRPr lang="en-US" sz="2800" b="1" dirty="0">
              <a:solidFill>
                <a:schemeClr val="bg1"/>
              </a:solidFill>
              <a:latin typeface="Helvetica"/>
              <a:cs typeface="Helvetica"/>
            </a:endParaRPr>
          </a:p>
        </p:txBody>
      </p:sp>
      <p:grpSp>
        <p:nvGrpSpPr>
          <p:cNvPr id="7" name="Group 6"/>
          <p:cNvGrpSpPr/>
          <p:nvPr/>
        </p:nvGrpSpPr>
        <p:grpSpPr>
          <a:xfrm>
            <a:off x="0" y="0"/>
            <a:ext cx="9144000" cy="762000"/>
            <a:chOff x="0" y="0"/>
            <a:chExt cx="9144000" cy="762000"/>
          </a:xfrm>
        </p:grpSpPr>
        <p:sp>
          <p:nvSpPr>
            <p:cNvPr id="9" name="TextBox 8"/>
            <p:cNvSpPr txBox="1">
              <a:spLocks noChangeArrowheads="1"/>
            </p:cNvSpPr>
            <p:nvPr/>
          </p:nvSpPr>
          <p:spPr bwMode="auto">
            <a:xfrm>
              <a:off x="0" y="0"/>
              <a:ext cx="9144000" cy="685800"/>
            </a:xfrm>
            <a:prstGeom prst="rect">
              <a:avLst/>
            </a:prstGeom>
            <a:solidFill>
              <a:srgbClr val="C00000">
                <a:alpha val="77000"/>
              </a:srgbClr>
            </a:solidFill>
            <a:ln w="9525">
              <a:noFill/>
              <a:miter lim="800000"/>
              <a:headEnd/>
              <a:tailEnd/>
            </a:ln>
          </p:spPr>
          <p:txBody>
            <a:bodyPr lIns="182880" tIns="182880" rIns="182880" bIns="137160"/>
            <a:lstStyle/>
            <a:p>
              <a:pPr marL="228600"/>
              <a:r>
                <a:rPr lang="en-US" sz="2800" b="1" dirty="0">
                  <a:solidFill>
                    <a:srgbClr val="FFFFFF"/>
                  </a:solidFill>
                  <a:latin typeface="Helvetica"/>
                  <a:cs typeface="Helvetica"/>
                </a:rPr>
                <a:t>God’s Design Shattered</a:t>
              </a:r>
            </a:p>
          </p:txBody>
        </p:sp>
        <p:sp>
          <p:nvSpPr>
            <p:cNvPr id="10" name="Rectangle 9"/>
            <p:cNvSpPr/>
            <p:nvPr/>
          </p:nvSpPr>
          <p:spPr>
            <a:xfrm>
              <a:off x="0" y="685800"/>
              <a:ext cx="9144000" cy="76200"/>
            </a:xfrm>
            <a:prstGeom prst="rect">
              <a:avLst/>
            </a:prstGeom>
            <a:gradFill flip="none" rotWithShape="1">
              <a:gsLst>
                <a:gs pos="0">
                  <a:srgbClr val="970101">
                    <a:alpha val="0"/>
                  </a:srgbClr>
                </a:gs>
                <a:gs pos="100000">
                  <a:srgbClr val="97010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0" name="Down Arrow Callout 19"/>
          <p:cNvSpPr/>
          <p:nvPr/>
        </p:nvSpPr>
        <p:spPr>
          <a:xfrm>
            <a:off x="2819400" y="2133600"/>
            <a:ext cx="3657600" cy="1447800"/>
          </a:xfrm>
          <a:prstGeom prst="downArrowCallout">
            <a:avLst>
              <a:gd name="adj1" fmla="val 23457"/>
              <a:gd name="adj2" fmla="val 22807"/>
              <a:gd name="adj3" fmla="val 21345"/>
              <a:gd name="adj4" fmla="val 64977"/>
            </a:avLst>
          </a:prstGeom>
          <a:solidFill>
            <a:srgbClr val="C00000">
              <a:alpha val="7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2819400" y="2133600"/>
            <a:ext cx="3657600" cy="907941"/>
          </a:xfrm>
          <a:prstGeom prst="rect">
            <a:avLst/>
          </a:prstGeom>
          <a:noFill/>
        </p:spPr>
        <p:txBody>
          <a:bodyPr wrap="square" lIns="274320" tIns="182880" rIns="274320" bIns="182880">
            <a:spAutoFit/>
          </a:bodyPr>
          <a:lstStyle/>
          <a:p>
            <a:pPr algn="ctr">
              <a:spcAft>
                <a:spcPts val="600"/>
              </a:spcAft>
            </a:pPr>
            <a:r>
              <a:rPr lang="en-US" sz="3500" b="1" dirty="0">
                <a:solidFill>
                  <a:schemeClr val="bg1"/>
                </a:solidFill>
                <a:latin typeface="Helvetica"/>
                <a:cs typeface="Helvetica"/>
              </a:rPr>
              <a:t>God</a:t>
            </a:r>
          </a:p>
        </p:txBody>
      </p:sp>
      <p:sp>
        <p:nvSpPr>
          <p:cNvPr id="21" name="Down Arrow Callout 20"/>
          <p:cNvSpPr/>
          <p:nvPr/>
        </p:nvSpPr>
        <p:spPr>
          <a:xfrm>
            <a:off x="2819400" y="3733800"/>
            <a:ext cx="3657600" cy="1447800"/>
          </a:xfrm>
          <a:prstGeom prst="downArrowCallout">
            <a:avLst>
              <a:gd name="adj1" fmla="val 23457"/>
              <a:gd name="adj2" fmla="val 22807"/>
              <a:gd name="adj3" fmla="val 21345"/>
              <a:gd name="adj4" fmla="val 64977"/>
            </a:avLst>
          </a:prstGeom>
          <a:solidFill>
            <a:srgbClr val="C00000">
              <a:alpha val="7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2819400" y="3832592"/>
            <a:ext cx="3657600" cy="815608"/>
          </a:xfrm>
          <a:prstGeom prst="rect">
            <a:avLst/>
          </a:prstGeom>
          <a:noFill/>
        </p:spPr>
        <p:txBody>
          <a:bodyPr wrap="square" lIns="274320" tIns="182880" rIns="274320" bIns="182880">
            <a:spAutoFit/>
          </a:bodyPr>
          <a:lstStyle/>
          <a:p>
            <a:pPr algn="ctr">
              <a:spcAft>
                <a:spcPts val="600"/>
              </a:spcAft>
            </a:pPr>
            <a:r>
              <a:rPr lang="en-US" sz="2900" dirty="0">
                <a:solidFill>
                  <a:schemeClr val="bg1"/>
                </a:solidFill>
                <a:latin typeface="Helvetica"/>
                <a:cs typeface="Helvetica"/>
              </a:rPr>
              <a:t>Adam: don’t eat</a:t>
            </a:r>
          </a:p>
          <a:p>
            <a:pPr algn="ctr">
              <a:spcAft>
                <a:spcPts val="600"/>
              </a:spcAft>
            </a:pPr>
            <a:endParaRPr lang="en-US" sz="2900" b="1" dirty="0">
              <a:solidFill>
                <a:schemeClr val="bg1"/>
              </a:solidFill>
              <a:latin typeface="Helvetica"/>
              <a:cs typeface="Helvetica"/>
            </a:endParaRPr>
          </a:p>
        </p:txBody>
      </p:sp>
      <p:sp>
        <p:nvSpPr>
          <p:cNvPr id="17" name="Rectangle 16"/>
          <p:cNvSpPr/>
          <p:nvPr/>
        </p:nvSpPr>
        <p:spPr>
          <a:xfrm>
            <a:off x="2819400" y="5356592"/>
            <a:ext cx="3657600" cy="815608"/>
          </a:xfrm>
          <a:prstGeom prst="rect">
            <a:avLst/>
          </a:prstGeom>
          <a:solidFill>
            <a:srgbClr val="C00000">
              <a:alpha val="71000"/>
            </a:srgbClr>
          </a:solidFill>
        </p:spPr>
        <p:txBody>
          <a:bodyPr wrap="square" lIns="274320" tIns="182880" rIns="274320" bIns="182880">
            <a:spAutoFit/>
          </a:bodyPr>
          <a:lstStyle/>
          <a:p>
            <a:pPr algn="ctr">
              <a:spcAft>
                <a:spcPts val="600"/>
              </a:spcAft>
            </a:pPr>
            <a:r>
              <a:rPr lang="en-US" sz="2900" dirty="0">
                <a:solidFill>
                  <a:schemeClr val="bg1"/>
                </a:solidFill>
                <a:latin typeface="Helvetica"/>
                <a:cs typeface="Helvetica"/>
              </a:rPr>
              <a:t>Eve:  don’t touch</a:t>
            </a:r>
          </a:p>
          <a:p>
            <a:pPr algn="ctr">
              <a:spcAft>
                <a:spcPts val="600"/>
              </a:spcAft>
            </a:pPr>
            <a:endParaRPr lang="en-US" sz="2900" b="1" dirty="0">
              <a:solidFill>
                <a:schemeClr val="bg1"/>
              </a:solidFill>
              <a:latin typeface="Helvetica"/>
              <a:cs typeface="Helvetic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slide(fromBottom)">
                                      <p:cBhvr>
                                        <p:cTn id="10" dur="500"/>
                                        <p:tgtEl>
                                          <p:spTgt spid="21"/>
                                        </p:tgtEl>
                                      </p:cBhvr>
                                    </p:animEffect>
                                  </p:childTnLst>
                                </p:cTn>
                              </p:par>
                              <p:par>
                                <p:cTn id="11" presetID="12" presetClass="entr" presetSubtype="4" fill="hold" nodeType="with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Effect transition="in" filter="slide(fromBottom)">
                                      <p:cBhvr>
                                        <p:cTn id="13" dur="500"/>
                                        <p:tgtEl>
                                          <p:spTgt spid="15">
                                            <p:txEl>
                                              <p:pRg st="0" end="0"/>
                                            </p:txEl>
                                          </p:spTgt>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slide(fromBottom)">
                                      <p:cBhvr>
                                        <p:cTn id="16" dur="500"/>
                                        <p:tgtEl>
                                          <p:spTgt spid="14"/>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slide(fromBottom)">
                                      <p:cBhvr>
                                        <p:cTn id="1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p:bldP spid="21"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381000" y="1066800"/>
            <a:ext cx="8458200" cy="5562600"/>
          </a:xfrm>
          <a:prstGeom prst="rect">
            <a:avLst/>
          </a:prstGeom>
          <a:solidFill>
            <a:schemeClr val="tx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685800" y="1295400"/>
            <a:ext cx="7772400" cy="4878259"/>
          </a:xfrm>
          <a:prstGeom prst="rect">
            <a:avLst/>
          </a:prstGeom>
          <a:noFill/>
        </p:spPr>
        <p:txBody>
          <a:bodyPr wrap="square" rtlCol="0">
            <a:spAutoFit/>
          </a:bodyPr>
          <a:lstStyle/>
          <a:p>
            <a:pPr>
              <a:spcAft>
                <a:spcPts val="600"/>
              </a:spcAft>
            </a:pPr>
            <a:r>
              <a:rPr lang="en-US" sz="2600" b="1" dirty="0">
                <a:solidFill>
                  <a:srgbClr val="FFFFFF"/>
                </a:solidFill>
                <a:latin typeface="Helvetica"/>
                <a:cs typeface="Helvetica"/>
              </a:rPr>
              <a:t>Genesis 3:4-5</a:t>
            </a:r>
          </a:p>
          <a:p>
            <a:pPr>
              <a:spcAft>
                <a:spcPts val="600"/>
              </a:spcAft>
            </a:pPr>
            <a:r>
              <a:rPr lang="en-US" sz="2600" dirty="0">
                <a:solidFill>
                  <a:srgbClr val="FFFFFF"/>
                </a:solidFill>
                <a:latin typeface="Helvetica"/>
                <a:cs typeface="Helvetica"/>
              </a:rPr>
              <a:t>But the serpent said to the woman, “You will not surely die. </a:t>
            </a:r>
            <a:r>
              <a:rPr lang="en-US" sz="2600" baseline="30000" dirty="0">
                <a:solidFill>
                  <a:srgbClr val="FFFFFF"/>
                </a:solidFill>
                <a:latin typeface="Helvetica"/>
                <a:cs typeface="Helvetica"/>
              </a:rPr>
              <a:t>5</a:t>
            </a:r>
            <a:r>
              <a:rPr lang="en-US" sz="2600" dirty="0">
                <a:solidFill>
                  <a:srgbClr val="FFFFFF"/>
                </a:solidFill>
                <a:latin typeface="Helvetica"/>
                <a:cs typeface="Helvetica"/>
              </a:rPr>
              <a:t>For God knows that when you eat of it your eyes will be opened, and you will be like God, knowing good and evil.”</a:t>
            </a:r>
          </a:p>
          <a:p>
            <a:pPr>
              <a:spcAft>
                <a:spcPts val="600"/>
              </a:spcAft>
            </a:pPr>
            <a:endParaRPr lang="en-US" sz="2600" dirty="0">
              <a:latin typeface="Helvetica"/>
              <a:cs typeface="Helvetica"/>
            </a:endParaRPr>
          </a:p>
          <a:p>
            <a:pPr marL="341313" indent="-341313">
              <a:spcAft>
                <a:spcPts val="600"/>
              </a:spcAft>
              <a:buClr>
                <a:schemeClr val="tx1"/>
              </a:buClr>
              <a:buFont typeface="Arial" pitchFamily="34" charset="0"/>
              <a:buChar char="•"/>
            </a:pPr>
            <a:r>
              <a:rPr lang="en-US" sz="2600" b="1" dirty="0">
                <a:solidFill>
                  <a:srgbClr val="DD0202"/>
                </a:solidFill>
                <a:latin typeface="Helvetica"/>
                <a:cs typeface="Helvetica"/>
              </a:rPr>
              <a:t>His outright lie</a:t>
            </a:r>
            <a:r>
              <a:rPr lang="en-US" sz="2600" dirty="0">
                <a:solidFill>
                  <a:srgbClr val="FFFFFF"/>
                </a:solidFill>
                <a:latin typeface="Helvetica"/>
                <a:cs typeface="Helvetica"/>
              </a:rPr>
              <a:t>: rejection and denial of God’s authority</a:t>
            </a:r>
          </a:p>
          <a:p>
            <a:pPr marL="341313" indent="-341313">
              <a:spcAft>
                <a:spcPts val="600"/>
              </a:spcAft>
              <a:buClr>
                <a:schemeClr val="tx1"/>
              </a:buClr>
              <a:buFont typeface="Arial" pitchFamily="34" charset="0"/>
              <a:buChar char="•"/>
            </a:pPr>
            <a:r>
              <a:rPr lang="en-US" sz="2600" b="1" dirty="0">
                <a:solidFill>
                  <a:srgbClr val="DD0202"/>
                </a:solidFill>
                <a:latin typeface="Helvetica"/>
                <a:cs typeface="Helvetica"/>
              </a:rPr>
              <a:t>He implicates and attacks God’s character</a:t>
            </a:r>
            <a:r>
              <a:rPr lang="en-US" sz="2600" dirty="0">
                <a:solidFill>
                  <a:srgbClr val="FFFFFF"/>
                </a:solidFill>
                <a:latin typeface="Helvetica"/>
                <a:cs typeface="Helvetica"/>
              </a:rPr>
              <a:t>, undercutting God’s authority</a:t>
            </a:r>
          </a:p>
          <a:p>
            <a:pPr marL="341313" indent="-341313">
              <a:spcAft>
                <a:spcPts val="600"/>
              </a:spcAft>
              <a:buClr>
                <a:schemeClr val="tx1"/>
              </a:buClr>
              <a:buFont typeface="Arial" pitchFamily="34" charset="0"/>
              <a:buChar char="•"/>
            </a:pPr>
            <a:r>
              <a:rPr lang="en-US" sz="2600" b="1" dirty="0">
                <a:solidFill>
                  <a:srgbClr val="DD0202"/>
                </a:solidFill>
                <a:latin typeface="Helvetica"/>
                <a:cs typeface="Helvetica"/>
              </a:rPr>
              <a:t>He tempts Eve </a:t>
            </a:r>
            <a:r>
              <a:rPr lang="en-US" sz="2600" dirty="0">
                <a:solidFill>
                  <a:srgbClr val="FFFFFF"/>
                </a:solidFill>
                <a:latin typeface="Helvetica"/>
                <a:cs typeface="Helvetica"/>
              </a:rPr>
              <a:t>to reject God’s authority</a:t>
            </a:r>
          </a:p>
        </p:txBody>
      </p:sp>
      <p:grpSp>
        <p:nvGrpSpPr>
          <p:cNvPr id="13" name="Group 12"/>
          <p:cNvGrpSpPr/>
          <p:nvPr/>
        </p:nvGrpSpPr>
        <p:grpSpPr>
          <a:xfrm>
            <a:off x="762000" y="2209800"/>
            <a:ext cx="7315200" cy="458788"/>
            <a:chOff x="469641" y="2071048"/>
            <a:chExt cx="7912359" cy="458788"/>
          </a:xfrm>
        </p:grpSpPr>
        <p:cxnSp>
          <p:nvCxnSpPr>
            <p:cNvPr id="9" name="Straight Connector 8"/>
            <p:cNvCxnSpPr/>
            <p:nvPr/>
          </p:nvCxnSpPr>
          <p:spPr>
            <a:xfrm>
              <a:off x="6156649" y="2071048"/>
              <a:ext cx="2225351" cy="1588"/>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69641" y="2528248"/>
              <a:ext cx="1648408" cy="1588"/>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0" y="0"/>
            <a:ext cx="9144000" cy="762000"/>
            <a:chOff x="0" y="0"/>
            <a:chExt cx="9144000" cy="762000"/>
          </a:xfrm>
        </p:grpSpPr>
        <p:sp>
          <p:nvSpPr>
            <p:cNvPr id="12" name="TextBox 11"/>
            <p:cNvSpPr txBox="1">
              <a:spLocks noChangeArrowheads="1"/>
            </p:cNvSpPr>
            <p:nvPr/>
          </p:nvSpPr>
          <p:spPr bwMode="auto">
            <a:xfrm>
              <a:off x="0" y="0"/>
              <a:ext cx="9144000" cy="685800"/>
            </a:xfrm>
            <a:prstGeom prst="rect">
              <a:avLst/>
            </a:prstGeom>
            <a:solidFill>
              <a:srgbClr val="C00000">
                <a:alpha val="77000"/>
              </a:srgbClr>
            </a:solidFill>
            <a:ln w="9525">
              <a:noFill/>
              <a:miter lim="800000"/>
              <a:headEnd/>
              <a:tailEnd/>
            </a:ln>
          </p:spPr>
          <p:txBody>
            <a:bodyPr lIns="182880" tIns="182880" rIns="182880" bIns="137160"/>
            <a:lstStyle/>
            <a:p>
              <a:pPr marL="228600"/>
              <a:r>
                <a:rPr lang="en-US" sz="2800" b="1" dirty="0">
                  <a:solidFill>
                    <a:srgbClr val="FFFFFF"/>
                  </a:solidFill>
                  <a:latin typeface="Helvetica"/>
                  <a:cs typeface="Helvetica"/>
                </a:rPr>
                <a:t>Satan Undercuts God’s Authority</a:t>
              </a:r>
            </a:p>
          </p:txBody>
        </p:sp>
        <p:sp>
          <p:nvSpPr>
            <p:cNvPr id="14" name="Rectangle 13"/>
            <p:cNvSpPr/>
            <p:nvPr/>
          </p:nvSpPr>
          <p:spPr>
            <a:xfrm>
              <a:off x="0" y="685800"/>
              <a:ext cx="9144000" cy="76200"/>
            </a:xfrm>
            <a:prstGeom prst="rect">
              <a:avLst/>
            </a:prstGeom>
            <a:gradFill flip="none" rotWithShape="1">
              <a:gsLst>
                <a:gs pos="0">
                  <a:srgbClr val="970101">
                    <a:alpha val="0"/>
                  </a:srgbClr>
                </a:gs>
                <a:gs pos="100000">
                  <a:srgbClr val="97010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slide(fromBottom)">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slide(fromBottom)">
                                      <p:cBhvr>
                                        <p:cTn id="12" dur="500"/>
                                        <p:tgtEl>
                                          <p:spTgt spid="8">
                                            <p:txEl>
                                              <p:pRg st="3" end="3"/>
                                            </p:tx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slide(fromBottom)">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8">
                                            <p:txEl>
                                              <p:pRg st="4" end="4"/>
                                            </p:txEl>
                                          </p:spTgt>
                                        </p:tgtEl>
                                        <p:attrNameLst>
                                          <p:attrName>style.visibility</p:attrName>
                                        </p:attrNameLst>
                                      </p:cBhvr>
                                      <p:to>
                                        <p:strVal val="visible"/>
                                      </p:to>
                                    </p:set>
                                    <p:animEffect transition="in" filter="slide(fromBottom)">
                                      <p:cBhvr>
                                        <p:cTn id="20" dur="500"/>
                                        <p:tgtEl>
                                          <p:spTgt spid="8">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animEffect transition="in" filter="slide(fromBottom)">
                                      <p:cBhvr>
                                        <p:cTn id="25"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0" name="Rectangle 9"/>
          <p:cNvSpPr/>
          <p:nvPr/>
        </p:nvSpPr>
        <p:spPr>
          <a:xfrm>
            <a:off x="381000" y="1066800"/>
            <a:ext cx="8458200" cy="5562600"/>
          </a:xfrm>
          <a:prstGeom prst="rect">
            <a:avLst/>
          </a:prstGeom>
          <a:solidFill>
            <a:schemeClr val="tx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609600" y="1273076"/>
            <a:ext cx="7924800" cy="2308324"/>
          </a:xfrm>
          <a:prstGeom prst="rect">
            <a:avLst/>
          </a:prstGeom>
          <a:noFill/>
        </p:spPr>
        <p:txBody>
          <a:bodyPr wrap="square" rtlCol="0">
            <a:spAutoFit/>
          </a:bodyPr>
          <a:lstStyle/>
          <a:p>
            <a:r>
              <a:rPr lang="en-US" sz="2400" b="1" dirty="0">
                <a:solidFill>
                  <a:schemeClr val="bg1"/>
                </a:solidFill>
                <a:latin typeface="Helvetica"/>
                <a:cs typeface="Helvetica"/>
              </a:rPr>
              <a:t>Genesis 3:6</a:t>
            </a:r>
          </a:p>
          <a:p>
            <a:pPr>
              <a:spcAft>
                <a:spcPts val="1200"/>
              </a:spcAft>
            </a:pPr>
            <a:r>
              <a:rPr lang="en-US" sz="2400" dirty="0">
                <a:solidFill>
                  <a:schemeClr val="bg1"/>
                </a:solidFill>
                <a:latin typeface="Helvetica"/>
                <a:cs typeface="Helvetica"/>
              </a:rPr>
              <a:t>So when the woman saw that the tree was good for food, and that it was a delight to the eyes, and that the tree was to be desired to make one wise, she took of its fruit and ate, and she also gave some to her husband who was with her, and he ate.</a:t>
            </a:r>
          </a:p>
        </p:txBody>
      </p:sp>
      <p:sp>
        <p:nvSpPr>
          <p:cNvPr id="11" name="TextBox 10"/>
          <p:cNvSpPr txBox="1"/>
          <p:nvPr/>
        </p:nvSpPr>
        <p:spPr>
          <a:xfrm>
            <a:off x="838200" y="3810000"/>
            <a:ext cx="7696200" cy="2585323"/>
          </a:xfrm>
          <a:prstGeom prst="rect">
            <a:avLst/>
          </a:prstGeom>
          <a:solidFill>
            <a:srgbClr val="C00000">
              <a:alpha val="69804"/>
            </a:srgbClr>
          </a:solidFill>
        </p:spPr>
        <p:txBody>
          <a:bodyPr wrap="square" lIns="182880" tIns="182880" rIns="182880" bIns="182880" rtlCol="0">
            <a:spAutoFit/>
          </a:bodyPr>
          <a:lstStyle/>
          <a:p>
            <a:pPr marL="341313" indent="-341313"/>
            <a:r>
              <a:rPr lang="en-US" sz="2400" b="1" dirty="0">
                <a:solidFill>
                  <a:schemeClr val="bg1"/>
                </a:solidFill>
                <a:latin typeface="Helvetica"/>
                <a:cs typeface="Helvetica"/>
              </a:rPr>
              <a:t>Eve</a:t>
            </a:r>
            <a:r>
              <a:rPr lang="en-US" sz="2400" dirty="0">
                <a:solidFill>
                  <a:schemeClr val="bg1"/>
                </a:solidFill>
                <a:latin typeface="Helvetica"/>
                <a:cs typeface="Helvetica"/>
              </a:rPr>
              <a:t> substitutes </a:t>
            </a:r>
            <a:r>
              <a:rPr lang="en-US" sz="2400" b="1" u="sng" dirty="0">
                <a:solidFill>
                  <a:schemeClr val="bg1"/>
                </a:solidFill>
                <a:latin typeface="Helvetica"/>
                <a:cs typeface="Helvetica"/>
              </a:rPr>
              <a:t>her own truth</a:t>
            </a:r>
            <a:r>
              <a:rPr lang="en-US" sz="2400" dirty="0">
                <a:solidFill>
                  <a:schemeClr val="bg1"/>
                </a:solidFill>
                <a:latin typeface="Helvetica"/>
                <a:cs typeface="Helvetica"/>
              </a:rPr>
              <a:t>. </a:t>
            </a:r>
          </a:p>
          <a:p>
            <a:pPr marL="341313" indent="-341313"/>
            <a:r>
              <a:rPr lang="en-US" sz="2400" b="1" dirty="0">
                <a:solidFill>
                  <a:schemeClr val="bg1"/>
                </a:solidFill>
                <a:latin typeface="Helvetica"/>
                <a:cs typeface="Helvetica"/>
              </a:rPr>
              <a:t>Eve </a:t>
            </a:r>
            <a:r>
              <a:rPr lang="en-US" sz="2400" dirty="0">
                <a:solidFill>
                  <a:schemeClr val="bg1"/>
                </a:solidFill>
                <a:latin typeface="Helvetica"/>
                <a:cs typeface="Helvetica"/>
              </a:rPr>
              <a:t>rejects:</a:t>
            </a:r>
          </a:p>
          <a:p>
            <a:pPr marL="341313" indent="-341313">
              <a:buFont typeface="Arial" pitchFamily="34" charset="0"/>
              <a:buChar char="•"/>
            </a:pPr>
            <a:r>
              <a:rPr lang="en-US" sz="2400" b="1" u="sng" dirty="0">
                <a:solidFill>
                  <a:schemeClr val="bg1"/>
                </a:solidFill>
                <a:latin typeface="Helvetica"/>
                <a:cs typeface="Helvetica"/>
              </a:rPr>
              <a:t>The authority of God</a:t>
            </a:r>
          </a:p>
          <a:p>
            <a:pPr marL="341313" indent="-341313">
              <a:buFont typeface="Arial" pitchFamily="34" charset="0"/>
              <a:buChar char="•"/>
            </a:pPr>
            <a:r>
              <a:rPr lang="en-US" sz="2400" b="1" u="sng" dirty="0">
                <a:solidFill>
                  <a:schemeClr val="bg1"/>
                </a:solidFill>
                <a:latin typeface="Helvetica"/>
                <a:cs typeface="Helvetica"/>
              </a:rPr>
              <a:t>Her place as a creature</a:t>
            </a:r>
          </a:p>
          <a:p>
            <a:pPr marL="341313" indent="-341313">
              <a:buFont typeface="Arial" pitchFamily="34" charset="0"/>
              <a:buChar char="•"/>
            </a:pPr>
            <a:r>
              <a:rPr lang="en-US" sz="2400" b="1" u="sng" dirty="0">
                <a:solidFill>
                  <a:schemeClr val="bg1"/>
                </a:solidFill>
                <a:latin typeface="Helvetica"/>
                <a:cs typeface="Helvetica"/>
              </a:rPr>
              <a:t>The wisdom of God</a:t>
            </a:r>
          </a:p>
          <a:p>
            <a:pPr marL="341313" indent="-341313">
              <a:buFont typeface="Arial" pitchFamily="34" charset="0"/>
              <a:buChar char="•"/>
            </a:pPr>
            <a:r>
              <a:rPr lang="en-US" sz="2400" b="1" u="sng" dirty="0">
                <a:solidFill>
                  <a:schemeClr val="bg1"/>
                </a:solidFill>
                <a:latin typeface="Helvetica"/>
                <a:cs typeface="Helvetica"/>
              </a:rPr>
              <a:t>The authority and place of her husband</a:t>
            </a:r>
          </a:p>
        </p:txBody>
      </p:sp>
      <p:grpSp>
        <p:nvGrpSpPr>
          <p:cNvPr id="5" name="Group 4"/>
          <p:cNvGrpSpPr/>
          <p:nvPr/>
        </p:nvGrpSpPr>
        <p:grpSpPr>
          <a:xfrm>
            <a:off x="0" y="0"/>
            <a:ext cx="9144000" cy="762000"/>
            <a:chOff x="0" y="0"/>
            <a:chExt cx="9144000" cy="762000"/>
          </a:xfrm>
        </p:grpSpPr>
        <p:sp>
          <p:nvSpPr>
            <p:cNvPr id="7" name="TextBox 6"/>
            <p:cNvSpPr txBox="1">
              <a:spLocks noChangeArrowheads="1"/>
            </p:cNvSpPr>
            <p:nvPr/>
          </p:nvSpPr>
          <p:spPr bwMode="auto">
            <a:xfrm>
              <a:off x="0" y="0"/>
              <a:ext cx="9144000" cy="685800"/>
            </a:xfrm>
            <a:prstGeom prst="rect">
              <a:avLst/>
            </a:prstGeom>
            <a:solidFill>
              <a:srgbClr val="C00000">
                <a:alpha val="77000"/>
              </a:srgbClr>
            </a:solidFill>
            <a:ln w="9525">
              <a:noFill/>
              <a:miter lim="800000"/>
              <a:headEnd/>
              <a:tailEnd/>
            </a:ln>
          </p:spPr>
          <p:txBody>
            <a:bodyPr lIns="182880" tIns="182880" rIns="182880" bIns="137160"/>
            <a:lstStyle/>
            <a:p>
              <a:pPr marL="228600"/>
              <a:r>
                <a:rPr lang="en-US" sz="2800" b="1" dirty="0">
                  <a:solidFill>
                    <a:srgbClr val="FFFFFF"/>
                  </a:solidFill>
                  <a:latin typeface="Helvetica"/>
                  <a:cs typeface="Helvetica"/>
                </a:rPr>
                <a:t>Satan Undercuts God’s Authority</a:t>
              </a:r>
            </a:p>
          </p:txBody>
        </p:sp>
        <p:sp>
          <p:nvSpPr>
            <p:cNvPr id="9" name="Rectangle 8"/>
            <p:cNvSpPr/>
            <p:nvPr/>
          </p:nvSpPr>
          <p:spPr>
            <a:xfrm>
              <a:off x="0" y="685800"/>
              <a:ext cx="9144000" cy="76200"/>
            </a:xfrm>
            <a:prstGeom prst="rect">
              <a:avLst/>
            </a:prstGeom>
            <a:gradFill flip="none" rotWithShape="1">
              <a:gsLst>
                <a:gs pos="0">
                  <a:srgbClr val="970101">
                    <a:alpha val="0"/>
                  </a:srgbClr>
                </a:gs>
                <a:gs pos="100000">
                  <a:srgbClr val="97010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slide(fromBottom)">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1">
                                            <p:bg/>
                                          </p:spTgt>
                                        </p:tgtEl>
                                        <p:attrNameLst>
                                          <p:attrName>style.visibility</p:attrName>
                                        </p:attrNameLst>
                                      </p:cBhvr>
                                      <p:to>
                                        <p:strVal val="visible"/>
                                      </p:to>
                                    </p:set>
                                    <p:animEffect transition="in" filter="slide(fromBottom)">
                                      <p:cBhvr>
                                        <p:cTn id="12" dur="500"/>
                                        <p:tgtEl>
                                          <p:spTgt spid="11">
                                            <p:bg/>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slide(fromBottom)">
                                      <p:cBhvr>
                                        <p:cTn id="15" dur="500"/>
                                        <p:tgtEl>
                                          <p:spTgt spid="11">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11">
                                            <p:txEl>
                                              <p:pRg st="1" end="1"/>
                                            </p:txEl>
                                          </p:spTgt>
                                        </p:tgtEl>
                                        <p:attrNameLst>
                                          <p:attrName>style.visibility</p:attrName>
                                        </p:attrNameLst>
                                      </p:cBhvr>
                                      <p:to>
                                        <p:strVal val="visible"/>
                                      </p:to>
                                    </p:set>
                                    <p:animEffect transition="in" filter="slide(fromBottom)">
                                      <p:cBhvr>
                                        <p:cTn id="20" dur="500"/>
                                        <p:tgtEl>
                                          <p:spTgt spid="11">
                                            <p:txEl>
                                              <p:pRg st="1" end="1"/>
                                            </p:txEl>
                                          </p:spTgt>
                                        </p:tgtEl>
                                      </p:cBhvr>
                                    </p:animEffect>
                                  </p:childTnLst>
                                </p:cTn>
                              </p:par>
                              <p:par>
                                <p:cTn id="21" presetID="12" presetClass="entr" presetSubtype="4" fill="hold" nodeType="with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animEffect transition="in" filter="slide(fromBottom)">
                                      <p:cBhvr>
                                        <p:cTn id="23" dur="500"/>
                                        <p:tgtEl>
                                          <p:spTgt spid="1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11">
                                            <p:txEl>
                                              <p:pRg st="3" end="3"/>
                                            </p:txEl>
                                          </p:spTgt>
                                        </p:tgtEl>
                                        <p:attrNameLst>
                                          <p:attrName>style.visibility</p:attrName>
                                        </p:attrNameLst>
                                      </p:cBhvr>
                                      <p:to>
                                        <p:strVal val="visible"/>
                                      </p:to>
                                    </p:set>
                                    <p:animEffect transition="in" filter="slide(fromBottom)">
                                      <p:cBhvr>
                                        <p:cTn id="28" dur="500"/>
                                        <p:tgtEl>
                                          <p:spTgt spid="11">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nodeType="clickEffect">
                                  <p:stCondLst>
                                    <p:cond delay="0"/>
                                  </p:stCondLst>
                                  <p:childTnLst>
                                    <p:set>
                                      <p:cBhvr>
                                        <p:cTn id="32" dur="1" fill="hold">
                                          <p:stCondLst>
                                            <p:cond delay="0"/>
                                          </p:stCondLst>
                                        </p:cTn>
                                        <p:tgtEl>
                                          <p:spTgt spid="11">
                                            <p:txEl>
                                              <p:pRg st="4" end="4"/>
                                            </p:txEl>
                                          </p:spTgt>
                                        </p:tgtEl>
                                        <p:attrNameLst>
                                          <p:attrName>style.visibility</p:attrName>
                                        </p:attrNameLst>
                                      </p:cBhvr>
                                      <p:to>
                                        <p:strVal val="visible"/>
                                      </p:to>
                                    </p:set>
                                    <p:animEffect transition="in" filter="slide(fromBottom)">
                                      <p:cBhvr>
                                        <p:cTn id="33" dur="500"/>
                                        <p:tgtEl>
                                          <p:spTgt spid="11">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nodeType="clickEffect">
                                  <p:stCondLst>
                                    <p:cond delay="0"/>
                                  </p:stCondLst>
                                  <p:childTnLst>
                                    <p:set>
                                      <p:cBhvr>
                                        <p:cTn id="37" dur="1" fill="hold">
                                          <p:stCondLst>
                                            <p:cond delay="0"/>
                                          </p:stCondLst>
                                        </p:cTn>
                                        <p:tgtEl>
                                          <p:spTgt spid="11">
                                            <p:txEl>
                                              <p:pRg st="5" end="5"/>
                                            </p:txEl>
                                          </p:spTgt>
                                        </p:tgtEl>
                                        <p:attrNameLst>
                                          <p:attrName>style.visibility</p:attrName>
                                        </p:attrNameLst>
                                      </p:cBhvr>
                                      <p:to>
                                        <p:strVal val="visible"/>
                                      </p:to>
                                    </p:set>
                                    <p:animEffect transition="in" filter="slide(fromBottom)">
                                      <p:cBhvr>
                                        <p:cTn id="38"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0" name="Rectangle 9"/>
          <p:cNvSpPr/>
          <p:nvPr/>
        </p:nvSpPr>
        <p:spPr>
          <a:xfrm>
            <a:off x="381000" y="1066800"/>
            <a:ext cx="8458200" cy="5562600"/>
          </a:xfrm>
          <a:prstGeom prst="rect">
            <a:avLst/>
          </a:prstGeom>
          <a:solidFill>
            <a:schemeClr val="tx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609600" y="1273076"/>
            <a:ext cx="7924800" cy="2308324"/>
          </a:xfrm>
          <a:prstGeom prst="rect">
            <a:avLst/>
          </a:prstGeom>
          <a:noFill/>
        </p:spPr>
        <p:txBody>
          <a:bodyPr wrap="square" rtlCol="0">
            <a:spAutoFit/>
          </a:bodyPr>
          <a:lstStyle/>
          <a:p>
            <a:r>
              <a:rPr lang="en-US" sz="2400" b="1" dirty="0">
                <a:solidFill>
                  <a:schemeClr val="bg1"/>
                </a:solidFill>
                <a:latin typeface="Helvetica"/>
                <a:cs typeface="Helvetica"/>
              </a:rPr>
              <a:t>Genesis 3:6</a:t>
            </a:r>
          </a:p>
          <a:p>
            <a:r>
              <a:rPr lang="en-US" sz="2400" dirty="0">
                <a:solidFill>
                  <a:schemeClr val="bg1"/>
                </a:solidFill>
                <a:latin typeface="Helvetica"/>
                <a:cs typeface="Helvetica"/>
              </a:rPr>
              <a:t>So when the woman saw that the tree was good for food, and that it was a delight to the eyes, and that the tree was to be desired to make one wise, she took of its fruit and ate, and she also gave some to her husband who was with her, and he ate.</a:t>
            </a:r>
          </a:p>
        </p:txBody>
      </p:sp>
      <p:sp>
        <p:nvSpPr>
          <p:cNvPr id="11" name="TextBox 10"/>
          <p:cNvSpPr txBox="1"/>
          <p:nvPr/>
        </p:nvSpPr>
        <p:spPr>
          <a:xfrm>
            <a:off x="838200" y="3810000"/>
            <a:ext cx="7696200" cy="1846659"/>
          </a:xfrm>
          <a:prstGeom prst="rect">
            <a:avLst/>
          </a:prstGeom>
          <a:noFill/>
        </p:spPr>
        <p:txBody>
          <a:bodyPr wrap="square" lIns="182880" tIns="182880" rIns="182880" bIns="182880" rtlCol="0">
            <a:spAutoFit/>
          </a:bodyPr>
          <a:lstStyle/>
          <a:p>
            <a:pPr marL="341313" indent="-341313"/>
            <a:r>
              <a:rPr lang="en-US" sz="2400" b="1" dirty="0">
                <a:solidFill>
                  <a:schemeClr val="bg1"/>
                </a:solidFill>
                <a:latin typeface="Helvetica"/>
                <a:cs typeface="Helvetica"/>
              </a:rPr>
              <a:t>Adam rejected:</a:t>
            </a:r>
          </a:p>
          <a:p>
            <a:pPr marL="341313" indent="-341313">
              <a:buFont typeface="Arial"/>
              <a:buChar char="•"/>
            </a:pPr>
            <a:r>
              <a:rPr lang="en-US" sz="2400" dirty="0">
                <a:solidFill>
                  <a:schemeClr val="bg1"/>
                </a:solidFill>
                <a:latin typeface="Helvetica"/>
                <a:cs typeface="Helvetica"/>
              </a:rPr>
              <a:t>His God-given authority</a:t>
            </a:r>
          </a:p>
          <a:p>
            <a:pPr marL="341313" indent="-341313">
              <a:buFont typeface="Arial"/>
              <a:buChar char="•"/>
            </a:pPr>
            <a:r>
              <a:rPr lang="en-US" sz="2400" dirty="0">
                <a:solidFill>
                  <a:schemeClr val="bg1"/>
                </a:solidFill>
                <a:latin typeface="Helvetica"/>
                <a:cs typeface="Helvetica"/>
              </a:rPr>
              <a:t>His God-given role</a:t>
            </a:r>
          </a:p>
          <a:p>
            <a:pPr marL="341313" indent="-341313">
              <a:buFont typeface="Arial"/>
              <a:buChar char="•"/>
            </a:pPr>
            <a:r>
              <a:rPr lang="en-US" sz="2400" dirty="0">
                <a:solidFill>
                  <a:schemeClr val="bg1"/>
                </a:solidFill>
                <a:latin typeface="Helvetica"/>
                <a:cs typeface="Helvetica"/>
              </a:rPr>
              <a:t>God’s design and authority</a:t>
            </a:r>
          </a:p>
        </p:txBody>
      </p:sp>
      <p:grpSp>
        <p:nvGrpSpPr>
          <p:cNvPr id="2" name="Group 4"/>
          <p:cNvGrpSpPr/>
          <p:nvPr/>
        </p:nvGrpSpPr>
        <p:grpSpPr>
          <a:xfrm>
            <a:off x="0" y="0"/>
            <a:ext cx="9144000" cy="762000"/>
            <a:chOff x="0" y="0"/>
            <a:chExt cx="9144000" cy="762000"/>
          </a:xfrm>
        </p:grpSpPr>
        <p:sp>
          <p:nvSpPr>
            <p:cNvPr id="7" name="TextBox 6"/>
            <p:cNvSpPr txBox="1">
              <a:spLocks noChangeArrowheads="1"/>
            </p:cNvSpPr>
            <p:nvPr/>
          </p:nvSpPr>
          <p:spPr bwMode="auto">
            <a:xfrm>
              <a:off x="0" y="0"/>
              <a:ext cx="9144000" cy="685800"/>
            </a:xfrm>
            <a:prstGeom prst="rect">
              <a:avLst/>
            </a:prstGeom>
            <a:solidFill>
              <a:srgbClr val="C00000">
                <a:alpha val="77000"/>
              </a:srgbClr>
            </a:solidFill>
            <a:ln w="9525">
              <a:noFill/>
              <a:miter lim="800000"/>
              <a:headEnd/>
              <a:tailEnd/>
            </a:ln>
          </p:spPr>
          <p:txBody>
            <a:bodyPr lIns="182880" tIns="182880" rIns="182880" bIns="137160"/>
            <a:lstStyle/>
            <a:p>
              <a:pPr marL="228600"/>
              <a:r>
                <a:rPr lang="en-US" sz="2800" b="1" dirty="0">
                  <a:solidFill>
                    <a:srgbClr val="FFFFFF"/>
                  </a:solidFill>
                  <a:latin typeface="Helvetica"/>
                  <a:cs typeface="Helvetica"/>
                </a:rPr>
                <a:t>Satan Undercuts God’s Authority</a:t>
              </a:r>
            </a:p>
          </p:txBody>
        </p:sp>
        <p:sp>
          <p:nvSpPr>
            <p:cNvPr id="9" name="Rectangle 8"/>
            <p:cNvSpPr/>
            <p:nvPr/>
          </p:nvSpPr>
          <p:spPr>
            <a:xfrm>
              <a:off x="0" y="685800"/>
              <a:ext cx="9144000" cy="76200"/>
            </a:xfrm>
            <a:prstGeom prst="rect">
              <a:avLst/>
            </a:prstGeom>
            <a:gradFill flip="none" rotWithShape="1">
              <a:gsLst>
                <a:gs pos="0">
                  <a:srgbClr val="970101">
                    <a:alpha val="0"/>
                  </a:srgbClr>
                </a:gs>
                <a:gs pos="100000">
                  <a:srgbClr val="97010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slide(fromBottom)">
                                      <p:cBhvr>
                                        <p:cTn id="7" dur="500"/>
                                        <p:tgtEl>
                                          <p:spTgt spid="11">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11">
                                            <p:txEl>
                                              <p:pRg st="1" end="1"/>
                                            </p:txEl>
                                          </p:spTgt>
                                        </p:tgtEl>
                                        <p:attrNameLst>
                                          <p:attrName>style.visibility</p:attrName>
                                        </p:attrNameLst>
                                      </p:cBhvr>
                                      <p:to>
                                        <p:strVal val="visible"/>
                                      </p:to>
                                    </p:set>
                                    <p:animEffect transition="in" filter="slide(fromBottom)">
                                      <p:cBhvr>
                                        <p:cTn id="10" dur="500"/>
                                        <p:tgtEl>
                                          <p:spTgt spid="1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animEffect transition="in" filter="slide(fromBottom)">
                                      <p:cBhvr>
                                        <p:cTn id="15" dur="500"/>
                                        <p:tgtEl>
                                          <p:spTgt spid="11">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11">
                                            <p:txEl>
                                              <p:pRg st="3" end="3"/>
                                            </p:txEl>
                                          </p:spTgt>
                                        </p:tgtEl>
                                        <p:attrNameLst>
                                          <p:attrName>style.visibility</p:attrName>
                                        </p:attrNameLst>
                                      </p:cBhvr>
                                      <p:to>
                                        <p:strVal val="visible"/>
                                      </p:to>
                                    </p:set>
                                    <p:animEffect transition="in" filter="slide(fromBottom)">
                                      <p:cBhvr>
                                        <p:cTn id="20"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3" name="Rectangle 2"/>
          <p:cNvSpPr/>
          <p:nvPr/>
        </p:nvSpPr>
        <p:spPr>
          <a:xfrm>
            <a:off x="381000" y="685800"/>
            <a:ext cx="8458200" cy="5562600"/>
          </a:xfrm>
          <a:prstGeom prst="rect">
            <a:avLst/>
          </a:prstGeom>
          <a:solidFill>
            <a:schemeClr val="tx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381000" y="685800"/>
            <a:ext cx="8458200" cy="1569661"/>
          </a:xfrm>
          <a:prstGeom prst="rect">
            <a:avLst/>
          </a:prstGeom>
          <a:solidFill>
            <a:srgbClr val="C00000">
              <a:alpha val="77000"/>
            </a:srgbClr>
          </a:solidFill>
        </p:spPr>
        <p:txBody>
          <a:bodyPr wrap="square" lIns="182880" tIns="182880" rIns="182880" bIns="182880" rtlCol="0">
            <a:spAutoFit/>
          </a:bodyPr>
          <a:lstStyle/>
          <a:p>
            <a:pPr marL="109538"/>
            <a:r>
              <a:rPr lang="en-US" sz="2600" dirty="0">
                <a:solidFill>
                  <a:schemeClr val="bg1"/>
                </a:solidFill>
                <a:latin typeface="Helvetica"/>
                <a:cs typeface="Helvetica"/>
              </a:rPr>
              <a:t>Adam and Eve not only rejected the authority and the command of their Creator, they denied their Creator by denying the roles He had created them to fulfill.</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631</TotalTime>
  <Words>693</Words>
  <Application>Microsoft Office PowerPoint</Application>
  <PresentationFormat>On-screen Show (4:3)</PresentationFormat>
  <Paragraphs>84</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Nelson</dc:creator>
  <cp:lastModifiedBy>Lori Myers</cp:lastModifiedBy>
  <cp:revision>43</cp:revision>
  <dcterms:created xsi:type="dcterms:W3CDTF">2011-04-25T20:42:04Z</dcterms:created>
  <dcterms:modified xsi:type="dcterms:W3CDTF">2024-11-26T20:48:26Z</dcterms:modified>
</cp:coreProperties>
</file>