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C"/>
    <a:srgbClr val="E46C0A"/>
    <a:srgbClr val="FF6600"/>
    <a:srgbClr val="FF9933"/>
    <a:srgbClr val="663300"/>
    <a:srgbClr val="FFFFCC"/>
    <a:srgbClr val="FFFFFF"/>
    <a:srgbClr val="006600"/>
    <a:srgbClr val="0070C0"/>
    <a:srgbClr val="403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9" autoAdjust="0"/>
    <p:restoredTop sz="94660"/>
  </p:normalViewPr>
  <p:slideViewPr>
    <p:cSldViewPr>
      <p:cViewPr varScale="1">
        <p:scale>
          <a:sx n="68" d="100"/>
          <a:sy n="68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/>
              </a:defRPr>
            </a:lvl1pPr>
          </a:lstStyle>
          <a:p>
            <a:fld id="{BBDE9A8F-F429-4A77-BFF9-3467B9C403BF}" type="datetimeFigureOut">
              <a:rPr lang="en-US" smtClean="0"/>
              <a:pPr/>
              <a:t>11/26/2024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/>
              </a:defRPr>
            </a:lvl1pPr>
          </a:lstStyle>
          <a:p>
            <a:fld id="{C51A9AB6-9965-4137-9BC3-12D12B728A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0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Photoshop around the rock. If</a:t>
            </a:r>
            <a:r>
              <a:rPr lang="en-US" baseline="0" dirty="0"/>
              <a:t> possible, make the rock more of a gray/granite color (but only if it still looks natural).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A9AB6-9965-4137-9BC3-12D12B728A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66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A9AB6-9965-4137-9BC3-12D12B728AD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44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30535-729E-4C3B-A9C3-39C670754101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95776-233B-4349-A249-6CD7B6386C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0000" contrast="-70000"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A6D30535-729E-4C3B-A9C3-39C670754101}" type="datetimeFigureOut">
              <a:rPr lang="en-US" smtClean="0"/>
              <a:pPr/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C1B95776-233B-4349-A249-6CD7B6386CF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438400" cy="762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alpha val="72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182880" rIns="182880" bIns="137160"/>
          <a:lstStyle/>
          <a:p>
            <a:pPr marL="228600"/>
            <a:r>
              <a:rPr lang="en-US" sz="2800" b="1" dirty="0">
                <a:solidFill>
                  <a:srgbClr val="FFFFFF"/>
                </a:solidFill>
                <a:latin typeface="Helvetica"/>
                <a:cs typeface="Helvetica"/>
              </a:rPr>
              <a:t>Lesson 14     What Masculinity Is Not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 rIns="274320"/>
          <a:lstStyle/>
          <a:p>
            <a:pPr marL="228600" algn="r"/>
            <a:r>
              <a:rPr lang="en-US" sz="3300" b="1" dirty="0">
                <a:solidFill>
                  <a:srgbClr val="FFFFFF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8600" y="1676400"/>
            <a:ext cx="8610600" cy="95410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Helvetica"/>
              </a:rPr>
              <a:t>1 Timothy 4:7b-8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Helvetica"/>
              </a:rPr>
              <a:t>“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Godliness</a:t>
            </a:r>
            <a:r>
              <a:rPr lang="en-US" sz="28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is of value in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every</a:t>
            </a:r>
            <a:r>
              <a:rPr lang="en-US" sz="28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</a:rPr>
              <a:t>way.”</a:t>
            </a:r>
            <a:endParaRPr lang="en-US" sz="2800" b="1" dirty="0">
              <a:solidFill>
                <a:srgbClr val="FFFFFF"/>
              </a:solidFill>
              <a:latin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3154501"/>
            <a:ext cx="8534400" cy="3170099"/>
          </a:xfrm>
          <a:prstGeom prst="rect">
            <a:avLst/>
          </a:prstGeom>
          <a:solidFill>
            <a:srgbClr val="004C9C">
              <a:alpha val="60000"/>
            </a:srgbClr>
          </a:solidFill>
        </p:spPr>
        <p:txBody>
          <a:bodyPr wrap="square" lIns="182880" tIns="182880" rIns="182880" bIns="182880" numCol="1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  <a:latin typeface="Helvetica"/>
              </a:rPr>
              <a:t>Young men, to grow in masculinity, you must reject the false substitutes of </a:t>
            </a:r>
          </a:p>
          <a:p>
            <a:r>
              <a:rPr lang="en-US" sz="2600" dirty="0">
                <a:solidFill>
                  <a:schemeClr val="bg1"/>
                </a:solidFill>
                <a:latin typeface="Helvetica"/>
              </a:rPr>
              <a:t>the “macho man,” </a:t>
            </a:r>
          </a:p>
          <a:p>
            <a:r>
              <a:rPr lang="en-US" sz="2600" dirty="0">
                <a:solidFill>
                  <a:schemeClr val="bg1"/>
                </a:solidFill>
                <a:latin typeface="Helvetica"/>
              </a:rPr>
              <a:t>the “harsh and domineering man,” </a:t>
            </a:r>
          </a:p>
          <a:p>
            <a:r>
              <a:rPr lang="en-US" sz="2600" dirty="0">
                <a:solidFill>
                  <a:schemeClr val="bg1"/>
                </a:solidFill>
                <a:latin typeface="Helvetica"/>
              </a:rPr>
              <a:t>the “crude man,” </a:t>
            </a:r>
          </a:p>
          <a:p>
            <a:r>
              <a:rPr lang="en-US" sz="2600" dirty="0">
                <a:solidFill>
                  <a:schemeClr val="bg1"/>
                </a:solidFill>
                <a:latin typeface="Helvetica"/>
              </a:rPr>
              <a:t>the “angry man,” </a:t>
            </a:r>
          </a:p>
          <a:p>
            <a:r>
              <a:rPr lang="en-US" sz="2600" dirty="0">
                <a:solidFill>
                  <a:schemeClr val="bg1"/>
                </a:solidFill>
                <a:latin typeface="Helvetica"/>
              </a:rPr>
              <a:t>and the “nice-guy man.”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131705"/>
            <a:ext cx="8229600" cy="129266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bg1"/>
                </a:solidFill>
                <a:latin typeface="Helvetica"/>
              </a:rPr>
              <a:t>Pursue godliness and embrace the full extent of your masculinity by being a godly man. A godly man brings great good to all around him.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3000" b="1" dirty="0">
                <a:solidFill>
                  <a:schemeClr val="bg1"/>
                </a:solidFill>
                <a:latin typeface="Helvetica"/>
              </a:rPr>
              <a:t>Mature Masculinity is a Godly Masculinity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allAtOnce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4293483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Plastic Tools (slide background):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Rock (slide 2):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Macho Man (slide 4):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Jupiterimages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/Comstock/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Bully (slide 6):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Photodisc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Valueline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Angry Caller (slide 8): Comstock/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www.Truth78.org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990600"/>
            <a:ext cx="8610600" cy="5562600"/>
          </a:xfrm>
          <a:prstGeom prst="rect">
            <a:avLst/>
          </a:prstGeom>
          <a:solidFill>
            <a:schemeClr val="tx1">
              <a:alpha val="7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2000" y="1524000"/>
            <a:ext cx="2895600" cy="103105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FFFFFF"/>
                </a:solidFill>
                <a:latin typeface="Helvetica"/>
              </a:rPr>
              <a:t>Titus 2:2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FFFFFF"/>
                </a:solidFill>
                <a:latin typeface="Helvetica"/>
              </a:rPr>
              <a:t>Titus 2:6-8</a:t>
            </a:r>
          </a:p>
          <a:p>
            <a:pPr>
              <a:spcAft>
                <a:spcPts val="600"/>
              </a:spcAft>
            </a:pPr>
            <a:endParaRPr lang="en-US" sz="2800" dirty="0">
              <a:solidFill>
                <a:srgbClr val="FFFFFF"/>
              </a:solidFill>
              <a:latin typeface="Helvetica"/>
            </a:endParaRPr>
          </a:p>
        </p:txBody>
      </p:sp>
      <p:pic>
        <p:nvPicPr>
          <p:cNvPr id="8" name="Picture 7" descr="1046351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2133600"/>
            <a:ext cx="5254112" cy="4343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05400" y="4110097"/>
            <a:ext cx="2514600" cy="523220"/>
          </a:xfrm>
          <a:prstGeom prst="rect">
            <a:avLst/>
          </a:prstGeom>
          <a:solidFill>
            <a:srgbClr val="FF6600">
              <a:alpha val="70000"/>
            </a:srgbClr>
          </a:solidFill>
        </p:spPr>
        <p:txBody>
          <a:bodyPr wrap="square" rtlCol="0">
            <a:spAutoFit/>
          </a:bodyPr>
          <a:lstStyle/>
          <a:p>
            <a:endParaRPr lang="en-US" sz="2800" dirty="0">
              <a:latin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1400" y="3576697"/>
            <a:ext cx="4114800" cy="2062103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77000"/>
              </a:srgbClr>
            </a:outerShdw>
          </a:effectLst>
        </p:spPr>
        <p:txBody>
          <a:bodyPr wrap="square" numCol="1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200" b="1" dirty="0">
                <a:solidFill>
                  <a:srgbClr val="FFFFFF"/>
                </a:solidFill>
                <a:latin typeface="Helvetica"/>
              </a:rPr>
              <a:t>Sober-mindedness, </a:t>
            </a:r>
            <a:br>
              <a:rPr lang="en-US" sz="3200" b="1" dirty="0">
                <a:solidFill>
                  <a:srgbClr val="FFFFFF"/>
                </a:solidFill>
                <a:latin typeface="Helvetica"/>
              </a:rPr>
            </a:br>
            <a:r>
              <a:rPr lang="en-US" sz="3200" b="1" dirty="0">
                <a:solidFill>
                  <a:srgbClr val="FFFFFF"/>
                </a:solidFill>
                <a:latin typeface="Helvetica"/>
              </a:rPr>
              <a:t>dignity, </a:t>
            </a:r>
            <a:r>
              <a:rPr lang="en-US" sz="3200" b="1" u="sng" dirty="0">
                <a:solidFill>
                  <a:srgbClr val="FFFFFF"/>
                </a:solidFill>
                <a:latin typeface="Helvetica"/>
              </a:rPr>
              <a:t>self-control</a:t>
            </a:r>
            <a:r>
              <a:rPr lang="en-US" sz="3200" b="1" dirty="0">
                <a:solidFill>
                  <a:srgbClr val="FFFFFF"/>
                </a:solidFill>
                <a:latin typeface="Helvetica"/>
              </a:rPr>
              <a:t>, soundness in faith, </a:t>
            </a:r>
            <a:br>
              <a:rPr lang="en-US" sz="3200" b="1" dirty="0">
                <a:solidFill>
                  <a:srgbClr val="FFFFFF"/>
                </a:solidFill>
                <a:latin typeface="Helvetica"/>
              </a:rPr>
            </a:br>
            <a:r>
              <a:rPr lang="en-US" sz="3200" b="1" dirty="0">
                <a:solidFill>
                  <a:srgbClr val="FFFFFF"/>
                </a:solidFill>
                <a:latin typeface="Helvetica"/>
              </a:rPr>
              <a:t>love, steadfastness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 rIns="274320"/>
          <a:lstStyle/>
          <a:p>
            <a:pPr marL="228600"/>
            <a:r>
              <a:rPr lang="en-US" sz="3300" b="1" dirty="0">
                <a:solidFill>
                  <a:srgbClr val="FFFFFF"/>
                </a:solidFill>
                <a:latin typeface="Helvetica"/>
                <a:cs typeface="Helvetica"/>
              </a:rPr>
              <a:t>Paul’s Practical Teaching about Manhood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1000" y="1219200"/>
            <a:ext cx="8382000" cy="2277546"/>
          </a:xfrm>
          <a:prstGeom prst="rect">
            <a:avLst/>
          </a:prstGeom>
          <a:solidFill>
            <a:schemeClr val="tx1">
              <a:alpha val="78000"/>
            </a:schemeClr>
          </a:solidFill>
        </p:spPr>
        <p:txBody>
          <a:bodyPr wrap="square" lIns="274320" tIns="274320" rIns="274320" bIns="274320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There are many expressions of “manliness” which are not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mature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,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healthy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, and honorable. Such expressions are unbiblical,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false</a:t>
            </a:r>
            <a:r>
              <a:rPr lang="en-US" sz="28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substitutes for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true</a:t>
            </a:r>
            <a:r>
              <a:rPr lang="en-US" sz="28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manliness.</a:t>
            </a:r>
            <a:endParaRPr lang="en-US" sz="2800" dirty="0">
              <a:latin typeface="Helvetic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 rIns="274320"/>
          <a:lstStyle/>
          <a:p>
            <a:pPr marL="228600"/>
            <a:r>
              <a:rPr lang="en-US" sz="3300" b="1" dirty="0">
                <a:solidFill>
                  <a:srgbClr val="FFFFFF"/>
                </a:solidFill>
                <a:latin typeface="Helvetica"/>
                <a:cs typeface="Helvetica"/>
              </a:rPr>
              <a:t>Illustration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990600"/>
            <a:ext cx="8610600" cy="5562600"/>
          </a:xfrm>
          <a:prstGeom prst="rect">
            <a:avLst/>
          </a:prstGeom>
          <a:solidFill>
            <a:schemeClr val="tx1">
              <a:alpha val="7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4861607-1801x2700--300CMYK.jpg"/>
          <p:cNvPicPr>
            <a:picLocks noChangeAspect="1"/>
          </p:cNvPicPr>
          <p:nvPr/>
        </p:nvPicPr>
        <p:blipFill>
          <a:blip r:embed="rId3" cstate="print"/>
          <a:srcRect l="9359" r="5244"/>
          <a:stretch>
            <a:fillRect/>
          </a:stretch>
        </p:blipFill>
        <p:spPr>
          <a:xfrm>
            <a:off x="228600" y="1447800"/>
            <a:ext cx="5950870" cy="4648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24600" y="1666250"/>
            <a:ext cx="2362200" cy="4201150"/>
          </a:xfrm>
          <a:prstGeom prst="rect">
            <a:avLst/>
          </a:prstGeom>
          <a:noFill/>
        </p:spPr>
        <p:txBody>
          <a:bodyPr wrap="square" lIns="274320" tIns="228600" rIns="274320" bIns="228600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700" dirty="0">
                <a:solidFill>
                  <a:schemeClr val="bg1"/>
                </a:solidFill>
                <a:latin typeface="Helvetica"/>
              </a:rPr>
              <a:t>A rebel who </a:t>
            </a:r>
            <a:r>
              <a:rPr lang="en-US" sz="2700" b="1" u="sng" dirty="0">
                <a:solidFill>
                  <a:srgbClr val="FF9933"/>
                </a:solidFill>
                <a:latin typeface="Helvetica"/>
              </a:rPr>
              <a:t>denies</a:t>
            </a:r>
            <a:r>
              <a:rPr lang="en-US" sz="27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authority and </a:t>
            </a:r>
            <a:r>
              <a:rPr lang="en-US" sz="2700" b="1" u="sng" dirty="0">
                <a:solidFill>
                  <a:srgbClr val="FF9933"/>
                </a:solidFill>
                <a:latin typeface="Helvetica"/>
              </a:rPr>
              <a:t>scoffs</a:t>
            </a:r>
            <a:r>
              <a:rPr lang="en-US" sz="27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700" dirty="0">
                <a:solidFill>
                  <a:schemeClr val="bg1"/>
                </a:solidFill>
                <a:latin typeface="Helvetica"/>
              </a:rPr>
              <a:t>at the world with arrogance and self-reliance.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2900" b="1" dirty="0">
                <a:solidFill>
                  <a:srgbClr val="FFFFFF"/>
                </a:solidFill>
                <a:latin typeface="Helvetica"/>
                <a:cs typeface="Helvetica"/>
              </a:rPr>
              <a:t>Being Masculine Does Not Mean Being “Macho”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600" y="1143000"/>
            <a:ext cx="8610600" cy="54102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5800" y="1524000"/>
            <a:ext cx="7772400" cy="232371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39725" indent="-33972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Being macho</a:t>
            </a:r>
          </a:p>
          <a:p>
            <a:pPr marL="339725"/>
            <a:r>
              <a:rPr lang="en-US" sz="2800" dirty="0">
                <a:solidFill>
                  <a:schemeClr val="bg1"/>
                </a:solidFill>
                <a:latin typeface="Helvetica"/>
              </a:rPr>
              <a:t>Proverbs 21:24</a:t>
            </a:r>
          </a:p>
          <a:p>
            <a:pPr marL="339725"/>
            <a:r>
              <a:rPr lang="en-US" sz="2800" dirty="0">
                <a:solidFill>
                  <a:schemeClr val="bg1"/>
                </a:solidFill>
                <a:latin typeface="Helvetica"/>
              </a:rPr>
              <a:t>Proverbs 19:29</a:t>
            </a:r>
          </a:p>
          <a:p>
            <a:pPr marL="339725"/>
            <a:r>
              <a:rPr lang="en-US" sz="2800" dirty="0">
                <a:solidFill>
                  <a:schemeClr val="bg1"/>
                </a:solidFill>
                <a:latin typeface="Helvetica"/>
              </a:rPr>
              <a:t>Proverbs 16:5</a:t>
            </a:r>
          </a:p>
          <a:p>
            <a:pPr marL="339725"/>
            <a:r>
              <a:rPr lang="en-US" sz="2800" dirty="0">
                <a:solidFill>
                  <a:schemeClr val="bg1"/>
                </a:solidFill>
                <a:latin typeface="Helvetica"/>
              </a:rPr>
              <a:t>Proverbs 16:18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4343400"/>
            <a:ext cx="7467600" cy="1569660"/>
          </a:xfrm>
          <a:prstGeom prst="rect">
            <a:avLst/>
          </a:prstGeom>
          <a:solidFill>
            <a:srgbClr val="004C9C">
              <a:alpha val="66000"/>
            </a:srgbClr>
          </a:solidFill>
        </p:spPr>
        <p:txBody>
          <a:bodyPr wrap="square" lIns="182880" tIns="137160" rIns="182880" bIns="137160" numCol="1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  <a:latin typeface="Helvetica"/>
              </a:rPr>
              <a:t>What may seem “manly” is really an expression of arrogant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pride</a:t>
            </a:r>
            <a:r>
              <a:rPr lang="en-US" sz="280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and </a:t>
            </a:r>
            <a:r>
              <a:rPr lang="en-US" sz="2800" b="1" u="sng" dirty="0">
                <a:solidFill>
                  <a:srgbClr val="FF9933"/>
                </a:solidFill>
                <a:latin typeface="Helvetica"/>
              </a:rPr>
              <a:t>immaturity</a:t>
            </a:r>
            <a:r>
              <a:rPr lang="en-US" sz="2800" dirty="0">
                <a:solidFill>
                  <a:schemeClr val="bg1"/>
                </a:solidFill>
                <a:latin typeface="Helvetica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2900" b="1" dirty="0">
                <a:solidFill>
                  <a:srgbClr val="FFFFFF"/>
                </a:solidFill>
                <a:latin typeface="Helvetica"/>
                <a:cs typeface="Helvetica"/>
              </a:rPr>
              <a:t>Masculinity Is NOT…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24000"/>
            <a:ext cx="9144000" cy="50292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1981200"/>
            <a:ext cx="5105400" cy="253915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650" dirty="0">
                <a:solidFill>
                  <a:schemeClr val="bg1"/>
                </a:solidFill>
                <a:latin typeface="Helvetica"/>
              </a:rPr>
              <a:t>Proverbs 11:17</a:t>
            </a:r>
          </a:p>
          <a:p>
            <a:r>
              <a:rPr lang="en-US" sz="2650" dirty="0">
                <a:solidFill>
                  <a:schemeClr val="bg1"/>
                </a:solidFill>
                <a:latin typeface="Helvetica"/>
              </a:rPr>
              <a:t>Proverbs 25:15</a:t>
            </a:r>
          </a:p>
          <a:p>
            <a:pPr>
              <a:spcAft>
                <a:spcPts val="600"/>
              </a:spcAft>
            </a:pPr>
            <a:r>
              <a:rPr lang="en-US" sz="2650" dirty="0">
                <a:solidFill>
                  <a:schemeClr val="bg1"/>
                </a:solidFill>
                <a:latin typeface="Helvetica"/>
              </a:rPr>
              <a:t>Often, the one who dominates others is not acting out of </a:t>
            </a:r>
            <a:r>
              <a:rPr lang="en-US" sz="2650" b="1" u="sng" dirty="0">
                <a:solidFill>
                  <a:srgbClr val="FF9933"/>
                </a:solidFill>
                <a:latin typeface="Helvetica"/>
              </a:rPr>
              <a:t>strength</a:t>
            </a:r>
            <a:r>
              <a:rPr lang="en-US" sz="2650" dirty="0">
                <a:solidFill>
                  <a:srgbClr val="FFFFFF"/>
                </a:solidFill>
                <a:latin typeface="Helvetica"/>
              </a:rPr>
              <a:t>, but out of intimidation and </a:t>
            </a:r>
            <a:r>
              <a:rPr lang="en-US" sz="2650" b="1" u="sng" dirty="0">
                <a:solidFill>
                  <a:srgbClr val="FF9933"/>
                </a:solidFill>
                <a:latin typeface="Helvetica"/>
              </a:rPr>
              <a:t>fear</a:t>
            </a:r>
            <a:r>
              <a:rPr lang="en-US" sz="2650" dirty="0">
                <a:solidFill>
                  <a:srgbClr val="FFFFFF"/>
                </a:solidFill>
                <a:latin typeface="Helvetica"/>
              </a:rPr>
              <a:t>.</a:t>
            </a:r>
          </a:p>
        </p:txBody>
      </p:sp>
      <p:pic>
        <p:nvPicPr>
          <p:cNvPr id="9" name="Picture 8" descr="rbsc_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33794" y="1781854"/>
            <a:ext cx="3016028" cy="45427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4959459"/>
            <a:ext cx="5029200" cy="907941"/>
          </a:xfrm>
          <a:prstGeom prst="rect">
            <a:avLst/>
          </a:prstGeom>
          <a:solidFill>
            <a:srgbClr val="004C9C">
              <a:alpha val="69804"/>
            </a:srgbClr>
          </a:solidFill>
        </p:spPr>
        <p:txBody>
          <a:bodyPr wrap="square" numCol="1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650" b="1" u="sng" dirty="0">
                <a:solidFill>
                  <a:srgbClr val="FF9933"/>
                </a:solidFill>
                <a:latin typeface="Helvetica"/>
              </a:rPr>
              <a:t>Patience</a:t>
            </a:r>
            <a:r>
              <a:rPr lang="en-US" sz="265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650" dirty="0">
                <a:solidFill>
                  <a:schemeClr val="bg1"/>
                </a:solidFill>
                <a:latin typeface="Helvetica"/>
              </a:rPr>
              <a:t>and </a:t>
            </a:r>
            <a:r>
              <a:rPr lang="en-US" sz="2650" b="1" u="sng" dirty="0">
                <a:solidFill>
                  <a:srgbClr val="FF9933"/>
                </a:solidFill>
                <a:latin typeface="Helvetica"/>
              </a:rPr>
              <a:t>gentleness</a:t>
            </a:r>
            <a:r>
              <a:rPr lang="en-US" sz="2650" dirty="0">
                <a:solidFill>
                  <a:srgbClr val="FF9933"/>
                </a:solidFill>
                <a:latin typeface="Helvetica"/>
              </a:rPr>
              <a:t> </a:t>
            </a:r>
            <a:r>
              <a:rPr lang="en-US" sz="2650" dirty="0">
                <a:solidFill>
                  <a:schemeClr val="bg1"/>
                </a:solidFill>
                <a:latin typeface="Helvetica"/>
              </a:rPr>
              <a:t>are stronger than brute force.</a:t>
            </a:r>
            <a:endParaRPr lang="en-US" sz="2650" b="1" dirty="0">
              <a:solidFill>
                <a:schemeClr val="bg1"/>
              </a:solidFill>
              <a:latin typeface="Helvetica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Masculine Does Not Mean </a:t>
            </a:r>
            <a:br>
              <a:rPr lang="en-US" sz="3000" b="1" dirty="0">
                <a:solidFill>
                  <a:schemeClr val="bg1"/>
                </a:solidFill>
                <a:latin typeface="Helvetica"/>
              </a:rPr>
            </a:br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Domineering and Abrasive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524000"/>
            <a:ext cx="9144000" cy="50292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3429000"/>
            <a:ext cx="2895600" cy="1754327"/>
          </a:xfrm>
          <a:prstGeom prst="rect">
            <a:avLst/>
          </a:prstGeom>
          <a:solidFill>
            <a:srgbClr val="004C9C">
              <a:alpha val="66000"/>
            </a:srgbClr>
          </a:solidFill>
          <a:ln w="76200">
            <a:solidFill>
              <a:schemeClr val="tx2">
                <a:alpha val="82000"/>
              </a:schemeClr>
            </a:solidFill>
          </a:ln>
        </p:spPr>
        <p:txBody>
          <a:bodyPr wrap="square" lIns="182880" tIns="274320" rIns="182880" bIns="274320" numCol="1" rtlCol="0">
            <a:spAutoFit/>
          </a:bodyPr>
          <a:lstStyle/>
          <a:p>
            <a:r>
              <a:rPr lang="en-US" sz="2600" b="1" dirty="0">
                <a:solidFill>
                  <a:srgbClr val="FFFFFF"/>
                </a:solidFill>
                <a:latin typeface="Helvetica"/>
              </a:rPr>
              <a:t>Indication of </a:t>
            </a:r>
            <a:br>
              <a:rPr lang="en-US" sz="2600" b="1" dirty="0">
                <a:solidFill>
                  <a:srgbClr val="FFFFFF"/>
                </a:solidFill>
                <a:latin typeface="Helvetica"/>
              </a:rPr>
            </a:br>
            <a:r>
              <a:rPr lang="en-US" sz="2600" b="1" u="sng" dirty="0">
                <a:solidFill>
                  <a:srgbClr val="FF9933"/>
                </a:solidFill>
                <a:latin typeface="Helvetica"/>
              </a:rPr>
              <a:t>moral</a:t>
            </a:r>
            <a:r>
              <a:rPr lang="en-US" sz="2600" b="1" dirty="0">
                <a:solidFill>
                  <a:srgbClr val="FFFFFF"/>
                </a:solidFill>
                <a:latin typeface="Helvetica"/>
              </a:rPr>
              <a:t> depravity and corruption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81000" y="2670717"/>
            <a:ext cx="3429000" cy="3345366"/>
            <a:chOff x="457200" y="1832517"/>
            <a:chExt cx="3429000" cy="3345366"/>
          </a:xfrm>
        </p:grpSpPr>
        <p:sp>
          <p:nvSpPr>
            <p:cNvPr id="10" name="Oval 9"/>
            <p:cNvSpPr/>
            <p:nvPr/>
          </p:nvSpPr>
          <p:spPr>
            <a:xfrm>
              <a:off x="457200" y="1832517"/>
              <a:ext cx="3429000" cy="3345366"/>
            </a:xfrm>
            <a:prstGeom prst="ellipse">
              <a:avLst/>
            </a:prstGeom>
            <a:solidFill>
              <a:srgbClr val="E46C0A">
                <a:alpha val="84000"/>
              </a:srgbClr>
            </a:solidFill>
            <a:ln w="101600">
              <a:solidFill>
                <a:srgbClr val="E46C0A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  <a:latin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400" y="2286000"/>
              <a:ext cx="3352800" cy="2492990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rgbClr val="FFFFFF"/>
                  </a:solidFill>
                  <a:latin typeface="Helvetica"/>
                </a:rPr>
                <a:t>loud, rude, </a:t>
              </a:r>
              <a:br>
                <a:rPr lang="en-US" sz="2600" b="1" dirty="0">
                  <a:solidFill>
                    <a:srgbClr val="FFFFFF"/>
                  </a:solidFill>
                  <a:latin typeface="Helvetica"/>
                </a:rPr>
              </a:br>
              <a:r>
                <a:rPr lang="en-US" sz="2600" b="1" dirty="0">
                  <a:solidFill>
                    <a:srgbClr val="FFFFFF"/>
                  </a:solidFill>
                  <a:latin typeface="Helvetica"/>
                </a:rPr>
                <a:t>obnoxious behavior, crudeness, profanity, coarse speech</a:t>
              </a:r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4221480" y="3733800"/>
            <a:ext cx="1386840" cy="990600"/>
          </a:xfrm>
          <a:prstGeom prst="rightArrow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1828800"/>
            <a:ext cx="5410200" cy="5232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Helvetica"/>
              </a:rPr>
              <a:t>Ephesians 5:3-4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Masculine Does Not Mean </a:t>
            </a:r>
            <a:br>
              <a:rPr lang="en-US" sz="3000" b="1" dirty="0">
                <a:solidFill>
                  <a:schemeClr val="bg1"/>
                </a:solidFill>
                <a:latin typeface="Helvetica"/>
              </a:rPr>
            </a:br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Crude, Rude, and Obnoxious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219200"/>
            <a:ext cx="9144000" cy="53340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1592759"/>
            <a:ext cx="8686800" cy="76944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FFFF"/>
                </a:solidFill>
                <a:latin typeface="Helvetica"/>
              </a:rPr>
              <a:t>Anger   ≠   Masculinity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585318"/>
            <a:ext cx="8382000" cy="769441"/>
          </a:xfrm>
          <a:prstGeom prst="rect">
            <a:avLst/>
          </a:prstGeom>
          <a:solidFill>
            <a:schemeClr val="accent6">
              <a:lumMod val="75000"/>
              <a:alpha val="99000"/>
            </a:schemeClr>
          </a:solidFill>
        </p:spPr>
        <p:txBody>
          <a:bodyPr wrap="square" numCol="1" rtlCol="0">
            <a:spAutoFit/>
          </a:bodyPr>
          <a:lstStyle/>
          <a:p>
            <a:pPr algn="ctr"/>
            <a:r>
              <a:rPr lang="en-US" sz="4400" b="1" u="sng" dirty="0">
                <a:solidFill>
                  <a:srgbClr val="FFFFFF"/>
                </a:solidFill>
                <a:latin typeface="Helvetica"/>
              </a:rPr>
              <a:t>Fallen Nature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3276600"/>
            <a:ext cx="4343400" cy="138499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Helvetica"/>
              </a:rPr>
              <a:t>Proverbs 16:32</a:t>
            </a:r>
          </a:p>
          <a:p>
            <a:r>
              <a:rPr lang="en-US" sz="2800" dirty="0">
                <a:solidFill>
                  <a:srgbClr val="FFFFFF"/>
                </a:solidFill>
                <a:latin typeface="Helvetica"/>
              </a:rPr>
              <a:t>Proverbs 19:11</a:t>
            </a:r>
          </a:p>
          <a:p>
            <a:r>
              <a:rPr lang="en-US" sz="2800" dirty="0">
                <a:solidFill>
                  <a:srgbClr val="FFFFFF"/>
                </a:solidFill>
                <a:latin typeface="Helvetica"/>
              </a:rPr>
              <a:t>Proverbs 22:24-25</a:t>
            </a:r>
          </a:p>
        </p:txBody>
      </p:sp>
      <p:pic>
        <p:nvPicPr>
          <p:cNvPr id="12" name="Picture 11" descr="784590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590800"/>
            <a:ext cx="2438400" cy="3657600"/>
          </a:xfrm>
          <a:prstGeom prst="rect">
            <a:avLst/>
          </a:prstGeom>
        </p:spPr>
      </p:pic>
      <p:sp>
        <p:nvSpPr>
          <p:cNvPr id="13" name="Multiply 12"/>
          <p:cNvSpPr/>
          <p:nvPr/>
        </p:nvSpPr>
        <p:spPr>
          <a:xfrm>
            <a:off x="5105400" y="1980156"/>
            <a:ext cx="3886200" cy="4844442"/>
          </a:xfrm>
          <a:prstGeom prst="mathMultiply">
            <a:avLst>
              <a:gd name="adj1" fmla="val 93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Masculine Does Not Mean Being Angry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524000"/>
            <a:ext cx="9144000" cy="5334000"/>
          </a:xfrm>
          <a:prstGeom prst="rect">
            <a:avLst/>
          </a:prstGeom>
          <a:solidFill>
            <a:schemeClr val="tx1">
              <a:alpha val="7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1828800"/>
            <a:ext cx="5638800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2600" dirty="0">
                <a:solidFill>
                  <a:srgbClr val="FFFFFF"/>
                </a:solidFill>
                <a:latin typeface="Helvetica"/>
              </a:rPr>
              <a:t>“Niceness” </a:t>
            </a:r>
          </a:p>
          <a:p>
            <a:pPr algn="ctr"/>
            <a:r>
              <a:rPr lang="en-US" sz="2600" dirty="0">
                <a:solidFill>
                  <a:srgbClr val="FFFFFF"/>
                </a:solidFill>
                <a:latin typeface="Helvetica"/>
              </a:rPr>
              <a:t>≠</a:t>
            </a:r>
          </a:p>
          <a:p>
            <a:pPr algn="ctr"/>
            <a:r>
              <a:rPr lang="en-US" sz="2600" dirty="0">
                <a:solidFill>
                  <a:srgbClr val="FFFFFF"/>
                </a:solidFill>
                <a:latin typeface="Helvetica"/>
              </a:rPr>
              <a:t> sanctified masculinity</a:t>
            </a:r>
          </a:p>
          <a:p>
            <a:pPr marL="457200" algn="ctr"/>
            <a:r>
              <a:rPr lang="en-US" sz="2600" dirty="0">
                <a:solidFill>
                  <a:srgbClr val="FFFFFF"/>
                </a:solidFill>
                <a:latin typeface="Helvetica"/>
              </a:rPr>
              <a:t>but </a:t>
            </a:r>
            <a:r>
              <a:rPr lang="en-US" sz="2600" b="1" u="sng" dirty="0">
                <a:solidFill>
                  <a:srgbClr val="FF9933"/>
                </a:solidFill>
                <a:latin typeface="Helvetica"/>
              </a:rPr>
              <a:t>cowardice</a:t>
            </a:r>
            <a:r>
              <a:rPr lang="en-US" sz="2600" dirty="0">
                <a:solidFill>
                  <a:srgbClr val="FFFFFF"/>
                </a:solidFill>
                <a:latin typeface="Helvetica"/>
              </a:rPr>
              <a:t> and </a:t>
            </a:r>
            <a:r>
              <a:rPr lang="en-US" sz="2600" b="1" u="sng" dirty="0">
                <a:solidFill>
                  <a:srgbClr val="FF9933"/>
                </a:solidFill>
                <a:latin typeface="Helvetica"/>
              </a:rPr>
              <a:t>laziness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48200" y="1752600"/>
            <a:ext cx="4071670" cy="2438400"/>
            <a:chOff x="4724400" y="1591574"/>
            <a:chExt cx="4071670" cy="2438400"/>
          </a:xfrm>
          <a:solidFill>
            <a:srgbClr val="E46C0A">
              <a:alpha val="84000"/>
            </a:srgbClr>
          </a:solidFill>
        </p:grpSpPr>
        <p:sp>
          <p:nvSpPr>
            <p:cNvPr id="15" name="Right Arrow 14"/>
            <p:cNvSpPr/>
            <p:nvPr/>
          </p:nvSpPr>
          <p:spPr>
            <a:xfrm>
              <a:off x="4724400" y="1972574"/>
              <a:ext cx="838200" cy="5334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  <p:sp>
          <p:nvSpPr>
            <p:cNvPr id="9" name="Heart 8"/>
            <p:cNvSpPr/>
            <p:nvPr/>
          </p:nvSpPr>
          <p:spPr>
            <a:xfrm>
              <a:off x="5748070" y="1591574"/>
              <a:ext cx="3048000" cy="2438400"/>
            </a:xfrm>
            <a:prstGeom prst="heart">
              <a:avLst/>
            </a:prstGeom>
            <a:grpFill/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791200" y="2193429"/>
            <a:ext cx="28619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u="sng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People-pleaser</a:t>
            </a:r>
          </a:p>
          <a:p>
            <a:pPr algn="ctr"/>
            <a:r>
              <a:rPr lang="en-US" sz="2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Pleasing </a:t>
            </a:r>
            <a:r>
              <a:rPr lang="en-US" sz="2600" b="1" u="sng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people</a:t>
            </a:r>
            <a:r>
              <a:rPr lang="en-US" sz="2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 rather than</a:t>
            </a:r>
          </a:p>
          <a:p>
            <a:pPr algn="ctr"/>
            <a:r>
              <a:rPr lang="en-US" sz="2600" b="1" u="sng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God</a:t>
            </a:r>
            <a:r>
              <a:rPr lang="en-US" sz="2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3400" y="3657600"/>
            <a:ext cx="8001000" cy="297004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600" dirty="0">
                <a:solidFill>
                  <a:srgbClr val="FFFFFF"/>
                </a:solidFill>
                <a:latin typeface="Helvetica"/>
              </a:rPr>
              <a:t>Galatians 1:10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olidFill>
                  <a:srgbClr val="FFFFFF"/>
                </a:solidFill>
                <a:latin typeface="Helvetica"/>
              </a:rPr>
              <a:t>1 Thessalonians 2:3-5</a:t>
            </a:r>
            <a:br>
              <a:rPr lang="en-US" sz="2600" dirty="0">
                <a:solidFill>
                  <a:srgbClr val="FFFFFF"/>
                </a:solidFill>
                <a:latin typeface="Helvetica"/>
              </a:rPr>
            </a:br>
            <a:r>
              <a:rPr lang="en-US" sz="2600" dirty="0">
                <a:solidFill>
                  <a:srgbClr val="FFFFFF"/>
                </a:solidFill>
                <a:latin typeface="Helvetica"/>
              </a:rPr>
              <a:t>Ephesians 5:5-6</a:t>
            </a:r>
          </a:p>
          <a:p>
            <a:r>
              <a:rPr lang="en-US" sz="2600" b="1" dirty="0">
                <a:solidFill>
                  <a:srgbClr val="FFFFFF"/>
                </a:solidFill>
                <a:latin typeface="Helvetica"/>
              </a:rPr>
              <a:t>Goal:</a:t>
            </a:r>
            <a:r>
              <a:rPr lang="en-US" sz="2600" dirty="0">
                <a:solidFill>
                  <a:srgbClr val="FFFFFF"/>
                </a:solidFill>
                <a:latin typeface="Helvetica"/>
              </a:rPr>
              <a:t> Please God, not man</a:t>
            </a:r>
          </a:p>
          <a:p>
            <a:r>
              <a:rPr lang="en-US" sz="2600" b="1" dirty="0">
                <a:solidFill>
                  <a:srgbClr val="FFFFFF"/>
                </a:solidFill>
                <a:latin typeface="Helvetica"/>
              </a:rPr>
              <a:t>Motive:</a:t>
            </a:r>
            <a:r>
              <a:rPr lang="en-US" sz="2600" dirty="0">
                <a:solidFill>
                  <a:srgbClr val="FFFFFF"/>
                </a:solidFill>
                <a:latin typeface="Helvetica"/>
              </a:rPr>
              <a:t> be faithful to truth, don’t deceive or flatter</a:t>
            </a:r>
          </a:p>
          <a:p>
            <a:r>
              <a:rPr lang="en-US" sz="2600" b="1" dirty="0">
                <a:solidFill>
                  <a:srgbClr val="FFFFFF"/>
                </a:solidFill>
                <a:latin typeface="Helvetica"/>
              </a:rPr>
              <a:t>Actions: </a:t>
            </a:r>
            <a:r>
              <a:rPr lang="en-US" sz="2600" dirty="0">
                <a:solidFill>
                  <a:srgbClr val="FFFFFF"/>
                </a:solidFill>
                <a:latin typeface="Helvetica"/>
              </a:rPr>
              <a:t>not from desire to merely please people, but from a desire to obey God.</a:t>
            </a:r>
            <a:endParaRPr lang="en-US" sz="2600" b="1" dirty="0">
              <a:solidFill>
                <a:srgbClr val="FFFFFF"/>
              </a:solidFill>
              <a:latin typeface="Helvetic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004C9C">
              <a:alpha val="75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 rIns="274320"/>
          <a:lstStyle/>
          <a:p>
            <a:pPr marL="228600"/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Masculine Does Not Mean </a:t>
            </a:r>
            <a:br>
              <a:rPr lang="en-US" sz="3000" b="1" dirty="0">
                <a:solidFill>
                  <a:schemeClr val="bg1"/>
                </a:solidFill>
                <a:latin typeface="Helvetica"/>
              </a:rPr>
            </a:br>
            <a:r>
              <a:rPr lang="en-US" sz="3000" b="1" dirty="0">
                <a:solidFill>
                  <a:schemeClr val="bg1"/>
                </a:solidFill>
                <a:latin typeface="Helvetica"/>
              </a:rPr>
              <a:t>Being “Mr. Nice Guy”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</TotalTime>
  <Words>622</Words>
  <Application>Microsoft Office PowerPoint</Application>
  <PresentationFormat>On-screen Show (4:3)</PresentationFormat>
  <Paragraphs>78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Nelson</dc:creator>
  <cp:lastModifiedBy>Lori Myers</cp:lastModifiedBy>
  <cp:revision>85</cp:revision>
  <dcterms:created xsi:type="dcterms:W3CDTF">2011-05-04T17:33:04Z</dcterms:created>
  <dcterms:modified xsi:type="dcterms:W3CDTF">2024-11-26T20:51:11Z</dcterms:modified>
</cp:coreProperties>
</file>