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60" r:id="rId4"/>
    <p:sldId id="259" r:id="rId5"/>
    <p:sldId id="261" r:id="rId6"/>
    <p:sldId id="258" r:id="rId7"/>
    <p:sldId id="275" r:id="rId8"/>
    <p:sldId id="264" r:id="rId9"/>
    <p:sldId id="276" r:id="rId10"/>
    <p:sldId id="265" r:id="rId11"/>
    <p:sldId id="266" r:id="rId12"/>
    <p:sldId id="267" r:id="rId13"/>
    <p:sldId id="273" r:id="rId14"/>
    <p:sldId id="268" r:id="rId15"/>
    <p:sldId id="274" r:id="rId16"/>
    <p:sldId id="269" r:id="rId17"/>
    <p:sldId id="270" r:id="rId18"/>
    <p:sldId id="271" r:id="rId19"/>
    <p:sldId id="277" r:id="rId20"/>
    <p:sldId id="272" r:id="rId21"/>
    <p:sldId id="279"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FFFF"/>
    <a:srgbClr val="669900"/>
    <a:srgbClr val="B82300"/>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59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296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40FA12E0-1166-4457-AF10-BB83D7B42908}" type="datetimeFigureOut">
              <a:rPr lang="en-US"/>
              <a:pPr>
                <a:defRPr/>
              </a:pPr>
              <a:t>11/26/2024</a:t>
            </a:fld>
            <a:endParaRPr lang="en-US"/>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97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97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297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56562570-AF55-44BB-BB9B-5F8A47E3BCB2}" type="slidenum">
              <a:rPr lang="en-US"/>
              <a:pPr>
                <a:defRPr/>
              </a:pPr>
              <a:t>‹#›</a:t>
            </a:fld>
            <a:endParaRPr lang="en-US"/>
          </a:p>
        </p:txBody>
      </p:sp>
    </p:spTree>
    <p:extLst>
      <p:ext uri="{BB962C8B-B14F-4D97-AF65-F5344CB8AC3E}">
        <p14:creationId xmlns:p14="http://schemas.microsoft.com/office/powerpoint/2010/main" val="15446196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639284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92744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4206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842507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198742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554899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753477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873320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28747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984510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616225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589465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559926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7269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99009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452105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86422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399859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49367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784602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93653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798766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30523A5B-C1A4-49B1-8C0B-CC13F7FC7D23}" type="datetimeFigureOut">
              <a:rPr lang="en-US"/>
              <a:pPr>
                <a:defRPr/>
              </a:pPr>
              <a:t>11/26/2024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05FF96-F0E6-403F-ACD6-5D6169BED9E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40D574C-FE66-4DDE-80ED-CCD2DEA7C3F2}" type="datetimeFigureOut">
              <a:rPr lang="en-US"/>
              <a:pPr>
                <a:defRPr/>
              </a:pPr>
              <a:t>11/26/2024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1B4536-4C46-4A3D-AA38-416B3978C2E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7811940-BCE8-4E12-977E-366B80719EAD}" type="datetimeFigureOut">
              <a:rPr lang="en-US"/>
              <a:pPr>
                <a:defRPr/>
              </a:pPr>
              <a:t>11/26/2024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6C67C4-3ABD-4BA7-B704-612B768008A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4B60C66F-912F-4ABD-9710-61F7D5C1671F}" type="datetimeFigureOut">
              <a:rPr lang="en-US"/>
              <a:pPr>
                <a:defRPr/>
              </a:pPr>
              <a:t>11/26/2024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02CF6E-D400-4594-A17A-350B82EFF30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1C6778F-3AF8-4D1C-8995-0F06CB9F0EB6}" type="datetimeFigureOut">
              <a:rPr lang="en-US"/>
              <a:pPr>
                <a:defRPr/>
              </a:pPr>
              <a:t>11/26/2024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EDC6036-DACD-4B57-90D5-641166240EB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8A93A35-ABF4-470D-83D4-DF5927C98B44}" type="datetimeFigureOut">
              <a:rPr lang="en-US"/>
              <a:pPr>
                <a:defRPr/>
              </a:pPr>
              <a:t>11/26/2024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161C52-B095-4554-A1B4-E04D135EB85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5AC0AAFF-BBE8-47AE-BD88-06EA4FCCEC23}" type="datetimeFigureOut">
              <a:rPr lang="en-US"/>
              <a:pPr>
                <a:defRPr/>
              </a:pPr>
              <a:t>11/26/2024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EBB5391-6335-4A23-92AF-BDE428949AB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0304841A-3B3E-46ED-8F9D-C1BFDC640420}" type="datetimeFigureOut">
              <a:rPr lang="en-US"/>
              <a:pPr>
                <a:defRPr/>
              </a:pPr>
              <a:t>11/26/2024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2DAA815-36B6-48ED-8F58-512DC3250D3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86557FD-AC7A-4303-AD4C-9B3F490AE62A}" type="datetimeFigureOut">
              <a:rPr lang="en-US"/>
              <a:pPr>
                <a:defRPr/>
              </a:pPr>
              <a:t>11/26/2024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32422E0-4AF8-4C7F-8636-3EC2D01638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5B414C-C20B-4B4D-B6FC-7E4C327D1C11}" type="datetimeFigureOut">
              <a:rPr lang="en-US"/>
              <a:pPr>
                <a:defRPr/>
              </a:pPr>
              <a:t>11/26/2024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0CA4F9C-18CF-4392-9BA0-A748E9EBA87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0EED92B-FF9F-4297-B8BD-2959100E492C}" type="datetimeFigureOut">
              <a:rPr lang="en-US"/>
              <a:pPr>
                <a:defRPr/>
              </a:pPr>
              <a:t>11/26/2024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52D71D-3E98-4AAC-A76F-5EA9E304249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70000" contrast="-70000"/>
          </a:blip>
          <a:srcRect/>
          <a:stretch>
            <a:fillRect l="-12000" r="-12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9C34052-6B0E-4175-BEA5-5D85C387BC83}" type="datetimeFigureOut">
              <a:rPr lang="en-US"/>
              <a:pPr>
                <a:defRPr/>
              </a:pPr>
              <a:t>11/26/2024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90CFBC2-B5D2-4FBE-9C0E-E4719A9A71E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0" y="0"/>
            <a:ext cx="9144000" cy="838200"/>
          </a:xfrm>
          <a:prstGeom prst="rect">
            <a:avLst/>
          </a:prstGeom>
          <a:solidFill>
            <a:schemeClr val="tx1">
              <a:alpha val="45000"/>
            </a:schemeClr>
          </a:solidFill>
          <a:ln w="9525">
            <a:noFill/>
            <a:miter lim="800000"/>
            <a:headEnd/>
            <a:tailEnd/>
          </a:ln>
        </p:spPr>
        <p:txBody>
          <a:bodyPr tIns="182880"/>
          <a:lstStyle/>
          <a:p>
            <a:pPr marL="112713" indent="-4763"/>
            <a:r>
              <a:rPr lang="en-US" sz="3000" b="1" dirty="0">
                <a:solidFill>
                  <a:srgbClr val="FFFFFF"/>
                </a:solidFill>
                <a:latin typeface="Helvetica"/>
                <a:cs typeface="Helvetica"/>
              </a:rPr>
              <a:t>Lesson 18:  Sexual Purity</a:t>
            </a:r>
          </a:p>
        </p:txBody>
      </p:sp>
      <p:sp>
        <p:nvSpPr>
          <p:cNvPr id="5" name="TextBox 4"/>
          <p:cNvSpPr txBox="1">
            <a:spLocks noChangeArrowheads="1"/>
          </p:cNvSpPr>
          <p:nvPr/>
        </p:nvSpPr>
        <p:spPr bwMode="auto">
          <a:xfrm>
            <a:off x="0" y="6172200"/>
            <a:ext cx="9144000" cy="685800"/>
          </a:xfrm>
          <a:prstGeom prst="rect">
            <a:avLst/>
          </a:prstGeom>
          <a:solidFill>
            <a:schemeClr val="tx1">
              <a:alpha val="70000"/>
            </a:schemeClr>
          </a:solidFill>
          <a:ln w="9525">
            <a:noFill/>
            <a:miter lim="800000"/>
            <a:headEnd/>
            <a:tailEnd/>
          </a:ln>
        </p:spPr>
        <p:txBody>
          <a:bodyPr lIns="182880" tIns="137160" rIns="182880"/>
          <a:lstStyle/>
          <a:p>
            <a:pPr marL="112713" indent="-4763" algn="r"/>
            <a:r>
              <a:rPr lang="en-US" sz="2800" b="1" dirty="0">
                <a:solidFill>
                  <a:srgbClr val="FFFFFF"/>
                </a:solidFill>
                <a:latin typeface="Helvetica"/>
                <a:cs typeface="Helvetica"/>
              </a:rPr>
              <a:t>Rejoicing in God’s Good Design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5" name="Rectangle 24"/>
          <p:cNvSpPr/>
          <p:nvPr/>
        </p:nvSpPr>
        <p:spPr>
          <a:xfrm>
            <a:off x="0" y="2209800"/>
            <a:ext cx="9144000" cy="25146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Rectangle 23"/>
          <p:cNvSpPr/>
          <p:nvPr/>
        </p:nvSpPr>
        <p:spPr>
          <a:xfrm>
            <a:off x="0" y="1143000"/>
            <a:ext cx="9144000" cy="51054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244" name="Text Box 16"/>
          <p:cNvSpPr txBox="1">
            <a:spLocks noChangeArrowheads="1"/>
          </p:cNvSpPr>
          <p:nvPr/>
        </p:nvSpPr>
        <p:spPr bwMode="auto">
          <a:xfrm>
            <a:off x="533400" y="1470005"/>
            <a:ext cx="6553200" cy="519113"/>
          </a:xfrm>
          <a:prstGeom prst="rect">
            <a:avLst/>
          </a:prstGeom>
          <a:noFill/>
          <a:ln w="9525">
            <a:noFill/>
            <a:miter lim="800000"/>
            <a:headEnd/>
            <a:tailEnd/>
          </a:ln>
        </p:spPr>
        <p:txBody>
          <a:bodyPr>
            <a:spAutoFit/>
          </a:bodyPr>
          <a:lstStyle/>
          <a:p>
            <a:pPr>
              <a:spcBef>
                <a:spcPct val="50000"/>
              </a:spcBef>
            </a:pPr>
            <a:r>
              <a:rPr lang="en-US" sz="2800" dirty="0">
                <a:solidFill>
                  <a:schemeClr val="bg1"/>
                </a:solidFill>
                <a:latin typeface="Helvetica"/>
                <a:cs typeface="Helvetica"/>
              </a:rPr>
              <a:t>Sexual purity is not only</a:t>
            </a:r>
          </a:p>
        </p:txBody>
      </p:sp>
      <p:sp>
        <p:nvSpPr>
          <p:cNvPr id="10245" name="Text Box 17"/>
          <p:cNvSpPr txBox="1">
            <a:spLocks noChangeArrowheads="1"/>
          </p:cNvSpPr>
          <p:nvPr/>
        </p:nvSpPr>
        <p:spPr bwMode="auto">
          <a:xfrm>
            <a:off x="2438400" y="2963840"/>
            <a:ext cx="1371600" cy="492443"/>
          </a:xfrm>
          <a:prstGeom prst="rect">
            <a:avLst/>
          </a:prstGeom>
          <a:noFill/>
          <a:ln w="9525">
            <a:noFill/>
            <a:miter lim="800000"/>
            <a:headEnd/>
            <a:tailEnd/>
          </a:ln>
        </p:spPr>
        <p:txBody>
          <a:bodyPr>
            <a:spAutoFit/>
          </a:bodyPr>
          <a:lstStyle/>
          <a:p>
            <a:pPr>
              <a:spcBef>
                <a:spcPct val="50000"/>
              </a:spcBef>
            </a:pPr>
            <a:r>
              <a:rPr lang="en-US" sz="2600" dirty="0">
                <a:solidFill>
                  <a:srgbClr val="FFFFFF"/>
                </a:solidFill>
                <a:latin typeface="Helvetica"/>
                <a:cs typeface="Helvetica"/>
              </a:rPr>
              <a:t>but also</a:t>
            </a:r>
          </a:p>
        </p:txBody>
      </p:sp>
      <p:sp>
        <p:nvSpPr>
          <p:cNvPr id="10246" name="Text Box 18"/>
          <p:cNvSpPr txBox="1">
            <a:spLocks noChangeArrowheads="1"/>
          </p:cNvSpPr>
          <p:nvPr/>
        </p:nvSpPr>
        <p:spPr bwMode="auto">
          <a:xfrm>
            <a:off x="5625152" y="2963840"/>
            <a:ext cx="762000" cy="492443"/>
          </a:xfrm>
          <a:prstGeom prst="rect">
            <a:avLst/>
          </a:prstGeom>
          <a:noFill/>
          <a:ln w="9525">
            <a:noFill/>
            <a:miter lim="800000"/>
            <a:headEnd/>
            <a:tailEnd/>
          </a:ln>
        </p:spPr>
        <p:txBody>
          <a:bodyPr>
            <a:spAutoFit/>
          </a:bodyPr>
          <a:lstStyle/>
          <a:p>
            <a:pPr>
              <a:spcBef>
                <a:spcPct val="50000"/>
              </a:spcBef>
            </a:pPr>
            <a:r>
              <a:rPr lang="en-US" sz="2600" dirty="0">
                <a:solidFill>
                  <a:srgbClr val="FFFFFF"/>
                </a:solidFill>
                <a:latin typeface="Helvetica"/>
                <a:cs typeface="Helvetica"/>
              </a:rPr>
              <a:t>and</a:t>
            </a:r>
          </a:p>
        </p:txBody>
      </p:sp>
      <p:sp>
        <p:nvSpPr>
          <p:cNvPr id="10259" name="Text Box 19"/>
          <p:cNvSpPr txBox="1">
            <a:spLocks noChangeArrowheads="1"/>
          </p:cNvSpPr>
          <p:nvPr/>
        </p:nvSpPr>
        <p:spPr bwMode="auto">
          <a:xfrm>
            <a:off x="609600" y="4953000"/>
            <a:ext cx="8153400" cy="892552"/>
          </a:xfrm>
          <a:prstGeom prst="rect">
            <a:avLst/>
          </a:prstGeom>
          <a:noFill/>
          <a:ln w="9525">
            <a:noFill/>
            <a:miter lim="800000"/>
            <a:headEnd/>
            <a:tailEnd/>
          </a:ln>
          <a:effectLst/>
        </p:spPr>
        <p:txBody>
          <a:bodyPr wrap="square">
            <a:spAutoFit/>
          </a:bodyPr>
          <a:lstStyle/>
          <a:p>
            <a:pPr>
              <a:spcBef>
                <a:spcPct val="50000"/>
              </a:spcBef>
              <a:defRPr/>
            </a:pPr>
            <a:r>
              <a:rPr lang="en-US" sz="2600" dirty="0">
                <a:solidFill>
                  <a:srgbClr val="FFFFFF"/>
                </a:solidFill>
                <a:latin typeface="Helvetica"/>
                <a:cs typeface="Helvetica"/>
              </a:rPr>
              <a:t>We must </a:t>
            </a:r>
            <a:r>
              <a:rPr lang="en-US" sz="2600" b="1" u="sng" dirty="0">
                <a:solidFill>
                  <a:schemeClr val="accent1">
                    <a:lumMod val="60000"/>
                    <a:lumOff val="40000"/>
                  </a:schemeClr>
                </a:solidFill>
                <a:latin typeface="Helvetica"/>
                <a:cs typeface="Helvetica"/>
              </a:rPr>
              <a:t>fight</a:t>
            </a:r>
            <a:r>
              <a:rPr lang="en-US" sz="2600" dirty="0">
                <a:solidFill>
                  <a:schemeClr val="accent1">
                    <a:lumMod val="60000"/>
                    <a:lumOff val="40000"/>
                  </a:schemeClr>
                </a:solidFill>
                <a:latin typeface="Helvetica"/>
                <a:cs typeface="Helvetica"/>
              </a:rPr>
              <a:t> </a:t>
            </a:r>
            <a:r>
              <a:rPr lang="en-US" sz="2600" dirty="0">
                <a:solidFill>
                  <a:srgbClr val="FFFFFF"/>
                </a:solidFill>
                <a:latin typeface="Helvetica"/>
                <a:cs typeface="Helvetica"/>
              </a:rPr>
              <a:t>for purity in our thoughts and our desires.</a:t>
            </a:r>
          </a:p>
        </p:txBody>
      </p:sp>
      <p:pic>
        <p:nvPicPr>
          <p:cNvPr id="10249" name="Picture 19" descr="95716855.jpg"/>
          <p:cNvPicPr>
            <a:picLocks noChangeAspect="1"/>
          </p:cNvPicPr>
          <p:nvPr/>
        </p:nvPicPr>
        <p:blipFill>
          <a:blip r:embed="rId4" cstate="print"/>
          <a:stretch>
            <a:fillRect/>
          </a:stretch>
        </p:blipFill>
        <p:spPr bwMode="auto">
          <a:xfrm>
            <a:off x="4052933" y="2533628"/>
            <a:ext cx="1239438" cy="1295400"/>
          </a:xfrm>
          <a:prstGeom prst="rect">
            <a:avLst/>
          </a:prstGeom>
          <a:noFill/>
          <a:ln w="9525">
            <a:noFill/>
            <a:miter lim="800000"/>
            <a:headEnd/>
            <a:tailEnd/>
          </a:ln>
        </p:spPr>
      </p:pic>
      <p:grpSp>
        <p:nvGrpSpPr>
          <p:cNvPr id="15" name="Group 14"/>
          <p:cNvGrpSpPr/>
          <p:nvPr/>
        </p:nvGrpSpPr>
        <p:grpSpPr>
          <a:xfrm>
            <a:off x="990600" y="2514600"/>
            <a:ext cx="1371600" cy="1905000"/>
            <a:chOff x="838200" y="2057400"/>
            <a:chExt cx="1371600" cy="1905000"/>
          </a:xfrm>
        </p:grpSpPr>
        <p:pic>
          <p:nvPicPr>
            <p:cNvPr id="10253" name="Picture 17" descr="89270092.jpg"/>
            <p:cNvPicPr>
              <a:picLocks noChangeAspect="1"/>
            </p:cNvPicPr>
            <p:nvPr/>
          </p:nvPicPr>
          <p:blipFill>
            <a:blip r:embed="rId5" cstate="print"/>
            <a:stretch>
              <a:fillRect/>
            </a:stretch>
          </p:blipFill>
          <p:spPr bwMode="auto">
            <a:xfrm>
              <a:off x="859598" y="2057400"/>
              <a:ext cx="1252604" cy="1155700"/>
            </a:xfrm>
            <a:prstGeom prst="rect">
              <a:avLst/>
            </a:prstGeom>
            <a:noFill/>
            <a:ln w="9525">
              <a:noFill/>
              <a:miter lim="800000"/>
              <a:headEnd/>
              <a:tailEnd/>
            </a:ln>
          </p:spPr>
        </p:pic>
        <p:sp>
          <p:nvSpPr>
            <p:cNvPr id="10254" name="TextBox 13"/>
            <p:cNvSpPr txBox="1">
              <a:spLocks noChangeArrowheads="1"/>
            </p:cNvSpPr>
            <p:nvPr/>
          </p:nvSpPr>
          <p:spPr bwMode="auto">
            <a:xfrm>
              <a:off x="838200" y="3505200"/>
              <a:ext cx="1371600" cy="457200"/>
            </a:xfrm>
            <a:prstGeom prst="rect">
              <a:avLst/>
            </a:prstGeom>
            <a:noFill/>
            <a:ln w="9525">
              <a:noFill/>
              <a:miter lim="800000"/>
              <a:headEnd/>
              <a:tailEnd/>
            </a:ln>
          </p:spPr>
          <p:txBody>
            <a:bodyPr anchor="ctr"/>
            <a:lstStyle/>
            <a:p>
              <a:pPr algn="ctr"/>
              <a:r>
                <a:rPr lang="en-US" sz="2000" b="1" u="sng" dirty="0">
                  <a:solidFill>
                    <a:schemeClr val="accent1">
                      <a:lumMod val="60000"/>
                      <a:lumOff val="40000"/>
                    </a:schemeClr>
                  </a:solidFill>
                  <a:latin typeface="Helvetica"/>
                  <a:cs typeface="Helvetica"/>
                </a:rPr>
                <a:t>ACTIONS</a:t>
              </a:r>
            </a:p>
          </p:txBody>
        </p:sp>
      </p:grpSp>
      <p:sp>
        <p:nvSpPr>
          <p:cNvPr id="10251" name="TextBox 15"/>
          <p:cNvSpPr txBox="1">
            <a:spLocks noChangeArrowheads="1"/>
          </p:cNvSpPr>
          <p:nvPr/>
        </p:nvSpPr>
        <p:spPr bwMode="auto">
          <a:xfrm>
            <a:off x="3810000" y="3962400"/>
            <a:ext cx="1676400" cy="457200"/>
          </a:xfrm>
          <a:prstGeom prst="rect">
            <a:avLst/>
          </a:prstGeom>
          <a:noFill/>
          <a:ln w="9525">
            <a:noFill/>
            <a:miter lim="800000"/>
            <a:headEnd/>
            <a:tailEnd/>
          </a:ln>
        </p:spPr>
        <p:txBody>
          <a:bodyPr anchor="ctr"/>
          <a:lstStyle/>
          <a:p>
            <a:pPr algn="ctr"/>
            <a:r>
              <a:rPr lang="en-US" sz="2000" b="1" u="sng" dirty="0">
                <a:solidFill>
                  <a:schemeClr val="accent1">
                    <a:lumMod val="60000"/>
                    <a:lumOff val="40000"/>
                  </a:schemeClr>
                </a:solidFill>
                <a:latin typeface="Helvetica"/>
                <a:cs typeface="Helvetica"/>
              </a:rPr>
              <a:t>THOUGHTS</a:t>
            </a:r>
          </a:p>
        </p:txBody>
      </p:sp>
      <p:grpSp>
        <p:nvGrpSpPr>
          <p:cNvPr id="19" name="Group 18"/>
          <p:cNvGrpSpPr/>
          <p:nvPr/>
        </p:nvGrpSpPr>
        <p:grpSpPr>
          <a:xfrm>
            <a:off x="6615752" y="2667000"/>
            <a:ext cx="1371600" cy="1749402"/>
            <a:chOff x="6324600" y="2065360"/>
            <a:chExt cx="1371600" cy="1749402"/>
          </a:xfrm>
        </p:grpSpPr>
        <p:sp>
          <p:nvSpPr>
            <p:cNvPr id="17" name="Heart 16"/>
            <p:cNvSpPr/>
            <p:nvPr/>
          </p:nvSpPr>
          <p:spPr>
            <a:xfrm>
              <a:off x="6422408" y="2065360"/>
              <a:ext cx="1143000" cy="1066800"/>
            </a:xfrm>
            <a:prstGeom prst="heart">
              <a:avLst/>
            </a:prstGeom>
            <a:solidFill>
              <a:schemeClr val="accent2">
                <a:lumMod val="60000"/>
                <a:lumOff val="40000"/>
              </a:schemeClr>
            </a:solidFill>
            <a:ln>
              <a:solidFill>
                <a:schemeClr val="accent2">
                  <a:shade val="50000"/>
                  <a:alpha val="0"/>
                </a:schemeClr>
              </a:solidFill>
            </a:ln>
            <a:effectLst>
              <a:innerShdw blurRad="276225" dir="13500000">
                <a:srgbClr val="000000">
                  <a:alpha val="53000"/>
                </a:srgbClr>
              </a:inn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252" name="TextBox 17"/>
            <p:cNvSpPr txBox="1">
              <a:spLocks noChangeArrowheads="1"/>
            </p:cNvSpPr>
            <p:nvPr/>
          </p:nvSpPr>
          <p:spPr bwMode="auto">
            <a:xfrm>
              <a:off x="6324600" y="3360760"/>
              <a:ext cx="1371600" cy="454002"/>
            </a:xfrm>
            <a:prstGeom prst="rect">
              <a:avLst/>
            </a:prstGeom>
            <a:noFill/>
            <a:ln w="9525">
              <a:noFill/>
              <a:miter lim="800000"/>
              <a:headEnd/>
              <a:tailEnd/>
            </a:ln>
          </p:spPr>
          <p:txBody>
            <a:bodyPr tIns="91440" bIns="91440" anchor="ctr"/>
            <a:lstStyle/>
            <a:p>
              <a:pPr algn="ctr"/>
              <a:r>
                <a:rPr lang="en-US" sz="2000" b="1" u="sng" dirty="0">
                  <a:solidFill>
                    <a:schemeClr val="accent1">
                      <a:lumMod val="60000"/>
                      <a:lumOff val="40000"/>
                    </a:schemeClr>
                  </a:solidFill>
                  <a:latin typeface="Helvetica"/>
                  <a:cs typeface="Helvetica"/>
                </a:rPr>
                <a:t>DESIRES</a:t>
              </a:r>
            </a:p>
          </p:txBody>
        </p:sp>
      </p:grpSp>
      <p:sp>
        <p:nvSpPr>
          <p:cNvPr id="22" name="Rectangle 21"/>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lvl="0">
              <a:defRPr/>
            </a:pPr>
            <a:r>
              <a:rPr lang="en-US" sz="3300" b="1" dirty="0">
                <a:solidFill>
                  <a:srgbClr val="FFFFFF"/>
                </a:solidFill>
                <a:latin typeface="Helvetica"/>
                <a:ea typeface="+mj-ea"/>
                <a:cs typeface="Helvetica"/>
              </a:rPr>
              <a:t>Sexual Purity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blinds(horizontal)">
                                      <p:cBhvr>
                                        <p:cTn id="12" dur="500"/>
                                        <p:tgtEl>
                                          <p:spTgt spid="1024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251"/>
                                        </p:tgtEl>
                                        <p:attrNameLst>
                                          <p:attrName>style.visibility</p:attrName>
                                        </p:attrNameLst>
                                      </p:cBhvr>
                                      <p:to>
                                        <p:strVal val="visible"/>
                                      </p:to>
                                    </p:set>
                                    <p:animEffect transition="in" filter="blinds(horizontal)">
                                      <p:cBhvr>
                                        <p:cTn id="15" dur="500"/>
                                        <p:tgtEl>
                                          <p:spTgt spid="10251"/>
                                        </p:tgtEl>
                                      </p:cBhvr>
                                    </p:animEffect>
                                  </p:childTnLst>
                                </p:cTn>
                              </p:par>
                              <p:par>
                                <p:cTn id="16" presetID="3" presetClass="entr" presetSubtype="10" fill="hold" nodeType="withEffect">
                                  <p:stCondLst>
                                    <p:cond delay="0"/>
                                  </p:stCondLst>
                                  <p:childTnLst>
                                    <p:set>
                                      <p:cBhvr>
                                        <p:cTn id="17" dur="1" fill="hold">
                                          <p:stCondLst>
                                            <p:cond delay="0"/>
                                          </p:stCondLst>
                                        </p:cTn>
                                        <p:tgtEl>
                                          <p:spTgt spid="10249"/>
                                        </p:tgtEl>
                                        <p:attrNameLst>
                                          <p:attrName>style.visibility</p:attrName>
                                        </p:attrNameLst>
                                      </p:cBhvr>
                                      <p:to>
                                        <p:strVal val="visible"/>
                                      </p:to>
                                    </p:set>
                                    <p:animEffect transition="in" filter="blinds(horizontal)">
                                      <p:cBhvr>
                                        <p:cTn id="18" dur="500"/>
                                        <p:tgtEl>
                                          <p:spTgt spid="1024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246"/>
                                        </p:tgtEl>
                                        <p:attrNameLst>
                                          <p:attrName>style.visibility</p:attrName>
                                        </p:attrNameLst>
                                      </p:cBhvr>
                                      <p:to>
                                        <p:strVal val="visible"/>
                                      </p:to>
                                    </p:set>
                                    <p:animEffect transition="in" filter="blinds(horizontal)">
                                      <p:cBhvr>
                                        <p:cTn id="21" dur="500"/>
                                        <p:tgtEl>
                                          <p:spTgt spid="10246"/>
                                        </p:tgtEl>
                                      </p:cBhvr>
                                    </p:animEffect>
                                  </p:childTnLst>
                                </p:cTn>
                              </p:par>
                              <p:par>
                                <p:cTn id="22" presetID="3" presetClass="entr" presetSubtype="1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259"/>
                                        </p:tgtEl>
                                        <p:attrNameLst>
                                          <p:attrName>style.visibility</p:attrName>
                                        </p:attrNameLst>
                                      </p:cBhvr>
                                      <p:to>
                                        <p:strVal val="visible"/>
                                      </p:to>
                                    </p:set>
                                    <p:animEffect transition="in" filter="blinds(horizontal)">
                                      <p:cBhvr>
                                        <p:cTn id="29" dur="500"/>
                                        <p:tgtEl>
                                          <p:spTgt spid="10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46" grpId="0"/>
      <p:bldP spid="10259" grpId="0"/>
      <p:bldP spid="1025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143000"/>
            <a:ext cx="9144000" cy="51054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272" name="Text Box 8"/>
          <p:cNvSpPr txBox="1">
            <a:spLocks noChangeArrowheads="1"/>
          </p:cNvSpPr>
          <p:nvPr/>
        </p:nvSpPr>
        <p:spPr bwMode="auto">
          <a:xfrm>
            <a:off x="457200" y="1295400"/>
            <a:ext cx="8229600" cy="4739759"/>
          </a:xfrm>
          <a:prstGeom prst="rect">
            <a:avLst/>
          </a:prstGeom>
          <a:noFill/>
          <a:ln w="9525">
            <a:noFill/>
            <a:miter lim="800000"/>
            <a:headEnd/>
            <a:tailEnd/>
          </a:ln>
          <a:effectLst/>
        </p:spPr>
        <p:txBody>
          <a:bodyPr>
            <a:spAutoFit/>
          </a:bodyPr>
          <a:lstStyle/>
          <a:p>
            <a:pPr>
              <a:spcBef>
                <a:spcPts val="1200"/>
              </a:spcBef>
              <a:defRPr/>
            </a:pPr>
            <a:r>
              <a:rPr lang="en-US" sz="2700" dirty="0">
                <a:solidFill>
                  <a:srgbClr val="FFFFFF"/>
                </a:solidFill>
                <a:latin typeface="Helvetica"/>
                <a:cs typeface="Helvetica"/>
              </a:rPr>
              <a:t>Matthew 23:25-28</a:t>
            </a:r>
          </a:p>
          <a:p>
            <a:pPr>
              <a:spcBef>
                <a:spcPts val="1200"/>
              </a:spcBef>
              <a:defRPr/>
            </a:pPr>
            <a:r>
              <a:rPr lang="en-US" sz="2700" dirty="0">
                <a:solidFill>
                  <a:srgbClr val="FFFFFF"/>
                </a:solidFill>
                <a:latin typeface="Helvetica"/>
                <a:cs typeface="Helvetica"/>
              </a:rPr>
              <a:t>One form of sexual sin “on the </a:t>
            </a:r>
            <a:br>
              <a:rPr lang="en-US" sz="2700" dirty="0">
                <a:solidFill>
                  <a:srgbClr val="FFFFFF"/>
                </a:solidFill>
                <a:latin typeface="Helvetica"/>
                <a:cs typeface="Helvetica"/>
              </a:rPr>
            </a:br>
            <a:r>
              <a:rPr lang="en-US" sz="2700" dirty="0">
                <a:solidFill>
                  <a:srgbClr val="FFFFFF"/>
                </a:solidFill>
                <a:latin typeface="Helvetica"/>
                <a:cs typeface="Helvetica"/>
              </a:rPr>
              <a:t>inside of the cup” is sexual lust.</a:t>
            </a:r>
          </a:p>
          <a:p>
            <a:pPr>
              <a:spcBef>
                <a:spcPts val="1200"/>
              </a:spcBef>
              <a:defRPr/>
            </a:pPr>
            <a:r>
              <a:rPr lang="en-US" sz="2700" dirty="0">
                <a:solidFill>
                  <a:srgbClr val="FFFFFF"/>
                </a:solidFill>
                <a:latin typeface="Helvetica"/>
                <a:cs typeface="Helvetica"/>
              </a:rPr>
              <a:t>Lust is a </a:t>
            </a:r>
            <a:r>
              <a:rPr lang="en-US" sz="2700" b="1" u="sng" dirty="0">
                <a:solidFill>
                  <a:schemeClr val="accent1">
                    <a:lumMod val="60000"/>
                    <a:lumOff val="40000"/>
                  </a:schemeClr>
                </a:solidFill>
                <a:latin typeface="Helvetica"/>
                <a:cs typeface="Helvetica"/>
              </a:rPr>
              <a:t>sin</a:t>
            </a:r>
            <a:r>
              <a:rPr lang="en-US" sz="2700" dirty="0">
                <a:solidFill>
                  <a:srgbClr val="FFFFFF"/>
                </a:solidFill>
                <a:latin typeface="Helvetica"/>
                <a:cs typeface="Helvetica"/>
              </a:rPr>
              <a:t>—a form of </a:t>
            </a:r>
            <a:br>
              <a:rPr lang="en-US" sz="2700" dirty="0">
                <a:solidFill>
                  <a:srgbClr val="FFFFFF"/>
                </a:solidFill>
                <a:latin typeface="Helvetica"/>
                <a:cs typeface="Helvetica"/>
              </a:rPr>
            </a:br>
            <a:r>
              <a:rPr lang="en-US" sz="2700" dirty="0">
                <a:solidFill>
                  <a:srgbClr val="FFFFFF"/>
                </a:solidFill>
                <a:latin typeface="Helvetica"/>
                <a:cs typeface="Helvetica"/>
              </a:rPr>
              <a:t>covetousness and </a:t>
            </a:r>
            <a:r>
              <a:rPr lang="en-US" sz="2700" b="1" u="sng" dirty="0">
                <a:solidFill>
                  <a:srgbClr val="B2E389"/>
                </a:solidFill>
                <a:latin typeface="Helvetica"/>
                <a:cs typeface="Helvetica"/>
              </a:rPr>
              <a:t>idolatry</a:t>
            </a:r>
            <a:r>
              <a:rPr lang="en-US" sz="2700" dirty="0">
                <a:solidFill>
                  <a:srgbClr val="FFFFFF"/>
                </a:solidFill>
                <a:latin typeface="Helvetica"/>
                <a:cs typeface="Helvetica"/>
              </a:rPr>
              <a:t>.</a:t>
            </a:r>
          </a:p>
          <a:p>
            <a:pPr>
              <a:spcBef>
                <a:spcPts val="1200"/>
              </a:spcBef>
              <a:defRPr/>
            </a:pPr>
            <a:r>
              <a:rPr lang="en-US" sz="2700" dirty="0">
                <a:solidFill>
                  <a:srgbClr val="FFFFFF"/>
                </a:solidFill>
                <a:latin typeface="Helvetica"/>
                <a:cs typeface="Helvetica"/>
              </a:rPr>
              <a:t>Matthew 5:27-30</a:t>
            </a:r>
          </a:p>
          <a:p>
            <a:pPr>
              <a:spcBef>
                <a:spcPts val="1200"/>
              </a:spcBef>
              <a:defRPr/>
            </a:pPr>
            <a:r>
              <a:rPr lang="en-US" sz="2700" dirty="0">
                <a:solidFill>
                  <a:srgbClr val="FFFFFF"/>
                </a:solidFill>
                <a:latin typeface="Helvetica"/>
                <a:cs typeface="Helvetica"/>
              </a:rPr>
              <a:t>Jesus uses strong images to say that lust should be </a:t>
            </a:r>
            <a:r>
              <a:rPr lang="en-US" sz="2700" b="1" u="sng" dirty="0">
                <a:solidFill>
                  <a:srgbClr val="B2E389"/>
                </a:solidFill>
                <a:latin typeface="Helvetica"/>
                <a:cs typeface="Helvetica"/>
              </a:rPr>
              <a:t>cut off</a:t>
            </a:r>
            <a:r>
              <a:rPr lang="en-US" sz="2700" b="1" dirty="0">
                <a:solidFill>
                  <a:srgbClr val="B2E389"/>
                </a:solidFill>
                <a:latin typeface="Helvetica"/>
                <a:cs typeface="Helvetica"/>
              </a:rPr>
              <a:t> </a:t>
            </a:r>
            <a:r>
              <a:rPr lang="en-US" sz="2700" dirty="0">
                <a:solidFill>
                  <a:srgbClr val="FFFFFF"/>
                </a:solidFill>
                <a:latin typeface="Helvetica"/>
                <a:cs typeface="Helvetica"/>
              </a:rPr>
              <a:t>and not tolerated.</a:t>
            </a:r>
          </a:p>
          <a:p>
            <a:pPr>
              <a:spcBef>
                <a:spcPts val="1200"/>
              </a:spcBef>
              <a:defRPr/>
            </a:pPr>
            <a:r>
              <a:rPr lang="en-US" sz="2700" dirty="0">
                <a:solidFill>
                  <a:srgbClr val="FFFFFF"/>
                </a:solidFill>
                <a:latin typeface="Helvetica"/>
                <a:cs typeface="Helvetica"/>
              </a:rPr>
              <a:t>Lust, like all sins, can lead you to </a:t>
            </a:r>
            <a:r>
              <a:rPr lang="en-US" sz="2700" b="1" u="sng" dirty="0">
                <a:solidFill>
                  <a:srgbClr val="B2E389"/>
                </a:solidFill>
                <a:latin typeface="Helvetica"/>
                <a:cs typeface="Helvetica"/>
              </a:rPr>
              <a:t>hell</a:t>
            </a:r>
            <a:r>
              <a:rPr lang="en-US" sz="2700" dirty="0">
                <a:solidFill>
                  <a:srgbClr val="FFFFFF"/>
                </a:solidFill>
                <a:latin typeface="Helvetica"/>
                <a:cs typeface="Helvetica"/>
              </a:rPr>
              <a:t>.</a:t>
            </a:r>
          </a:p>
        </p:txBody>
      </p:sp>
      <p:pic>
        <p:nvPicPr>
          <p:cNvPr id="6" name="Picture 5" descr="89684017_cup.jpg"/>
          <p:cNvPicPr>
            <a:picLocks noChangeAspect="1"/>
          </p:cNvPicPr>
          <p:nvPr/>
        </p:nvPicPr>
        <p:blipFill>
          <a:blip r:embed="rId4" cstate="print"/>
          <a:stretch>
            <a:fillRect/>
          </a:stretch>
        </p:blipFill>
        <p:spPr>
          <a:xfrm>
            <a:off x="5562600" y="1447800"/>
            <a:ext cx="3276600" cy="2182254"/>
          </a:xfrm>
          <a:prstGeom prst="rect">
            <a:avLst/>
          </a:prstGeom>
          <a:ln>
            <a:noFill/>
          </a:ln>
          <a:effectLst>
            <a:outerShdw blurRad="292100" dist="139700" dir="2700000" algn="tl" rotWithShape="0">
              <a:srgbClr val="333333">
                <a:alpha val="65000"/>
              </a:srgbClr>
            </a:outerShdw>
          </a:effectLst>
        </p:spPr>
      </p:pic>
      <p:grpSp>
        <p:nvGrpSpPr>
          <p:cNvPr id="10" name="Group 9"/>
          <p:cNvGrpSpPr/>
          <p:nvPr/>
        </p:nvGrpSpPr>
        <p:grpSpPr>
          <a:xfrm>
            <a:off x="0" y="0"/>
            <a:ext cx="9144000" cy="838200"/>
            <a:chOff x="0" y="0"/>
            <a:chExt cx="9144000" cy="838200"/>
          </a:xfrm>
        </p:grpSpPr>
        <p:sp>
          <p:nvSpPr>
            <p:cNvPr id="5" name="Rectangle 4"/>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lvl="0">
                <a:defRPr/>
              </a:pPr>
              <a:r>
                <a:rPr lang="en-US" sz="3300" b="1" dirty="0">
                  <a:solidFill>
                    <a:srgbClr val="FFFFFF"/>
                  </a:solidFill>
                  <a:latin typeface="Helvetica"/>
                  <a:ea typeface="+mj-ea"/>
                  <a:cs typeface="Helvetica"/>
                </a:rPr>
                <a:t>God’s Word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11272">
                                            <p:txEl>
                                              <p:pRg st="1" end="1"/>
                                            </p:txEl>
                                          </p:spTgt>
                                        </p:tgtEl>
                                        <p:attrNameLst>
                                          <p:attrName>style.visibility</p:attrName>
                                        </p:attrNameLst>
                                      </p:cBhvr>
                                      <p:to>
                                        <p:strVal val="visible"/>
                                      </p:to>
                                    </p:set>
                                    <p:animEffect transition="in" filter="blinds(horizontal)">
                                      <p:cBhvr>
                                        <p:cTn id="10" dur="500"/>
                                        <p:tgtEl>
                                          <p:spTgt spid="1127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272">
                                            <p:txEl>
                                              <p:pRg st="2" end="2"/>
                                            </p:txEl>
                                          </p:spTgt>
                                        </p:tgtEl>
                                        <p:attrNameLst>
                                          <p:attrName>style.visibility</p:attrName>
                                        </p:attrNameLst>
                                      </p:cBhvr>
                                      <p:to>
                                        <p:strVal val="visible"/>
                                      </p:to>
                                    </p:set>
                                    <p:animEffect transition="in" filter="blinds(horizontal)">
                                      <p:cBhvr>
                                        <p:cTn id="13" dur="500"/>
                                        <p:tgtEl>
                                          <p:spTgt spid="1127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272">
                                            <p:txEl>
                                              <p:pRg st="3" end="3"/>
                                            </p:txEl>
                                          </p:spTgt>
                                        </p:tgtEl>
                                        <p:attrNameLst>
                                          <p:attrName>style.visibility</p:attrName>
                                        </p:attrNameLst>
                                      </p:cBhvr>
                                      <p:to>
                                        <p:strVal val="visible"/>
                                      </p:to>
                                    </p:set>
                                    <p:animEffect transition="in" filter="blinds(horizontal)">
                                      <p:cBhvr>
                                        <p:cTn id="18" dur="500"/>
                                        <p:tgtEl>
                                          <p:spTgt spid="1127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1272">
                                            <p:txEl>
                                              <p:pRg st="4" end="4"/>
                                            </p:txEl>
                                          </p:spTgt>
                                        </p:tgtEl>
                                        <p:attrNameLst>
                                          <p:attrName>style.visibility</p:attrName>
                                        </p:attrNameLst>
                                      </p:cBhvr>
                                      <p:to>
                                        <p:strVal val="visible"/>
                                      </p:to>
                                    </p:set>
                                    <p:animEffect transition="in" filter="blinds(horizontal)">
                                      <p:cBhvr>
                                        <p:cTn id="23" dur="500"/>
                                        <p:tgtEl>
                                          <p:spTgt spid="11272">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1272">
                                            <p:txEl>
                                              <p:pRg st="5" end="5"/>
                                            </p:txEl>
                                          </p:spTgt>
                                        </p:tgtEl>
                                        <p:attrNameLst>
                                          <p:attrName>style.visibility</p:attrName>
                                        </p:attrNameLst>
                                      </p:cBhvr>
                                      <p:to>
                                        <p:strVal val="visible"/>
                                      </p:to>
                                    </p:set>
                                    <p:animEffect transition="in" filter="blinds(horizontal)">
                                      <p:cBhvr>
                                        <p:cTn id="26" dur="500"/>
                                        <p:tgtEl>
                                          <p:spTgt spid="112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1" name="Rectangle 10"/>
          <p:cNvSpPr/>
          <p:nvPr/>
        </p:nvSpPr>
        <p:spPr>
          <a:xfrm>
            <a:off x="0" y="1143000"/>
            <a:ext cx="9144000" cy="51816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3962400" y="1524000"/>
            <a:ext cx="4191000" cy="4431983"/>
          </a:xfrm>
          <a:prstGeom prst="rect">
            <a:avLst/>
          </a:prstGeom>
          <a:noFill/>
        </p:spPr>
        <p:txBody>
          <a:bodyPr wrap="square">
            <a:spAutoFit/>
          </a:bodyPr>
          <a:lstStyle/>
          <a:p>
            <a:pPr fontAlgn="auto">
              <a:spcBef>
                <a:spcPts val="0"/>
              </a:spcBef>
              <a:spcAft>
                <a:spcPts val="1200"/>
              </a:spcAft>
              <a:defRPr/>
            </a:pPr>
            <a:r>
              <a:rPr lang="en-US" sz="2800" dirty="0">
                <a:solidFill>
                  <a:schemeClr val="bg1"/>
                </a:solidFill>
                <a:latin typeface="Helvetica"/>
                <a:cs typeface="Helvetica"/>
              </a:rPr>
              <a:t>When lust is </a:t>
            </a:r>
            <a:r>
              <a:rPr lang="en-US" sz="2800" b="1" u="sng" dirty="0">
                <a:solidFill>
                  <a:schemeClr val="accent1">
                    <a:lumMod val="60000"/>
                    <a:lumOff val="40000"/>
                  </a:schemeClr>
                </a:solidFill>
                <a:latin typeface="Helvetica"/>
                <a:cs typeface="Helvetica"/>
              </a:rPr>
              <a:t>fed</a:t>
            </a:r>
            <a:r>
              <a:rPr lang="en-US" sz="2800" dirty="0">
                <a:solidFill>
                  <a:schemeClr val="bg1"/>
                </a:solidFill>
                <a:latin typeface="Helvetica"/>
                <a:cs typeface="Helvetica"/>
              </a:rPr>
              <a:t>, it </a:t>
            </a:r>
            <a:r>
              <a:rPr lang="en-US" sz="2800" b="1" u="sng" dirty="0">
                <a:solidFill>
                  <a:srgbClr val="B2E389"/>
                </a:solidFill>
                <a:latin typeface="Helvetica"/>
                <a:cs typeface="Helvetica"/>
              </a:rPr>
              <a:t>grows</a:t>
            </a:r>
            <a:r>
              <a:rPr lang="en-US" sz="2800" dirty="0">
                <a:solidFill>
                  <a:schemeClr val="bg1"/>
                </a:solidFill>
                <a:latin typeface="Helvetica"/>
                <a:cs typeface="Helvetica"/>
              </a:rPr>
              <a:t>.</a:t>
            </a:r>
          </a:p>
          <a:p>
            <a:pPr fontAlgn="auto">
              <a:spcBef>
                <a:spcPts val="0"/>
              </a:spcBef>
              <a:spcAft>
                <a:spcPts val="1200"/>
              </a:spcAft>
              <a:defRPr/>
            </a:pPr>
            <a:r>
              <a:rPr lang="en-US" sz="2800" dirty="0">
                <a:solidFill>
                  <a:schemeClr val="bg1"/>
                </a:solidFill>
                <a:latin typeface="Helvetica"/>
                <a:cs typeface="Helvetica"/>
              </a:rPr>
              <a:t>When starved, it </a:t>
            </a:r>
            <a:r>
              <a:rPr lang="en-US" sz="2800" b="1" u="sng" dirty="0">
                <a:solidFill>
                  <a:srgbClr val="B2E389"/>
                </a:solidFill>
                <a:latin typeface="Helvetica"/>
                <a:cs typeface="Helvetica"/>
              </a:rPr>
              <a:t>withers</a:t>
            </a:r>
            <a:r>
              <a:rPr lang="en-US" sz="2800" dirty="0">
                <a:solidFill>
                  <a:schemeClr val="bg1"/>
                </a:solidFill>
                <a:latin typeface="Helvetica"/>
                <a:cs typeface="Helvetica"/>
              </a:rPr>
              <a:t>.</a:t>
            </a:r>
            <a:endParaRPr lang="en-US" sz="3600" dirty="0">
              <a:solidFill>
                <a:schemeClr val="bg1"/>
              </a:solidFill>
              <a:latin typeface="Helvetica"/>
              <a:cs typeface="Helvetica"/>
            </a:endParaRPr>
          </a:p>
          <a:p>
            <a:pPr fontAlgn="auto">
              <a:spcBef>
                <a:spcPts val="0"/>
              </a:spcBef>
              <a:spcAft>
                <a:spcPts val="1200"/>
              </a:spcAft>
              <a:defRPr/>
            </a:pPr>
            <a:r>
              <a:rPr lang="en-US" sz="2800" dirty="0">
                <a:solidFill>
                  <a:schemeClr val="bg1"/>
                </a:solidFill>
                <a:latin typeface="Helvetica"/>
                <a:cs typeface="Helvetica"/>
              </a:rPr>
              <a:t>Pornography feeds lust. It is </a:t>
            </a:r>
            <a:r>
              <a:rPr lang="en-US" sz="2800" b="1" u="sng" dirty="0">
                <a:solidFill>
                  <a:srgbClr val="B2E389"/>
                </a:solidFill>
                <a:latin typeface="Helvetica"/>
                <a:cs typeface="Helvetica"/>
              </a:rPr>
              <a:t>dangerous</a:t>
            </a:r>
            <a:r>
              <a:rPr lang="en-US" sz="2800" dirty="0">
                <a:solidFill>
                  <a:schemeClr val="bg1"/>
                </a:solidFill>
                <a:latin typeface="Helvetica"/>
                <a:cs typeface="Helvetica"/>
              </a:rPr>
              <a:t>, </a:t>
            </a:r>
            <a:r>
              <a:rPr lang="en-US" sz="2800" b="1" u="sng" dirty="0">
                <a:solidFill>
                  <a:srgbClr val="B2E389"/>
                </a:solidFill>
                <a:latin typeface="Helvetica"/>
                <a:cs typeface="Helvetica"/>
              </a:rPr>
              <a:t>addictive</a:t>
            </a:r>
            <a:r>
              <a:rPr lang="en-US" sz="2800" dirty="0">
                <a:solidFill>
                  <a:schemeClr val="bg1"/>
                </a:solidFill>
                <a:latin typeface="Helvetica"/>
                <a:cs typeface="Helvetica"/>
              </a:rPr>
              <a:t>, and needs to be cut off.</a:t>
            </a:r>
          </a:p>
          <a:p>
            <a:pPr fontAlgn="auto">
              <a:spcBef>
                <a:spcPts val="0"/>
              </a:spcBef>
              <a:spcAft>
                <a:spcPts val="0"/>
              </a:spcAft>
              <a:defRPr/>
            </a:pPr>
            <a:endParaRPr lang="en-US" sz="1400" dirty="0">
              <a:solidFill>
                <a:schemeClr val="bg1"/>
              </a:solidFill>
              <a:latin typeface="Helvetica"/>
              <a:cs typeface="Helvetica"/>
            </a:endParaRPr>
          </a:p>
          <a:p>
            <a:pPr fontAlgn="auto">
              <a:spcBef>
                <a:spcPts val="0"/>
              </a:spcBef>
              <a:spcAft>
                <a:spcPts val="0"/>
              </a:spcAft>
              <a:defRPr/>
            </a:pPr>
            <a:endParaRPr lang="en-US" sz="1400" dirty="0">
              <a:solidFill>
                <a:schemeClr val="bg1"/>
              </a:solidFill>
              <a:effectLst>
                <a:glow rad="63500">
                  <a:schemeClr val="accent6">
                    <a:satMod val="175000"/>
                    <a:alpha val="40000"/>
                  </a:schemeClr>
                </a:glow>
              </a:effectLst>
              <a:latin typeface="Helvetica"/>
              <a:cs typeface="Helvetica"/>
            </a:endParaRPr>
          </a:p>
        </p:txBody>
      </p:sp>
      <p:pic>
        <p:nvPicPr>
          <p:cNvPr id="7" name="Picture 6" descr="87623109_dying.jpg"/>
          <p:cNvPicPr>
            <a:picLocks noChangeAspect="1"/>
          </p:cNvPicPr>
          <p:nvPr/>
        </p:nvPicPr>
        <p:blipFill>
          <a:blip r:embed="rId4" cstate="print"/>
          <a:stretch>
            <a:fillRect/>
          </a:stretch>
        </p:blipFill>
        <p:spPr>
          <a:xfrm>
            <a:off x="630105" y="1498996"/>
            <a:ext cx="2951296" cy="4469608"/>
          </a:xfrm>
          <a:prstGeom prst="rect">
            <a:avLst/>
          </a:prstGeom>
          <a:ln>
            <a:noFill/>
          </a:ln>
          <a:effectLst>
            <a:outerShdw blurRad="292100" dist="139700" dir="2700000" algn="tl" rotWithShape="0">
              <a:srgbClr val="333333">
                <a:alpha val="65000"/>
              </a:srgbClr>
            </a:outerShdw>
          </a:effectLst>
        </p:spPr>
      </p:pic>
      <p:grpSp>
        <p:nvGrpSpPr>
          <p:cNvPr id="6" name="Group 5"/>
          <p:cNvGrpSpPr/>
          <p:nvPr/>
        </p:nvGrpSpPr>
        <p:grpSpPr>
          <a:xfrm>
            <a:off x="0" y="0"/>
            <a:ext cx="9144000" cy="838200"/>
            <a:chOff x="0" y="0"/>
            <a:chExt cx="9144000" cy="838200"/>
          </a:xfrm>
        </p:grpSpPr>
        <p:sp>
          <p:nvSpPr>
            <p:cNvPr id="9" name="Rectangle 8"/>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lvl="0">
                <a:defRPr/>
              </a:pPr>
              <a:r>
                <a:rPr lang="en-US" sz="3300" b="1" dirty="0">
                  <a:solidFill>
                    <a:srgbClr val="FFFFFF"/>
                  </a:solidFill>
                  <a:latin typeface="Helvetica"/>
                  <a:ea typeface="+mj-ea"/>
                  <a:cs typeface="Helvetica"/>
                </a:rPr>
                <a:t>Lust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0" name="Rectangle 19"/>
          <p:cNvSpPr/>
          <p:nvPr/>
        </p:nvSpPr>
        <p:spPr>
          <a:xfrm>
            <a:off x="0" y="1143000"/>
            <a:ext cx="9144000" cy="5181600"/>
          </a:xfrm>
          <a:prstGeom prst="rect">
            <a:avLst/>
          </a:prstGeom>
          <a:solidFill>
            <a:schemeClr val="tx1">
              <a:alpha val="5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328" name="Text Box 16"/>
          <p:cNvSpPr txBox="1">
            <a:spLocks noChangeArrowheads="1"/>
          </p:cNvSpPr>
          <p:nvPr/>
        </p:nvSpPr>
        <p:spPr bwMode="auto">
          <a:xfrm>
            <a:off x="533400" y="1447800"/>
            <a:ext cx="8229600" cy="4521200"/>
          </a:xfrm>
          <a:prstGeom prst="rect">
            <a:avLst/>
          </a:prstGeom>
          <a:noFill/>
          <a:ln w="9525">
            <a:noFill/>
            <a:miter lim="800000"/>
            <a:headEnd/>
            <a:tailEnd/>
          </a:ln>
          <a:effectLst/>
        </p:spPr>
        <p:txBody>
          <a:bodyPr>
            <a:spAutoFit/>
          </a:bodyPr>
          <a:lstStyle/>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spcBef>
                <a:spcPct val="50000"/>
              </a:spcBef>
              <a:defRPr/>
            </a:pPr>
            <a:endParaRPr lang="en-US" dirty="0">
              <a:latin typeface="Helvetica"/>
              <a:cs typeface="Helvetica"/>
            </a:endParaRPr>
          </a:p>
          <a:p>
            <a:pPr algn="r">
              <a:spcBef>
                <a:spcPct val="50000"/>
              </a:spcBef>
              <a:defRPr/>
            </a:pPr>
            <a:r>
              <a:rPr lang="en-US" sz="3600" b="1" dirty="0">
                <a:solidFill>
                  <a:schemeClr val="accent1">
                    <a:lumMod val="60000"/>
                    <a:lumOff val="40000"/>
                  </a:schemeClr>
                </a:solidFill>
                <a:latin typeface="Helvetica"/>
                <a:cs typeface="Helvetica"/>
              </a:rPr>
              <a:t>Guard your eyes!</a:t>
            </a:r>
          </a:p>
          <a:p>
            <a:pPr algn="r">
              <a:defRPr/>
            </a:pPr>
            <a:r>
              <a:rPr lang="en-US" sz="2800" dirty="0">
                <a:solidFill>
                  <a:schemeClr val="bg1"/>
                </a:solidFill>
                <a:latin typeface="Helvetica"/>
                <a:cs typeface="Helvetica"/>
              </a:rPr>
              <a:t>Job 31:1-4</a:t>
            </a:r>
          </a:p>
          <a:p>
            <a:pPr algn="r">
              <a:defRPr/>
            </a:pPr>
            <a:r>
              <a:rPr lang="en-US" sz="2800" dirty="0">
                <a:solidFill>
                  <a:schemeClr val="bg1"/>
                </a:solidFill>
                <a:latin typeface="Helvetica"/>
                <a:cs typeface="Helvetica"/>
              </a:rPr>
              <a:t>Proverbs 4:25-26</a:t>
            </a:r>
          </a:p>
        </p:txBody>
      </p:sp>
      <p:grpSp>
        <p:nvGrpSpPr>
          <p:cNvPr id="19" name="Group 18"/>
          <p:cNvGrpSpPr/>
          <p:nvPr/>
        </p:nvGrpSpPr>
        <p:grpSpPr>
          <a:xfrm>
            <a:off x="3048000" y="1371600"/>
            <a:ext cx="2895600" cy="2590800"/>
            <a:chOff x="2667000" y="3962400"/>
            <a:chExt cx="2895600" cy="2590800"/>
          </a:xfrm>
        </p:grpSpPr>
        <p:sp>
          <p:nvSpPr>
            <p:cNvPr id="18" name="Heart 17"/>
            <p:cNvSpPr/>
            <p:nvPr/>
          </p:nvSpPr>
          <p:spPr>
            <a:xfrm>
              <a:off x="2667000" y="3962400"/>
              <a:ext cx="2895600" cy="2590800"/>
            </a:xfrm>
            <a:prstGeom prst="heart">
              <a:avLst/>
            </a:prstGeom>
            <a:solidFill>
              <a:schemeClr val="accent1">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a:cs typeface="Helvetica"/>
              </a:endParaRPr>
            </a:p>
          </p:txBody>
        </p:sp>
        <p:sp>
          <p:nvSpPr>
            <p:cNvPr id="13318" name="TextBox 7"/>
            <p:cNvSpPr txBox="1">
              <a:spLocks noChangeArrowheads="1"/>
            </p:cNvSpPr>
            <p:nvPr/>
          </p:nvSpPr>
          <p:spPr bwMode="auto">
            <a:xfrm>
              <a:off x="2958152" y="4702792"/>
              <a:ext cx="2362200" cy="954087"/>
            </a:xfrm>
            <a:prstGeom prst="rect">
              <a:avLst/>
            </a:prstGeom>
            <a:noFill/>
            <a:ln w="9525">
              <a:noFill/>
              <a:miter lim="800000"/>
              <a:headEnd/>
              <a:tailEnd/>
            </a:ln>
          </p:spPr>
          <p:txBody>
            <a:bodyPr>
              <a:spAutoFit/>
            </a:bodyPr>
            <a:lstStyle/>
            <a:p>
              <a:pPr algn="ctr"/>
              <a:r>
                <a:rPr lang="en-US" sz="2800" dirty="0">
                  <a:latin typeface="Helvetica"/>
                  <a:cs typeface="Helvetica"/>
                </a:rPr>
                <a:t>A battle of the </a:t>
              </a:r>
              <a:r>
                <a:rPr lang="en-US" sz="2800" b="1" u="sng" dirty="0">
                  <a:solidFill>
                    <a:schemeClr val="accent1">
                      <a:lumMod val="50000"/>
                    </a:schemeClr>
                  </a:solidFill>
                  <a:latin typeface="Helvetica"/>
                  <a:cs typeface="Helvetica"/>
                </a:rPr>
                <a:t>heart</a:t>
              </a:r>
            </a:p>
          </p:txBody>
        </p:sp>
      </p:grpSp>
      <p:grpSp>
        <p:nvGrpSpPr>
          <p:cNvPr id="13319" name="Group 11"/>
          <p:cNvGrpSpPr>
            <a:grpSpLocks/>
          </p:cNvGrpSpPr>
          <p:nvPr/>
        </p:nvGrpSpPr>
        <p:grpSpPr bwMode="auto">
          <a:xfrm rot="551759">
            <a:off x="282068" y="2840964"/>
            <a:ext cx="3214618" cy="965982"/>
            <a:chOff x="813067" y="2960183"/>
            <a:chExt cx="3215419" cy="685800"/>
          </a:xfrm>
        </p:grpSpPr>
        <p:sp>
          <p:nvSpPr>
            <p:cNvPr id="10" name="Right Arrow 9"/>
            <p:cNvSpPr/>
            <p:nvPr/>
          </p:nvSpPr>
          <p:spPr>
            <a:xfrm rot="21048241">
              <a:off x="816171" y="2960183"/>
              <a:ext cx="3212315" cy="685800"/>
            </a:xfrm>
            <a:prstGeom prst="rightArrow">
              <a:avLst/>
            </a:prstGeom>
            <a:solidFill>
              <a:schemeClr val="bg2">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latin typeface="Helvetica"/>
                <a:cs typeface="Helvetica"/>
              </a:endParaRPr>
            </a:p>
          </p:txBody>
        </p:sp>
        <p:sp>
          <p:nvSpPr>
            <p:cNvPr id="13324" name="TextBox 10"/>
            <p:cNvSpPr txBox="1">
              <a:spLocks noChangeArrowheads="1"/>
            </p:cNvSpPr>
            <p:nvPr/>
          </p:nvSpPr>
          <p:spPr bwMode="auto">
            <a:xfrm rot="21048241">
              <a:off x="813067" y="3110028"/>
              <a:ext cx="2992196" cy="371461"/>
            </a:xfrm>
            <a:prstGeom prst="rect">
              <a:avLst/>
            </a:prstGeom>
            <a:noFill/>
            <a:ln w="9525">
              <a:noFill/>
              <a:miter lim="800000"/>
              <a:headEnd/>
              <a:tailEnd/>
            </a:ln>
          </p:spPr>
          <p:txBody>
            <a:bodyPr wrap="square">
              <a:spAutoFit/>
            </a:bodyPr>
            <a:lstStyle/>
            <a:p>
              <a:r>
                <a:rPr lang="en-US" sz="2800" dirty="0">
                  <a:solidFill>
                    <a:schemeClr val="bg1"/>
                  </a:solidFill>
                  <a:latin typeface="Helvetica"/>
                  <a:cs typeface="Helvetica"/>
                </a:rPr>
                <a:t>fed by the </a:t>
              </a:r>
              <a:r>
                <a:rPr lang="en-US" sz="2800" b="1" u="sng" dirty="0">
                  <a:solidFill>
                    <a:schemeClr val="accent1">
                      <a:lumMod val="60000"/>
                      <a:lumOff val="40000"/>
                    </a:schemeClr>
                  </a:solidFill>
                  <a:latin typeface="Helvetica"/>
                  <a:cs typeface="Helvetica"/>
                </a:rPr>
                <a:t>mind</a:t>
              </a:r>
            </a:p>
          </p:txBody>
        </p:sp>
      </p:grpSp>
      <p:grpSp>
        <p:nvGrpSpPr>
          <p:cNvPr id="13320" name="Group 12"/>
          <p:cNvGrpSpPr>
            <a:grpSpLocks/>
          </p:cNvGrpSpPr>
          <p:nvPr/>
        </p:nvGrpSpPr>
        <p:grpSpPr bwMode="auto">
          <a:xfrm rot="20700000" flipH="1">
            <a:off x="5631810" y="2838269"/>
            <a:ext cx="3275044" cy="965981"/>
            <a:chOff x="3264841" y="3170336"/>
            <a:chExt cx="3274244" cy="685800"/>
          </a:xfrm>
        </p:grpSpPr>
        <p:sp>
          <p:nvSpPr>
            <p:cNvPr id="14" name="Right Arrow 13"/>
            <p:cNvSpPr/>
            <p:nvPr/>
          </p:nvSpPr>
          <p:spPr>
            <a:xfrm rot="20700000">
              <a:off x="3326770" y="3170336"/>
              <a:ext cx="3212315" cy="685800"/>
            </a:xfrm>
            <a:prstGeom prst="rightArrow">
              <a:avLst/>
            </a:prstGeom>
            <a:solidFill>
              <a:schemeClr val="bg2">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en-US">
                <a:latin typeface="Helvetica"/>
                <a:cs typeface="Helvetica"/>
              </a:endParaRPr>
            </a:p>
          </p:txBody>
        </p:sp>
        <p:sp>
          <p:nvSpPr>
            <p:cNvPr id="13322" name="TextBox 14"/>
            <p:cNvSpPr txBox="1">
              <a:spLocks noChangeArrowheads="1"/>
            </p:cNvSpPr>
            <p:nvPr/>
          </p:nvSpPr>
          <p:spPr bwMode="auto">
            <a:xfrm rot="20700000">
              <a:off x="3264841" y="3375806"/>
              <a:ext cx="2742531" cy="371461"/>
            </a:xfrm>
            <a:prstGeom prst="rect">
              <a:avLst/>
            </a:prstGeom>
            <a:noFill/>
            <a:ln w="9525">
              <a:noFill/>
              <a:miter lim="800000"/>
              <a:headEnd/>
              <a:tailEnd/>
            </a:ln>
          </p:spPr>
          <p:txBody>
            <a:bodyPr wrap="square">
              <a:spAutoFit/>
            </a:bodyPr>
            <a:lstStyle/>
            <a:p>
              <a:r>
                <a:rPr lang="en-US" sz="2800" dirty="0">
                  <a:solidFill>
                    <a:schemeClr val="bg1"/>
                  </a:solidFill>
                  <a:latin typeface="Helvetica"/>
                  <a:cs typeface="Helvetica"/>
                </a:rPr>
                <a:t>fed by the </a:t>
              </a:r>
              <a:r>
                <a:rPr lang="en-US" sz="2800" b="1" u="sng" dirty="0">
                  <a:solidFill>
                    <a:schemeClr val="accent1">
                      <a:lumMod val="60000"/>
                      <a:lumOff val="40000"/>
                    </a:schemeClr>
                  </a:solidFill>
                  <a:latin typeface="Helvetica"/>
                  <a:cs typeface="Helvetica"/>
                </a:rPr>
                <a:t>eyes</a:t>
              </a:r>
            </a:p>
          </p:txBody>
        </p:sp>
      </p:grpSp>
      <p:grpSp>
        <p:nvGrpSpPr>
          <p:cNvPr id="13" name="Group 12"/>
          <p:cNvGrpSpPr/>
          <p:nvPr/>
        </p:nvGrpSpPr>
        <p:grpSpPr>
          <a:xfrm>
            <a:off x="0" y="0"/>
            <a:ext cx="9144000" cy="838200"/>
            <a:chOff x="0" y="0"/>
            <a:chExt cx="9144000" cy="838200"/>
          </a:xfrm>
        </p:grpSpPr>
        <p:sp>
          <p:nvSpPr>
            <p:cNvPr id="15" name="Rectangle 14"/>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The Battle Against Lust</a:t>
              </a:r>
            </a:p>
            <a:p>
              <a:pPr marL="117475">
                <a:defRPr/>
              </a:pPr>
              <a:endParaRPr lang="en-US" sz="3300" b="1" dirty="0">
                <a:solidFill>
                  <a:srgbClr val="FFFFFF"/>
                </a:solidFill>
                <a:latin typeface="Helvetica"/>
                <a:ea typeface="+mj-ea"/>
                <a:cs typeface="Helvetic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28">
                                            <p:txEl>
                                              <p:pRg st="7" end="7"/>
                                            </p:txEl>
                                          </p:spTgt>
                                        </p:tgtEl>
                                        <p:attrNameLst>
                                          <p:attrName>style.visibility</p:attrName>
                                        </p:attrNameLst>
                                      </p:cBhvr>
                                      <p:to>
                                        <p:strVal val="visible"/>
                                      </p:to>
                                    </p:set>
                                    <p:animEffect transition="in" filter="blinds(horizontal)">
                                      <p:cBhvr>
                                        <p:cTn id="7" dur="500"/>
                                        <p:tgtEl>
                                          <p:spTgt spid="13328">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328">
                                            <p:txEl>
                                              <p:pRg st="8" end="8"/>
                                            </p:txEl>
                                          </p:spTgt>
                                        </p:tgtEl>
                                        <p:attrNameLst>
                                          <p:attrName>style.visibility</p:attrName>
                                        </p:attrNameLst>
                                      </p:cBhvr>
                                      <p:to>
                                        <p:strVal val="visible"/>
                                      </p:to>
                                    </p:set>
                                    <p:animEffect transition="in" filter="blinds(horizontal)">
                                      <p:cBhvr>
                                        <p:cTn id="10" dur="500"/>
                                        <p:tgtEl>
                                          <p:spTgt spid="13328">
                                            <p:txEl>
                                              <p:pRg st="8" end="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328">
                                            <p:txEl>
                                              <p:pRg st="9" end="9"/>
                                            </p:txEl>
                                          </p:spTgt>
                                        </p:tgtEl>
                                        <p:attrNameLst>
                                          <p:attrName>style.visibility</p:attrName>
                                        </p:attrNameLst>
                                      </p:cBhvr>
                                      <p:to>
                                        <p:strVal val="visible"/>
                                      </p:to>
                                    </p:set>
                                    <p:animEffect transition="in" filter="blinds(horizontal)">
                                      <p:cBhvr>
                                        <p:cTn id="13" dur="500"/>
                                        <p:tgtEl>
                                          <p:spTgt spid="1332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0" y="0"/>
            <a:ext cx="9144000" cy="6858000"/>
          </a:xfrm>
          <a:prstGeom prst="rect">
            <a:avLst/>
          </a:prstGeom>
          <a:solidFill>
            <a:schemeClr val="tx1">
              <a:alpha val="71000"/>
            </a:schemeClr>
          </a:solidFill>
        </p:spPr>
        <p:txBody>
          <a:bodyPr lIns="457200" tIns="320040" rIns="457200" bIns="320040" anchor="ctr"/>
          <a:lstStyle/>
          <a:p>
            <a:pPr marL="0" marR="0">
              <a:spcBef>
                <a:spcPts val="0"/>
              </a:spcBef>
              <a:spcAft>
                <a:spcPts val="0"/>
              </a:spcAft>
            </a:pPr>
            <a:r>
              <a:rPr lang="en-US" sz="2500" i="1" dirty="0">
                <a:solidFill>
                  <a:schemeClr val="bg1"/>
                </a:solidFill>
                <a:latin typeface="Helvetica" panose="020B0604020202020204" pitchFamily="34" charset="0"/>
                <a:ea typeface="Calibri" panose="020F0502020204030204" pitchFamily="34" charset="0"/>
                <a:cs typeface="Helvetica" panose="020B0604020202020204" pitchFamily="34" charset="0"/>
              </a:rPr>
              <a:t>“</a:t>
            </a:r>
            <a:r>
              <a:rPr lang="en-US" sz="2500" i="1" dirty="0">
                <a:solidFill>
                  <a:schemeClr val="bg1"/>
                </a:solidFill>
                <a:effectLst/>
                <a:latin typeface="Helvetica" panose="020B0604020202020204" pitchFamily="34" charset="0"/>
                <a:ea typeface="Calibri" panose="020F0502020204030204" pitchFamily="34" charset="0"/>
                <a:cs typeface="Helvetica" panose="020B0604020202020204" pitchFamily="34" charset="0"/>
              </a:rPr>
              <a:t>The God who invites us into what is good also warns us off what is bad. You may be sure of this: everyone who is sexually immoral has no inheritance in the kingdom of Christ and God. Take it to heart. Don’t let peer pressure or the culture deceive you. By the mercy of Christ, you will live a brighter, more loving, and more fruitful life.</a:t>
            </a:r>
            <a:endParaRPr lang="en-US" sz="2500" dirty="0">
              <a:solidFill>
                <a:schemeClr val="bg1"/>
              </a:solidFill>
              <a:effectLst/>
              <a:latin typeface="Helvetica" panose="020B0604020202020204" pitchFamily="34" charset="0"/>
              <a:ea typeface="Calibri" panose="020F0502020204030204" pitchFamily="34" charset="0"/>
              <a:cs typeface="Helvetica" panose="020B0604020202020204" pitchFamily="34" charset="0"/>
            </a:endParaRPr>
          </a:p>
          <a:p>
            <a:pPr marL="0" marR="0">
              <a:spcBef>
                <a:spcPts val="0"/>
              </a:spcBef>
              <a:spcAft>
                <a:spcPts val="0"/>
              </a:spcAft>
            </a:pPr>
            <a:r>
              <a:rPr lang="en-US" sz="2500" i="1" dirty="0">
                <a:solidFill>
                  <a:schemeClr val="bg1"/>
                </a:solidFill>
                <a:effectLst/>
                <a:latin typeface="Helvetica" panose="020B0604020202020204" pitchFamily="34" charset="0"/>
                <a:ea typeface="Calibri" panose="020F0502020204030204" pitchFamily="34" charset="0"/>
                <a:cs typeface="Helvetica" panose="020B0604020202020204" pitchFamily="34" charset="0"/>
              </a:rPr>
              <a:t> </a:t>
            </a:r>
            <a:endParaRPr lang="en-US" sz="2500" dirty="0">
              <a:solidFill>
                <a:schemeClr val="bg1"/>
              </a:solidFill>
              <a:effectLst/>
              <a:latin typeface="Helvetica" panose="020B0604020202020204" pitchFamily="34" charset="0"/>
              <a:ea typeface="Calibri" panose="020F0502020204030204" pitchFamily="34" charset="0"/>
              <a:cs typeface="Helvetica" panose="020B0604020202020204" pitchFamily="34" charset="0"/>
            </a:endParaRPr>
          </a:p>
          <a:p>
            <a:pPr marL="0" marR="0">
              <a:spcBef>
                <a:spcPts val="0"/>
              </a:spcBef>
              <a:spcAft>
                <a:spcPts val="0"/>
              </a:spcAft>
            </a:pPr>
            <a:r>
              <a:rPr lang="en-US" sz="2500" i="1" dirty="0">
                <a:solidFill>
                  <a:schemeClr val="bg1"/>
                </a:solidFill>
                <a:effectLst/>
                <a:latin typeface="Helvetica" panose="020B0604020202020204" pitchFamily="34" charset="0"/>
                <a:ea typeface="Calibri" panose="020F0502020204030204" pitchFamily="34" charset="0"/>
                <a:cs typeface="Helvetica" panose="020B0604020202020204" pitchFamily="34" charset="0"/>
              </a:rPr>
              <a:t>“But God doesn’t just tell you to shape up… [A] step is to realize “I need mercies from my Father. I need him to love me and forgive me. I need his strength and forgiveness.” Recognizing wrong leads to awareness that you need something that only God can give you—something he freely gives. He gives himself in Jesus Christ. Cast yourself on the care of your Father. Find grace and help from outside yourself. Seek, and you will find the mercy you need.”</a:t>
            </a:r>
            <a:r>
              <a:rPr lang="en-US" sz="2400" i="1" dirty="0">
                <a:solidFill>
                  <a:schemeClr val="bg1"/>
                </a:solidFill>
                <a:effectLst/>
                <a:latin typeface="Helvetica" panose="020B0604020202020204" pitchFamily="34" charset="0"/>
                <a:ea typeface="Calibri" panose="020F0502020204030204" pitchFamily="34" charset="0"/>
                <a:cs typeface="Helvetica" panose="020B0604020202020204" pitchFamily="34" charset="0"/>
              </a:rPr>
              <a:t>—David </a:t>
            </a:r>
            <a:r>
              <a:rPr lang="en-US" sz="2400" i="1" dirty="0" err="1">
                <a:solidFill>
                  <a:schemeClr val="bg1"/>
                </a:solidFill>
                <a:effectLst/>
                <a:latin typeface="Helvetica" panose="020B0604020202020204" pitchFamily="34" charset="0"/>
                <a:ea typeface="Calibri" panose="020F0502020204030204" pitchFamily="34" charset="0"/>
                <a:cs typeface="Helvetica" panose="020B0604020202020204" pitchFamily="34" charset="0"/>
              </a:rPr>
              <a:t>Powlison</a:t>
            </a:r>
            <a:endParaRPr lang="en-US" sz="2400" dirty="0">
              <a:solidFill>
                <a:schemeClr val="bg1"/>
              </a:solidFill>
              <a:latin typeface="Helvetica" panose="020B0604020202020204" pitchFamily="34" charset="0"/>
              <a:cs typeface="Helvetica"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143000"/>
            <a:ext cx="9144000" cy="5181600"/>
          </a:xfrm>
          <a:prstGeom prst="rect">
            <a:avLst/>
          </a:prstGeom>
          <a:solidFill>
            <a:schemeClr val="tx1">
              <a:alpha val="6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457200" y="1600200"/>
            <a:ext cx="8229600" cy="2554545"/>
          </a:xfrm>
          <a:prstGeom prst="rect">
            <a:avLst/>
          </a:prstGeom>
          <a:noFill/>
        </p:spPr>
        <p:txBody>
          <a:bodyPr>
            <a:spAutoFit/>
          </a:bodyPr>
          <a:lstStyle/>
          <a:p>
            <a:pPr fontAlgn="auto">
              <a:spcBef>
                <a:spcPts val="0"/>
              </a:spcBef>
              <a:spcAft>
                <a:spcPts val="1200"/>
              </a:spcAft>
              <a:defRPr/>
            </a:pPr>
            <a:r>
              <a:rPr lang="en-US" sz="2800" dirty="0">
                <a:solidFill>
                  <a:srgbClr val="FFFFFF"/>
                </a:solidFill>
                <a:latin typeface="Helvetica"/>
                <a:cs typeface="Helvetica"/>
              </a:rPr>
              <a:t>Immodesty: turns a person into an </a:t>
            </a:r>
            <a:r>
              <a:rPr lang="en-US" sz="2800" b="1" u="sng" dirty="0">
                <a:solidFill>
                  <a:schemeClr val="accent1">
                    <a:lumMod val="60000"/>
                    <a:lumOff val="40000"/>
                  </a:schemeClr>
                </a:solidFill>
                <a:latin typeface="Helvetica"/>
                <a:cs typeface="Helvetica"/>
              </a:rPr>
              <a:t>object</a:t>
            </a:r>
            <a:r>
              <a:rPr lang="en-US" sz="2800" dirty="0">
                <a:solidFill>
                  <a:schemeClr val="accent1">
                    <a:lumMod val="60000"/>
                    <a:lumOff val="40000"/>
                  </a:schemeClr>
                </a:solidFill>
                <a:latin typeface="Helvetica"/>
                <a:cs typeface="Helvetica"/>
              </a:rPr>
              <a:t> </a:t>
            </a:r>
            <a:r>
              <a:rPr lang="en-US" sz="2800" dirty="0">
                <a:solidFill>
                  <a:srgbClr val="FFFFFF"/>
                </a:solidFill>
                <a:latin typeface="Helvetica"/>
                <a:cs typeface="Helvetica"/>
              </a:rPr>
              <a:t>of </a:t>
            </a:r>
            <a:r>
              <a:rPr lang="en-US" sz="2800" b="1" u="sng" dirty="0">
                <a:solidFill>
                  <a:srgbClr val="B2E389"/>
                </a:solidFill>
                <a:latin typeface="Helvetica"/>
                <a:cs typeface="Helvetica"/>
              </a:rPr>
              <a:t>selfish</a:t>
            </a:r>
            <a:r>
              <a:rPr lang="en-US" sz="2800" dirty="0">
                <a:solidFill>
                  <a:srgbClr val="B2E389"/>
                </a:solidFill>
                <a:latin typeface="Helvetica"/>
                <a:cs typeface="Helvetica"/>
              </a:rPr>
              <a:t> </a:t>
            </a:r>
            <a:r>
              <a:rPr lang="en-US" sz="2800" dirty="0">
                <a:solidFill>
                  <a:srgbClr val="FFFFFF"/>
                </a:solidFill>
                <a:latin typeface="Helvetica"/>
                <a:cs typeface="Helvetica"/>
              </a:rPr>
              <a:t>desire.</a:t>
            </a:r>
            <a:endParaRPr lang="en-US" sz="1400" dirty="0">
              <a:solidFill>
                <a:srgbClr val="FFFFFF"/>
              </a:solidFill>
              <a:latin typeface="Helvetica"/>
              <a:cs typeface="Helvetica"/>
            </a:endParaRPr>
          </a:p>
          <a:p>
            <a:pPr fontAlgn="auto">
              <a:spcBef>
                <a:spcPts val="0"/>
              </a:spcBef>
              <a:spcAft>
                <a:spcPts val="1200"/>
              </a:spcAft>
              <a:defRPr/>
            </a:pPr>
            <a:r>
              <a:rPr lang="en-US" sz="2800" dirty="0">
                <a:solidFill>
                  <a:srgbClr val="FFFFFF"/>
                </a:solidFill>
                <a:latin typeface="Helvetica"/>
                <a:cs typeface="Helvetica"/>
              </a:rPr>
              <a:t>Modesty: helps others </a:t>
            </a:r>
            <a:r>
              <a:rPr lang="en-US" sz="2800" b="1" u="sng" dirty="0">
                <a:solidFill>
                  <a:srgbClr val="B2E389"/>
                </a:solidFill>
                <a:latin typeface="Helvetica"/>
                <a:cs typeface="Helvetica"/>
              </a:rPr>
              <a:t>resist</a:t>
            </a:r>
            <a:r>
              <a:rPr lang="en-US" sz="2800" dirty="0">
                <a:solidFill>
                  <a:srgbClr val="B2E389"/>
                </a:solidFill>
                <a:latin typeface="Helvetica"/>
                <a:cs typeface="Helvetica"/>
              </a:rPr>
              <a:t> </a:t>
            </a:r>
            <a:r>
              <a:rPr lang="en-US" sz="2800" dirty="0">
                <a:solidFill>
                  <a:srgbClr val="FFFFFF"/>
                </a:solidFill>
                <a:latin typeface="Helvetica"/>
                <a:cs typeface="Helvetica"/>
              </a:rPr>
              <a:t>lust and treat you like a person, not an object.</a:t>
            </a:r>
          </a:p>
          <a:p>
            <a:pPr fontAlgn="auto">
              <a:spcBef>
                <a:spcPts val="0"/>
              </a:spcBef>
              <a:spcAft>
                <a:spcPts val="1200"/>
              </a:spcAft>
              <a:defRPr/>
            </a:pPr>
            <a:r>
              <a:rPr lang="en-US" sz="2800" b="1" dirty="0">
                <a:solidFill>
                  <a:srgbClr val="FFFFFF"/>
                </a:solidFill>
                <a:latin typeface="Helvetica"/>
                <a:cs typeface="Helvetica"/>
              </a:rPr>
              <a:t>1 Timothy 2:9-10</a:t>
            </a:r>
          </a:p>
        </p:txBody>
      </p:sp>
      <p:grpSp>
        <p:nvGrpSpPr>
          <p:cNvPr id="6" name="Group 5"/>
          <p:cNvGrpSpPr/>
          <p:nvPr/>
        </p:nvGrpSpPr>
        <p:grpSpPr>
          <a:xfrm>
            <a:off x="0" y="0"/>
            <a:ext cx="9144000" cy="838200"/>
            <a:chOff x="0" y="0"/>
            <a:chExt cx="9144000" cy="838200"/>
          </a:xfrm>
        </p:grpSpPr>
        <p:sp>
          <p:nvSpPr>
            <p:cNvPr id="7" name="Rectangle 6"/>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Cultivate Modesty</a:t>
              </a:r>
            </a:p>
            <a:p>
              <a:pPr marL="117475">
                <a:defRPr/>
              </a:pPr>
              <a:endParaRPr lang="en-US" sz="3300" b="1" dirty="0">
                <a:solidFill>
                  <a:srgbClr val="FFFFFF"/>
                </a:solidFill>
                <a:latin typeface="Helvetica"/>
                <a:ea typeface="+mj-ea"/>
                <a:cs typeface="Helvetic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1" name="Rectangle 10"/>
          <p:cNvSpPr/>
          <p:nvPr/>
        </p:nvSpPr>
        <p:spPr>
          <a:xfrm>
            <a:off x="0" y="1143000"/>
            <a:ext cx="9144000" cy="5181600"/>
          </a:xfrm>
          <a:prstGeom prst="rect">
            <a:avLst/>
          </a:prstGeom>
          <a:solidFill>
            <a:schemeClr val="tx1">
              <a:alpha val="4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457200" y="970002"/>
            <a:ext cx="8229600" cy="523875"/>
          </a:xfrm>
          <a:prstGeom prst="rect">
            <a:avLst/>
          </a:prstGeom>
          <a:noFill/>
        </p:spPr>
        <p:txBody>
          <a:bodyPr>
            <a:spAutoFit/>
          </a:bodyPr>
          <a:lstStyle/>
          <a:p>
            <a:pPr fontAlgn="auto">
              <a:spcBef>
                <a:spcPts val="0"/>
              </a:spcBef>
              <a:spcAft>
                <a:spcPts val="0"/>
              </a:spcAft>
              <a:defRPr/>
            </a:pPr>
            <a:endParaRPr lang="en-US" sz="2800" dirty="0">
              <a:latin typeface="+mn-lt"/>
              <a:cs typeface="+mn-cs"/>
            </a:endParaRPr>
          </a:p>
        </p:txBody>
      </p:sp>
      <p:sp>
        <p:nvSpPr>
          <p:cNvPr id="16" name="TextBox 15"/>
          <p:cNvSpPr txBox="1"/>
          <p:nvPr/>
        </p:nvSpPr>
        <p:spPr>
          <a:xfrm>
            <a:off x="1524000" y="1752600"/>
            <a:ext cx="2362200" cy="2286000"/>
          </a:xfrm>
          <a:prstGeom prst="rect">
            <a:avLst/>
          </a:prstGeom>
          <a:solidFill>
            <a:schemeClr val="tx1"/>
          </a:solidFill>
        </p:spPr>
        <p:txBody>
          <a:bodyPr wrap="square" rtlCol="0" anchor="ctr" anchorCtr="0">
            <a:noAutofit/>
          </a:bodyPr>
          <a:lstStyle/>
          <a:p>
            <a:pPr algn="ctr"/>
            <a:r>
              <a:rPr lang="en-US" sz="2800" b="1" dirty="0">
                <a:solidFill>
                  <a:schemeClr val="bg1"/>
                </a:solidFill>
                <a:latin typeface="Helvetica"/>
                <a:cs typeface="Helvetica"/>
              </a:rPr>
              <a:t>OTHERS</a:t>
            </a:r>
          </a:p>
        </p:txBody>
      </p:sp>
      <p:sp>
        <p:nvSpPr>
          <p:cNvPr id="18" name="TextBox 17"/>
          <p:cNvSpPr txBox="1"/>
          <p:nvPr/>
        </p:nvSpPr>
        <p:spPr>
          <a:xfrm>
            <a:off x="5257800" y="1752600"/>
            <a:ext cx="2362200" cy="2286000"/>
          </a:xfrm>
          <a:prstGeom prst="rect">
            <a:avLst/>
          </a:prstGeom>
          <a:solidFill>
            <a:schemeClr val="bg1">
              <a:lumMod val="50000"/>
            </a:schemeClr>
          </a:solidFill>
        </p:spPr>
        <p:txBody>
          <a:bodyPr wrap="square" rtlCol="0" anchor="ctr" anchorCtr="0">
            <a:noAutofit/>
          </a:bodyPr>
          <a:lstStyle/>
          <a:p>
            <a:pPr algn="ctr"/>
            <a:r>
              <a:rPr lang="en-US" sz="2800" b="1" dirty="0">
                <a:solidFill>
                  <a:schemeClr val="bg1"/>
                </a:solidFill>
                <a:latin typeface="Helvetica"/>
                <a:cs typeface="Helvetica"/>
              </a:rPr>
              <a:t>ME</a:t>
            </a:r>
          </a:p>
        </p:txBody>
      </p:sp>
      <p:sp>
        <p:nvSpPr>
          <p:cNvPr id="19" name="TextBox 18"/>
          <p:cNvSpPr txBox="1"/>
          <p:nvPr/>
        </p:nvSpPr>
        <p:spPr>
          <a:xfrm>
            <a:off x="4953000" y="5029200"/>
            <a:ext cx="3276600" cy="523220"/>
          </a:xfrm>
          <a:prstGeom prst="rect">
            <a:avLst/>
          </a:prstGeom>
          <a:noFill/>
        </p:spPr>
        <p:txBody>
          <a:bodyPr wrap="square">
            <a:spAutoFit/>
          </a:bodyPr>
          <a:lstStyle/>
          <a:p>
            <a:pPr algn="ctr">
              <a:defRPr/>
            </a:pPr>
            <a:r>
              <a:rPr lang="en-US" sz="2800" dirty="0">
                <a:solidFill>
                  <a:schemeClr val="bg1"/>
                </a:solidFill>
                <a:latin typeface="Helvetica"/>
                <a:cs typeface="Helvetica"/>
              </a:rPr>
              <a:t>Pure and Clean?</a:t>
            </a:r>
          </a:p>
        </p:txBody>
      </p:sp>
      <p:sp>
        <p:nvSpPr>
          <p:cNvPr id="20" name="Up Arrow 19"/>
          <p:cNvSpPr/>
          <p:nvPr/>
        </p:nvSpPr>
        <p:spPr>
          <a:xfrm>
            <a:off x="6172200" y="4267200"/>
            <a:ext cx="609600" cy="762000"/>
          </a:xfrm>
          <a:prstGeom prst="up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0" y="0"/>
            <a:ext cx="9144000" cy="838200"/>
            <a:chOff x="0" y="0"/>
            <a:chExt cx="9144000" cy="838200"/>
          </a:xfrm>
        </p:grpSpPr>
        <p:sp>
          <p:nvSpPr>
            <p:cNvPr id="9" name="Rectangle 8"/>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Modesty Determined By Comparison</a:t>
              </a:r>
            </a:p>
            <a:p>
              <a:pPr marL="117475">
                <a:defRPr/>
              </a:pPr>
              <a:endParaRPr lang="en-US" sz="3300" b="1" dirty="0">
                <a:solidFill>
                  <a:srgbClr val="FFFFFF"/>
                </a:solidFill>
                <a:latin typeface="Helvetica"/>
                <a:ea typeface="+mj-ea"/>
                <a:cs typeface="Helvetica"/>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7413" name="TextBox 3"/>
          <p:cNvSpPr txBox="1">
            <a:spLocks noChangeArrowheads="1"/>
          </p:cNvSpPr>
          <p:nvPr/>
        </p:nvSpPr>
        <p:spPr bwMode="auto">
          <a:xfrm>
            <a:off x="4953000" y="1143000"/>
            <a:ext cx="3962400" cy="1908215"/>
          </a:xfrm>
          <a:prstGeom prst="rect">
            <a:avLst/>
          </a:prstGeom>
          <a:noFill/>
          <a:ln w="9525">
            <a:noFill/>
            <a:miter lim="800000"/>
            <a:headEnd/>
            <a:tailEnd/>
          </a:ln>
        </p:spPr>
        <p:txBody>
          <a:bodyPr wrap="square">
            <a:spAutoFit/>
          </a:bodyPr>
          <a:lstStyle/>
          <a:p>
            <a:pPr>
              <a:spcAft>
                <a:spcPts val="1200"/>
              </a:spcAft>
            </a:pPr>
            <a:r>
              <a:rPr lang="en-US" sz="2700" b="1" u="sng" dirty="0">
                <a:solidFill>
                  <a:schemeClr val="accent1">
                    <a:lumMod val="50000"/>
                  </a:schemeClr>
                </a:solidFill>
                <a:latin typeface="Helvetica"/>
                <a:cs typeface="Helvetica"/>
              </a:rPr>
              <a:t>True</a:t>
            </a:r>
            <a:r>
              <a:rPr lang="en-US" sz="2700" dirty="0">
                <a:latin typeface="Helvetica"/>
                <a:cs typeface="Helvetica"/>
              </a:rPr>
              <a:t> modesty compares itself to </a:t>
            </a:r>
            <a:r>
              <a:rPr lang="en-US" sz="2700" b="1" u="sng" dirty="0">
                <a:solidFill>
                  <a:schemeClr val="accent1">
                    <a:lumMod val="50000"/>
                  </a:schemeClr>
                </a:solidFill>
                <a:latin typeface="Helvetica"/>
                <a:cs typeface="Helvetica"/>
              </a:rPr>
              <a:t>Christ</a:t>
            </a:r>
            <a:r>
              <a:rPr lang="en-US" sz="2700" dirty="0">
                <a:latin typeface="Helvetica"/>
                <a:cs typeface="Helvetica"/>
              </a:rPr>
              <a:t>.</a:t>
            </a:r>
          </a:p>
          <a:p>
            <a:pPr>
              <a:spcAft>
                <a:spcPts val="1200"/>
              </a:spcAft>
            </a:pPr>
            <a:r>
              <a:rPr lang="en-US" sz="2700" dirty="0">
                <a:latin typeface="Helvetica"/>
                <a:cs typeface="Helvetica"/>
              </a:rPr>
              <a:t>Sought to draw attention away from self to God. 	</a:t>
            </a:r>
          </a:p>
        </p:txBody>
      </p:sp>
      <p:sp>
        <p:nvSpPr>
          <p:cNvPr id="9" name="TextBox 8"/>
          <p:cNvSpPr txBox="1">
            <a:spLocks noChangeArrowheads="1"/>
          </p:cNvSpPr>
          <p:nvPr/>
        </p:nvSpPr>
        <p:spPr bwMode="auto">
          <a:xfrm>
            <a:off x="685800" y="5486400"/>
            <a:ext cx="7924800" cy="954107"/>
          </a:xfrm>
          <a:prstGeom prst="rect">
            <a:avLst/>
          </a:prstGeom>
          <a:noFill/>
          <a:ln w="9525">
            <a:noFill/>
            <a:miter lim="800000"/>
            <a:headEnd/>
            <a:tailEnd/>
          </a:ln>
        </p:spPr>
        <p:txBody>
          <a:bodyPr wrap="square">
            <a:spAutoFit/>
          </a:bodyPr>
          <a:lstStyle/>
          <a:p>
            <a:pPr algn="ctr"/>
            <a:r>
              <a:rPr lang="en-US" sz="2700" dirty="0">
                <a:solidFill>
                  <a:srgbClr val="FFFFFF"/>
                </a:solidFill>
                <a:latin typeface="Helvetica"/>
                <a:cs typeface="Helvetica"/>
              </a:rPr>
              <a:t>A godly young woman will dress to help others think </a:t>
            </a:r>
            <a:r>
              <a:rPr lang="en-US" sz="2700" b="1" u="sng" dirty="0">
                <a:solidFill>
                  <a:schemeClr val="accent1">
                    <a:lumMod val="60000"/>
                    <a:lumOff val="40000"/>
                  </a:schemeClr>
                </a:solidFill>
                <a:latin typeface="Helvetica"/>
                <a:cs typeface="Helvetica"/>
              </a:rPr>
              <a:t>pure</a:t>
            </a:r>
            <a:r>
              <a:rPr lang="en-US" sz="2700" dirty="0">
                <a:solidFill>
                  <a:schemeClr val="accent1">
                    <a:lumMod val="60000"/>
                    <a:lumOff val="40000"/>
                  </a:schemeClr>
                </a:solidFill>
                <a:latin typeface="Helvetica"/>
                <a:cs typeface="Helvetica"/>
              </a:rPr>
              <a:t> </a:t>
            </a:r>
            <a:r>
              <a:rPr lang="en-US" sz="2700" dirty="0">
                <a:solidFill>
                  <a:srgbClr val="FFFFFF"/>
                </a:solidFill>
                <a:latin typeface="Helvetica"/>
                <a:cs typeface="Helvetica"/>
              </a:rPr>
              <a:t>thoughts and </a:t>
            </a:r>
            <a:r>
              <a:rPr lang="en-US" sz="2700" b="1" u="sng" dirty="0">
                <a:solidFill>
                  <a:srgbClr val="B2E389"/>
                </a:solidFill>
                <a:latin typeface="Helvetica"/>
                <a:cs typeface="Helvetica"/>
              </a:rPr>
              <a:t>honor</a:t>
            </a:r>
            <a:r>
              <a:rPr lang="en-US" sz="2700" dirty="0">
                <a:solidFill>
                  <a:srgbClr val="B2E389"/>
                </a:solidFill>
                <a:latin typeface="Helvetica"/>
                <a:cs typeface="Helvetica"/>
              </a:rPr>
              <a:t> </a:t>
            </a:r>
            <a:r>
              <a:rPr lang="en-US" sz="2700" dirty="0">
                <a:solidFill>
                  <a:srgbClr val="FFFFFF"/>
                </a:solidFill>
                <a:latin typeface="Helvetica"/>
                <a:cs typeface="Helvetica"/>
              </a:rPr>
              <a:t>Christ.</a:t>
            </a:r>
          </a:p>
        </p:txBody>
      </p:sp>
      <p:grpSp>
        <p:nvGrpSpPr>
          <p:cNvPr id="5" name="Group 4"/>
          <p:cNvGrpSpPr/>
          <p:nvPr/>
        </p:nvGrpSpPr>
        <p:grpSpPr>
          <a:xfrm>
            <a:off x="0" y="0"/>
            <a:ext cx="9144000" cy="838200"/>
            <a:chOff x="0" y="0"/>
            <a:chExt cx="9144000" cy="838200"/>
          </a:xfrm>
        </p:grpSpPr>
        <p:sp>
          <p:nvSpPr>
            <p:cNvPr id="6" name="Rectangle 5"/>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Modesty According to Christ</a:t>
              </a:r>
            </a:p>
            <a:p>
              <a:pPr marL="117475">
                <a:defRPr/>
              </a:pPr>
              <a:endParaRPr lang="en-US" sz="3300" b="1" dirty="0">
                <a:solidFill>
                  <a:srgbClr val="FFFFFF"/>
                </a:solidFill>
                <a:latin typeface="Helvetica"/>
                <a:ea typeface="+mj-ea"/>
                <a:cs typeface="Helvetic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1" name="Rectangle 10"/>
          <p:cNvSpPr/>
          <p:nvPr/>
        </p:nvSpPr>
        <p:spPr>
          <a:xfrm>
            <a:off x="0" y="1143000"/>
            <a:ext cx="9144000" cy="5715000"/>
          </a:xfrm>
          <a:prstGeom prst="rect">
            <a:avLst/>
          </a:prstGeom>
          <a:solidFill>
            <a:schemeClr val="tx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457200" y="1410593"/>
            <a:ext cx="8229600" cy="3847207"/>
          </a:xfrm>
          <a:prstGeom prst="rect">
            <a:avLst/>
          </a:prstGeom>
          <a:noFill/>
        </p:spPr>
        <p:txBody>
          <a:bodyPr>
            <a:spAutoFit/>
          </a:bodyPr>
          <a:lstStyle/>
          <a:p>
            <a:pPr fontAlgn="auto">
              <a:spcBef>
                <a:spcPts val="0"/>
              </a:spcBef>
              <a:spcAft>
                <a:spcPts val="1200"/>
              </a:spcAft>
              <a:defRPr/>
            </a:pPr>
            <a:r>
              <a:rPr lang="en-US" sz="2700" dirty="0">
                <a:solidFill>
                  <a:schemeClr val="bg1"/>
                </a:solidFill>
                <a:latin typeface="Helvetica"/>
                <a:cs typeface="Helvetica"/>
              </a:rPr>
              <a:t>Modesty is an </a:t>
            </a:r>
            <a:r>
              <a:rPr lang="en-US" sz="2700" b="1" u="sng" dirty="0">
                <a:solidFill>
                  <a:schemeClr val="accent1">
                    <a:lumMod val="60000"/>
                    <a:lumOff val="40000"/>
                  </a:schemeClr>
                </a:solidFill>
                <a:latin typeface="Helvetica"/>
                <a:cs typeface="Helvetica"/>
              </a:rPr>
              <a:t>attitude</a:t>
            </a:r>
            <a:r>
              <a:rPr lang="en-US" sz="2700" dirty="0">
                <a:solidFill>
                  <a:schemeClr val="accent1">
                    <a:lumMod val="60000"/>
                    <a:lumOff val="40000"/>
                  </a:schemeClr>
                </a:solidFill>
                <a:latin typeface="Helvetica"/>
                <a:cs typeface="Helvetica"/>
              </a:rPr>
              <a:t> </a:t>
            </a:r>
            <a:r>
              <a:rPr lang="en-US" sz="2700" dirty="0">
                <a:solidFill>
                  <a:schemeClr val="bg1"/>
                </a:solidFill>
                <a:latin typeface="Helvetica"/>
                <a:cs typeface="Helvetica"/>
              </a:rPr>
              <a:t>and a </a:t>
            </a:r>
            <a:r>
              <a:rPr lang="en-US" sz="2700" b="1" u="sng" dirty="0">
                <a:solidFill>
                  <a:srgbClr val="B2E389"/>
                </a:solidFill>
                <a:latin typeface="Helvetica"/>
                <a:cs typeface="Helvetica"/>
              </a:rPr>
              <a:t>mindset</a:t>
            </a:r>
            <a:r>
              <a:rPr lang="en-US" sz="2700" dirty="0">
                <a:solidFill>
                  <a:schemeClr val="bg1"/>
                </a:solidFill>
                <a:latin typeface="Helvetica"/>
                <a:cs typeface="Helvetica"/>
              </a:rPr>
              <a:t>, not just a matter of dress.</a:t>
            </a:r>
          </a:p>
          <a:p>
            <a:pPr fontAlgn="auto">
              <a:spcBef>
                <a:spcPts val="0"/>
              </a:spcBef>
              <a:spcAft>
                <a:spcPts val="1200"/>
              </a:spcAft>
              <a:defRPr/>
            </a:pPr>
            <a:r>
              <a:rPr lang="en-US" sz="2700" dirty="0">
                <a:solidFill>
                  <a:schemeClr val="bg1"/>
                </a:solidFill>
                <a:latin typeface="Helvetica"/>
                <a:cs typeface="Helvetica"/>
              </a:rPr>
              <a:t>Immodesty doesn’t bring </a:t>
            </a:r>
            <a:r>
              <a:rPr lang="en-US" sz="2700" b="1" u="sng" dirty="0">
                <a:solidFill>
                  <a:srgbClr val="B2E389"/>
                </a:solidFill>
                <a:latin typeface="Helvetica"/>
                <a:cs typeface="Helvetica"/>
              </a:rPr>
              <a:t>love</a:t>
            </a:r>
            <a:r>
              <a:rPr lang="en-US" sz="2700" dirty="0">
                <a:solidFill>
                  <a:schemeClr val="bg1"/>
                </a:solidFill>
                <a:latin typeface="Helvetica"/>
                <a:cs typeface="Helvetica"/>
              </a:rPr>
              <a:t>—it feeds lust, which devalues and turns people into objects.</a:t>
            </a:r>
          </a:p>
          <a:p>
            <a:pPr fontAlgn="auto">
              <a:spcBef>
                <a:spcPts val="0"/>
              </a:spcBef>
              <a:spcAft>
                <a:spcPts val="1200"/>
              </a:spcAft>
              <a:defRPr/>
            </a:pPr>
            <a:r>
              <a:rPr lang="en-US" sz="2700" dirty="0">
                <a:solidFill>
                  <a:schemeClr val="bg1"/>
                </a:solidFill>
                <a:latin typeface="Helvetica"/>
                <a:cs typeface="Helvetica"/>
              </a:rPr>
              <a:t>Genuine good </a:t>
            </a:r>
            <a:r>
              <a:rPr lang="en-US" sz="2700" b="1" u="sng" dirty="0">
                <a:solidFill>
                  <a:srgbClr val="B2E389"/>
                </a:solidFill>
                <a:latin typeface="Helvetica"/>
                <a:cs typeface="Helvetica"/>
              </a:rPr>
              <a:t>works</a:t>
            </a:r>
            <a:r>
              <a:rPr lang="en-US" sz="2700" dirty="0">
                <a:solidFill>
                  <a:srgbClr val="B2E389"/>
                </a:solidFill>
                <a:latin typeface="Helvetica"/>
                <a:cs typeface="Helvetica"/>
              </a:rPr>
              <a:t> </a:t>
            </a:r>
            <a:br>
              <a:rPr lang="en-US" sz="2700" dirty="0">
                <a:solidFill>
                  <a:schemeClr val="bg1"/>
                </a:solidFill>
                <a:latin typeface="Helvetica"/>
                <a:cs typeface="Helvetica"/>
              </a:rPr>
            </a:br>
            <a:r>
              <a:rPr lang="en-US" sz="2700" dirty="0">
                <a:solidFill>
                  <a:schemeClr val="bg1"/>
                </a:solidFill>
                <a:latin typeface="Helvetica"/>
                <a:cs typeface="Helvetica"/>
              </a:rPr>
              <a:t>and a beautiful </a:t>
            </a:r>
            <a:r>
              <a:rPr lang="en-US" sz="2700" b="1" u="sng" dirty="0">
                <a:solidFill>
                  <a:srgbClr val="B2E389"/>
                </a:solidFill>
                <a:latin typeface="Helvetica"/>
                <a:cs typeface="Helvetica"/>
              </a:rPr>
              <a:t>spirit</a:t>
            </a:r>
            <a:r>
              <a:rPr lang="en-US" sz="2700" dirty="0">
                <a:solidFill>
                  <a:srgbClr val="B2E389"/>
                </a:solidFill>
                <a:latin typeface="Helvetica"/>
                <a:cs typeface="Helvetica"/>
              </a:rPr>
              <a:t> </a:t>
            </a:r>
            <a:br>
              <a:rPr lang="en-US" sz="2700" dirty="0">
                <a:solidFill>
                  <a:schemeClr val="bg1"/>
                </a:solidFill>
                <a:latin typeface="Helvetica"/>
                <a:cs typeface="Helvetica"/>
              </a:rPr>
            </a:br>
            <a:r>
              <a:rPr lang="en-US" sz="2700" dirty="0">
                <a:solidFill>
                  <a:schemeClr val="bg1"/>
                </a:solidFill>
                <a:latin typeface="Helvetica"/>
                <a:cs typeface="Helvetica"/>
              </a:rPr>
              <a:t>win the love and </a:t>
            </a:r>
            <a:br>
              <a:rPr lang="en-US" sz="2700" dirty="0">
                <a:solidFill>
                  <a:schemeClr val="bg1"/>
                </a:solidFill>
                <a:latin typeface="Helvetica"/>
                <a:cs typeface="Helvetica"/>
              </a:rPr>
            </a:br>
            <a:r>
              <a:rPr lang="en-US" sz="2700" dirty="0">
                <a:solidFill>
                  <a:schemeClr val="bg1"/>
                </a:solidFill>
                <a:latin typeface="Helvetica"/>
                <a:cs typeface="Helvetica"/>
              </a:rPr>
              <a:t>loyalty of another.</a:t>
            </a:r>
          </a:p>
        </p:txBody>
      </p:sp>
      <p:pic>
        <p:nvPicPr>
          <p:cNvPr id="7" name="Picture 6" descr="87704882.jpg"/>
          <p:cNvPicPr>
            <a:picLocks noChangeAspect="1"/>
          </p:cNvPicPr>
          <p:nvPr/>
        </p:nvPicPr>
        <p:blipFill>
          <a:blip r:embed="rId4" cstate="print"/>
          <a:stretch>
            <a:fillRect/>
          </a:stretch>
        </p:blipFill>
        <p:spPr>
          <a:xfrm>
            <a:off x="4191000" y="3505200"/>
            <a:ext cx="4584070" cy="3048000"/>
          </a:xfrm>
          <a:prstGeom prst="rect">
            <a:avLst/>
          </a:prstGeom>
        </p:spPr>
      </p:pic>
      <p:grpSp>
        <p:nvGrpSpPr>
          <p:cNvPr id="8" name="Group 7"/>
          <p:cNvGrpSpPr/>
          <p:nvPr/>
        </p:nvGrpSpPr>
        <p:grpSpPr>
          <a:xfrm>
            <a:off x="0" y="0"/>
            <a:ext cx="9144000" cy="838200"/>
            <a:chOff x="0" y="0"/>
            <a:chExt cx="9144000" cy="838200"/>
          </a:xfrm>
        </p:grpSpPr>
        <p:sp>
          <p:nvSpPr>
            <p:cNvPr id="9" name="Rectangle 8"/>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Modesty According to Christ</a:t>
              </a:r>
            </a:p>
            <a:p>
              <a:pPr marL="117475">
                <a:defRPr/>
              </a:pPr>
              <a:endParaRPr lang="en-US" sz="3300" b="1" dirty="0">
                <a:solidFill>
                  <a:srgbClr val="FFFFFF"/>
                </a:solidFill>
                <a:latin typeface="Helvetica"/>
                <a:ea typeface="+mj-ea"/>
                <a:cs typeface="Helvetic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143000"/>
            <a:ext cx="9144000" cy="4267200"/>
          </a:xfrm>
          <a:prstGeom prst="rect">
            <a:avLst/>
          </a:prstGeom>
          <a:solidFill>
            <a:schemeClr val="tx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457200" y="1524000"/>
            <a:ext cx="8229600" cy="2123658"/>
          </a:xfrm>
          <a:prstGeom prst="rect">
            <a:avLst/>
          </a:prstGeom>
          <a:noFill/>
        </p:spPr>
        <p:txBody>
          <a:bodyPr>
            <a:spAutoFit/>
          </a:bodyPr>
          <a:lstStyle/>
          <a:p>
            <a:pPr fontAlgn="auto">
              <a:spcBef>
                <a:spcPts val="0"/>
              </a:spcBef>
              <a:spcAft>
                <a:spcPts val="1200"/>
              </a:spcAft>
              <a:defRPr/>
            </a:pPr>
            <a:r>
              <a:rPr lang="en-US" sz="2800" dirty="0">
                <a:solidFill>
                  <a:schemeClr val="bg1"/>
                </a:solidFill>
                <a:latin typeface="Helvetica"/>
                <a:cs typeface="Helvetica"/>
              </a:rPr>
              <a:t>Matthew 5:8</a:t>
            </a:r>
          </a:p>
          <a:p>
            <a:pPr fontAlgn="auto">
              <a:spcBef>
                <a:spcPts val="0"/>
              </a:spcBef>
              <a:spcAft>
                <a:spcPts val="1200"/>
              </a:spcAft>
              <a:defRPr/>
            </a:pPr>
            <a:r>
              <a:rPr lang="en-US" sz="2800" dirty="0">
                <a:solidFill>
                  <a:schemeClr val="bg1"/>
                </a:solidFill>
                <a:latin typeface="Helvetica"/>
                <a:cs typeface="Helvetica"/>
              </a:rPr>
              <a:t>Because we were created to </a:t>
            </a:r>
            <a:r>
              <a:rPr lang="en-US" sz="2800" b="1" u="sng" dirty="0">
                <a:solidFill>
                  <a:schemeClr val="accent1">
                    <a:lumMod val="60000"/>
                    <a:lumOff val="40000"/>
                  </a:schemeClr>
                </a:solidFill>
                <a:latin typeface="Helvetica"/>
                <a:cs typeface="Helvetica"/>
              </a:rPr>
              <a:t>know</a:t>
            </a:r>
            <a:r>
              <a:rPr lang="en-US" sz="2800" dirty="0">
                <a:solidFill>
                  <a:schemeClr val="accent1">
                    <a:lumMod val="60000"/>
                    <a:lumOff val="40000"/>
                  </a:schemeClr>
                </a:solidFill>
                <a:latin typeface="Helvetica"/>
                <a:cs typeface="Helvetica"/>
              </a:rPr>
              <a:t> </a:t>
            </a:r>
            <a:r>
              <a:rPr lang="en-US" sz="2800" dirty="0">
                <a:solidFill>
                  <a:srgbClr val="FFFFFF"/>
                </a:solidFill>
                <a:latin typeface="Helvetica"/>
                <a:cs typeface="Helvetica"/>
              </a:rPr>
              <a:t>God, we are unsatisfied with anything else.</a:t>
            </a:r>
          </a:p>
          <a:p>
            <a:pPr fontAlgn="auto">
              <a:spcBef>
                <a:spcPts val="0"/>
              </a:spcBef>
              <a:spcAft>
                <a:spcPts val="1200"/>
              </a:spcAft>
              <a:defRPr/>
            </a:pPr>
            <a:r>
              <a:rPr lang="en-US" sz="2800" dirty="0">
                <a:solidFill>
                  <a:srgbClr val="FFFFFF"/>
                </a:solidFill>
                <a:latin typeface="Helvetica"/>
                <a:cs typeface="Helvetica"/>
              </a:rPr>
              <a:t>Only God can truly </a:t>
            </a:r>
            <a:r>
              <a:rPr lang="en-US" sz="2800" b="1" u="sng" dirty="0">
                <a:solidFill>
                  <a:srgbClr val="B2E389"/>
                </a:solidFill>
                <a:latin typeface="Helvetica"/>
                <a:cs typeface="Helvetica"/>
              </a:rPr>
              <a:t>satisfy</a:t>
            </a:r>
            <a:r>
              <a:rPr lang="en-US" sz="2800" dirty="0">
                <a:solidFill>
                  <a:srgbClr val="B2E389"/>
                </a:solidFill>
                <a:latin typeface="Helvetica"/>
                <a:cs typeface="Helvetica"/>
              </a:rPr>
              <a:t> </a:t>
            </a:r>
            <a:r>
              <a:rPr lang="en-US" sz="2800" dirty="0">
                <a:solidFill>
                  <a:srgbClr val="FFFFFF"/>
                </a:solidFill>
                <a:latin typeface="Helvetica"/>
                <a:cs typeface="Helvetica"/>
              </a:rPr>
              <a:t>us.</a:t>
            </a:r>
          </a:p>
        </p:txBody>
      </p:sp>
      <p:grpSp>
        <p:nvGrpSpPr>
          <p:cNvPr id="4" name="Group 3"/>
          <p:cNvGrpSpPr/>
          <p:nvPr/>
        </p:nvGrpSpPr>
        <p:grpSpPr>
          <a:xfrm>
            <a:off x="0" y="0"/>
            <a:ext cx="9144000" cy="838200"/>
            <a:chOff x="0" y="0"/>
            <a:chExt cx="9144000" cy="838200"/>
          </a:xfrm>
        </p:grpSpPr>
        <p:sp>
          <p:nvSpPr>
            <p:cNvPr id="7" name="Rectangle 6"/>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a:defRPr/>
              </a:pPr>
              <a:r>
                <a:rPr lang="en-US" sz="3300" b="1" dirty="0">
                  <a:solidFill>
                    <a:srgbClr val="FFFFFF"/>
                  </a:solidFill>
                  <a:latin typeface="Helvetica"/>
                  <a:ea typeface="+mj-ea"/>
                  <a:cs typeface="Helvetica"/>
                </a:rPr>
                <a:t>The Reason for Purity—God</a:t>
              </a:r>
            </a:p>
            <a:p>
              <a:pPr marL="117475">
                <a:defRPr/>
              </a:pPr>
              <a:endParaRPr lang="en-US" sz="3300" b="1" dirty="0">
                <a:solidFill>
                  <a:srgbClr val="FFFFFF"/>
                </a:solidFill>
                <a:latin typeface="Helvetica"/>
                <a:ea typeface="+mj-ea"/>
                <a:cs typeface="Helvetic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81000"/>
            <a:ext cx="8458200" cy="6201698"/>
          </a:xfrm>
          <a:prstGeom prst="rect">
            <a:avLst/>
          </a:prstGeom>
          <a:solidFill>
            <a:schemeClr val="tx1">
              <a:alpha val="69804"/>
            </a:schemeClr>
          </a:solidFill>
        </p:spPr>
        <p:txBody>
          <a:bodyPr wrap="square" rtlCol="0">
            <a:spAutoFit/>
          </a:bodyPr>
          <a:lstStyle/>
          <a:p>
            <a:pPr marL="236538" lvl="0"/>
            <a:endParaRPr lang="en-US" sz="2200" b="1" dirty="0">
              <a:solidFill>
                <a:schemeClr val="bg1"/>
              </a:solidFill>
              <a:latin typeface="Arial" pitchFamily="34" charset="0"/>
              <a:cs typeface="Arial" pitchFamily="34" charset="0"/>
            </a:endParaRPr>
          </a:p>
          <a:p>
            <a:pPr marL="236538"/>
            <a:r>
              <a:rPr lang="en-US" sz="2200" b="1" dirty="0">
                <a:solidFill>
                  <a:schemeClr val="bg1"/>
                </a:solidFill>
                <a:latin typeface="Arial" pitchFamily="34" charset="0"/>
                <a:cs typeface="Arial" pitchFamily="34" charset="0"/>
              </a:rPr>
              <a:t>This curriculum includes images from </a:t>
            </a:r>
            <a:r>
              <a:rPr lang="en-US" sz="2200" b="1" dirty="0" err="1">
                <a:solidFill>
                  <a:schemeClr val="bg1"/>
                </a:solidFill>
                <a:latin typeface="Arial" pitchFamily="34" charset="0"/>
                <a:cs typeface="Arial" pitchFamily="34" charset="0"/>
              </a:rPr>
              <a:t>Thinkstock</a:t>
            </a:r>
            <a:r>
              <a:rPr lang="en-US" sz="2200" b="1" dirty="0">
                <a:solidFill>
                  <a:schemeClr val="bg1"/>
                </a:solidFill>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lvl="0"/>
            <a:endParaRPr lang="en-US" sz="2100" b="1" dirty="0">
              <a:solidFill>
                <a:schemeClr val="bg1"/>
              </a:solidFill>
              <a:latin typeface="Arial" pitchFamily="34" charset="0"/>
              <a:cs typeface="Arial" pitchFamily="34" charset="0"/>
            </a:endParaRPr>
          </a:p>
          <a:p>
            <a:pPr marL="682625" indent="-446088"/>
            <a:r>
              <a:rPr lang="en-US" sz="1900" dirty="0">
                <a:solidFill>
                  <a:schemeClr val="bg1"/>
                </a:solidFill>
                <a:latin typeface="Arial" pitchFamily="34" charset="0"/>
                <a:cs typeface="Arial" pitchFamily="34" charset="0"/>
              </a:rPr>
              <a:t>Blue Water (slide background): </a:t>
            </a:r>
            <a:r>
              <a:rPr lang="en-US" sz="1900" dirty="0" err="1">
                <a:solidFill>
                  <a:schemeClr val="bg1"/>
                </a:solidFill>
                <a:latin typeface="Arial" pitchFamily="34" charset="0"/>
                <a:cs typeface="Arial" pitchFamily="34" charset="0"/>
              </a:rPr>
              <a:t>iStockphoto</a:t>
            </a:r>
            <a:r>
              <a:rPr lang="en-US" sz="1900" dirty="0">
                <a:solidFill>
                  <a:schemeClr val="bg1"/>
                </a:solidFill>
                <a:latin typeface="Arial" pitchFamily="34" charset="0"/>
                <a:cs typeface="Arial" pitchFamily="34" charset="0"/>
              </a:rPr>
              <a:t>/</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Nuclear Power Plant (slide 3): </a:t>
            </a:r>
            <a:r>
              <a:rPr lang="en-US" sz="1900" dirty="0" err="1">
                <a:solidFill>
                  <a:schemeClr val="bg1"/>
                </a:solidFill>
                <a:latin typeface="Arial" pitchFamily="34" charset="0"/>
                <a:cs typeface="Arial" pitchFamily="34" charset="0"/>
              </a:rPr>
              <a:t>Jupiterimages</a:t>
            </a:r>
            <a:r>
              <a:rPr lang="en-US" sz="1900" dirty="0">
                <a:solidFill>
                  <a:schemeClr val="bg1"/>
                </a:solidFill>
                <a:latin typeface="Arial" pitchFamily="34" charset="0"/>
                <a:cs typeface="Arial" pitchFamily="34" charset="0"/>
              </a:rPr>
              <a:t>/Getty Images/Photos.com/</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City Skyline (slide 3): Brand X Pictures/</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Wedding Rings (slide 6): </a:t>
            </a:r>
            <a:r>
              <a:rPr lang="en-US" sz="1900" dirty="0" err="1">
                <a:solidFill>
                  <a:schemeClr val="bg1"/>
                </a:solidFill>
                <a:latin typeface="Arial" pitchFamily="34" charset="0"/>
                <a:cs typeface="Arial" pitchFamily="34" charset="0"/>
              </a:rPr>
              <a:t>iStockphoto</a:t>
            </a:r>
            <a:r>
              <a:rPr lang="en-US" sz="1900" dirty="0">
                <a:solidFill>
                  <a:schemeClr val="bg1"/>
                </a:solidFill>
                <a:latin typeface="Arial" pitchFamily="34" charset="0"/>
                <a:cs typeface="Arial" pitchFamily="34" charset="0"/>
              </a:rPr>
              <a:t>/</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Stop Sign (slide 10): </a:t>
            </a:r>
            <a:r>
              <a:rPr lang="en-US" sz="1900" dirty="0" err="1">
                <a:solidFill>
                  <a:schemeClr val="bg1"/>
                </a:solidFill>
                <a:latin typeface="Arial" pitchFamily="34" charset="0"/>
                <a:cs typeface="Arial" pitchFamily="34" charset="0"/>
              </a:rPr>
              <a:t>iStockphoto</a:t>
            </a:r>
            <a:r>
              <a:rPr lang="en-US" sz="1900" dirty="0">
                <a:solidFill>
                  <a:schemeClr val="bg1"/>
                </a:solidFill>
                <a:latin typeface="Arial" pitchFamily="34" charset="0"/>
                <a:cs typeface="Arial" pitchFamily="34" charset="0"/>
              </a:rPr>
              <a:t>/</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Thought bubble (slide 10):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Dirty Mug (slide 11):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 Technologies/AbleStock.com/</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Wilted Plant (slide 12):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 Technologies/AbleStock.com/</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Dirty Water (slides 7-8,  11-13):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 Technologies/AbleStock.com/</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p>
          <a:p>
            <a:pPr marL="682625" indent="-446088"/>
            <a:r>
              <a:rPr lang="en-US" sz="1900" dirty="0">
                <a:solidFill>
                  <a:schemeClr val="bg1"/>
                </a:solidFill>
                <a:latin typeface="Arial" pitchFamily="34" charset="0"/>
                <a:cs typeface="Arial" pitchFamily="34" charset="0"/>
              </a:rPr>
              <a:t>Cross at Sunset (slide 17):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a:t>
            </a:r>
            <a:r>
              <a:rPr lang="en-US" sz="1900" dirty="0" err="1">
                <a:solidFill>
                  <a:schemeClr val="bg1"/>
                </a:solidFill>
                <a:latin typeface="Arial" pitchFamily="34" charset="0"/>
                <a:cs typeface="Arial" pitchFamily="34" charset="0"/>
              </a:rPr>
              <a:t>Thinkstock</a:t>
            </a:r>
            <a:endParaRPr lang="en-US" sz="1900" dirty="0">
              <a:solidFill>
                <a:schemeClr val="bg1"/>
              </a:solidFill>
              <a:latin typeface="Arial" pitchFamily="34" charset="0"/>
              <a:cs typeface="Arial" pitchFamily="34" charset="0"/>
            </a:endParaRPr>
          </a:p>
          <a:p>
            <a:pPr marL="682625" indent="-446088"/>
            <a:r>
              <a:rPr lang="en-US" sz="1900" dirty="0">
                <a:solidFill>
                  <a:schemeClr val="bg1"/>
                </a:solidFill>
                <a:latin typeface="Arial" pitchFamily="34" charset="0"/>
                <a:cs typeface="Arial" pitchFamily="34" charset="0"/>
              </a:rPr>
              <a:t>Siblings Playing (slide 18): </a:t>
            </a:r>
            <a:r>
              <a:rPr lang="en-US" sz="1900" dirty="0" err="1">
                <a:solidFill>
                  <a:schemeClr val="bg1"/>
                </a:solidFill>
                <a:latin typeface="Arial" pitchFamily="34" charset="0"/>
                <a:cs typeface="Arial" pitchFamily="34" charset="0"/>
              </a:rPr>
              <a:t>Hemera</a:t>
            </a:r>
            <a:r>
              <a:rPr lang="en-US" sz="1900" dirty="0">
                <a:solidFill>
                  <a:schemeClr val="bg1"/>
                </a:solidFill>
                <a:latin typeface="Arial" pitchFamily="34" charset="0"/>
                <a:cs typeface="Arial" pitchFamily="34" charset="0"/>
              </a:rPr>
              <a:t> Technologies/AbleStock.com/</a:t>
            </a:r>
            <a:r>
              <a:rPr lang="en-US" sz="1900" dirty="0" err="1">
                <a:solidFill>
                  <a:schemeClr val="bg1"/>
                </a:solidFill>
                <a:latin typeface="Arial" pitchFamily="34" charset="0"/>
                <a:cs typeface="Arial" pitchFamily="34" charset="0"/>
              </a:rPr>
              <a:t>Thinkstock</a:t>
            </a:r>
            <a:r>
              <a:rPr lang="en-US" sz="1900" dirty="0">
                <a:solidFill>
                  <a:schemeClr val="bg1"/>
                </a:solidFill>
                <a:latin typeface="Arial" pitchFamily="34" charset="0"/>
                <a:cs typeface="Arial" pitchFamily="34" charset="0"/>
              </a:rPr>
              <a:t> </a:t>
            </a:r>
            <a:endParaRPr lang="en-US" sz="1900" b="1" dirty="0">
              <a:solidFill>
                <a:schemeClr val="bg1"/>
              </a:solidFill>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chemeClr val="tx1">
              <a:alpha val="69804"/>
            </a:schemeClr>
          </a:solidFill>
        </p:spPr>
        <p:txBody>
          <a:bodyPr wrap="square" rtlCol="0">
            <a:spAutoFit/>
          </a:bodyPr>
          <a:lstStyle/>
          <a:p>
            <a:pPr lvl="0" algn="ctr"/>
            <a:endParaRPr lang="en-US" sz="2100" b="1" dirty="0">
              <a:solidFill>
                <a:schemeClr val="bg1"/>
              </a:solidFill>
              <a:latin typeface="Helvetica"/>
              <a:cs typeface="Helvetica"/>
            </a:endParaRPr>
          </a:p>
          <a:p>
            <a:pPr lvl="0" algn="ctr"/>
            <a:r>
              <a:rPr lang="en-US" sz="2100" b="1" dirty="0">
                <a:solidFill>
                  <a:schemeClr val="bg1"/>
                </a:solidFill>
                <a:latin typeface="Arial" pitchFamily="34" charset="0"/>
                <a:cs typeface="Arial" pitchFamily="34" charset="0"/>
              </a:rPr>
              <a:t>Copyright © 2011 by Gary Steward and Next Generation Resources, Inc. Illustrations Truth78. All rights reserved.</a:t>
            </a:r>
          </a:p>
          <a:p>
            <a:pPr lvl="0" algn="ctr"/>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Scripture quotations are from The Holy Bible, English</a:t>
            </a:r>
          </a:p>
          <a:p>
            <a:pPr lvl="0" algn="ctr"/>
            <a:r>
              <a:rPr lang="en-US" sz="2100" b="1" dirty="0">
                <a:solidFill>
                  <a:schemeClr val="bg1"/>
                </a:solidFill>
                <a:latin typeface="Arial" pitchFamily="34" charset="0"/>
                <a:cs typeface="Arial" pitchFamily="34" charset="0"/>
              </a:rPr>
              <a:t>Standard Version, copyright © 2001 by Crossway Bibles,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lvl="0" algn="ctr"/>
            <a:r>
              <a:rPr lang="en-US" sz="2100" b="1" dirty="0">
                <a:solidFill>
                  <a:schemeClr val="bg1"/>
                </a:solidFill>
                <a:latin typeface="Arial" pitchFamily="34" charset="0"/>
                <a:cs typeface="Arial" pitchFamily="34" charset="0"/>
              </a:rPr>
              <a:t>This publication includes images from </a:t>
            </a:r>
            <a:br>
              <a:rPr lang="en-US" sz="2100" b="1" dirty="0">
                <a:solidFill>
                  <a:schemeClr val="bg1"/>
                </a:solidFill>
                <a:latin typeface="Arial" pitchFamily="34" charset="0"/>
                <a:cs typeface="Arial" pitchFamily="34" charset="0"/>
              </a:rPr>
            </a:br>
            <a:r>
              <a:rPr lang="en-US" sz="2100" b="1" dirty="0" err="1">
                <a:solidFill>
                  <a:schemeClr val="bg1"/>
                </a:solidFill>
                <a:latin typeface="Arial" pitchFamily="34" charset="0"/>
                <a:cs typeface="Arial" pitchFamily="34" charset="0"/>
              </a:rPr>
              <a:t>GettyImages</a:t>
            </a:r>
            <a:r>
              <a:rPr lang="en-US" sz="2100" b="1" dirty="0">
                <a:solidFill>
                  <a:schemeClr val="bg1"/>
                </a:solidFill>
                <a:latin typeface="Arial" pitchFamily="34" charset="0"/>
                <a:cs typeface="Arial" pitchFamily="34" charset="0"/>
              </a:rPr>
              <a:t>/Thinkstock Corporation © 2011, and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its licensors. Used under license.</a:t>
            </a:r>
          </a:p>
          <a:p>
            <a:pPr lvl="0"/>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Truth78</a:t>
            </a:r>
          </a:p>
          <a:p>
            <a:pPr lvl="0" algn="ctr"/>
            <a:r>
              <a:rPr lang="en-US" sz="2100" b="1" dirty="0">
                <a:solidFill>
                  <a:schemeClr val="bg1"/>
                </a:solidFill>
                <a:latin typeface="Arial" pitchFamily="34" charset="0"/>
                <a:cs typeface="Arial" pitchFamily="34" charset="0"/>
              </a:rPr>
              <a:t>info@Truth78.org</a:t>
            </a:r>
          </a:p>
          <a:p>
            <a:pPr lvl="0" algn="ctr"/>
            <a:r>
              <a:rPr lang="en-US" sz="2100" b="1">
                <a:solidFill>
                  <a:schemeClr val="bg1"/>
                </a:solidFill>
                <a:latin typeface="Arial" pitchFamily="34" charset="0"/>
                <a:cs typeface="Arial" pitchFamily="34" charset="0"/>
              </a:rPr>
              <a:t>www.Truth78.org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3" name="Picture 2" descr="90279132_powerplant.jpg"/>
          <p:cNvPicPr>
            <a:picLocks noChangeAspect="1"/>
          </p:cNvPicPr>
          <p:nvPr/>
        </p:nvPicPr>
        <p:blipFill>
          <a:blip r:embed="rId4" cstate="print"/>
          <a:stretch>
            <a:fillRect/>
          </a:stretch>
        </p:blipFill>
        <p:spPr>
          <a:xfrm>
            <a:off x="381000" y="325559"/>
            <a:ext cx="5105400" cy="3408241"/>
          </a:xfrm>
          <a:prstGeom prst="rect">
            <a:avLst/>
          </a:prstGeom>
          <a:ln>
            <a:noFill/>
          </a:ln>
          <a:effectLst>
            <a:outerShdw blurRad="82550" dist="50800" dir="2700000" algn="tl" rotWithShape="0">
              <a:srgbClr val="333333">
                <a:alpha val="55000"/>
              </a:srgbClr>
            </a:outerShdw>
          </a:effectLst>
        </p:spPr>
      </p:pic>
      <p:pic>
        <p:nvPicPr>
          <p:cNvPr id="2" name="Picture 1" descr="78393455.jpg"/>
          <p:cNvPicPr>
            <a:picLocks noChangeAspect="1"/>
          </p:cNvPicPr>
          <p:nvPr/>
        </p:nvPicPr>
        <p:blipFill>
          <a:blip r:embed="rId5" cstate="print"/>
          <a:stretch>
            <a:fillRect/>
          </a:stretch>
        </p:blipFill>
        <p:spPr>
          <a:xfrm>
            <a:off x="3581400" y="3157457"/>
            <a:ext cx="5257800" cy="3395743"/>
          </a:xfrm>
          <a:prstGeom prst="rect">
            <a:avLst/>
          </a:prstGeom>
          <a:ln>
            <a:noFill/>
          </a:ln>
          <a:effectLst>
            <a:outerShdw blurRad="82550" dist="50800" dir="2700000" algn="tl" rotWithShape="0">
              <a:srgbClr val="333333">
                <a:alpha val="71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705px-Nuclear_fireball.jpg"/>
          <p:cNvPicPr>
            <a:picLocks noChangeAspect="1"/>
          </p:cNvPicPr>
          <p:nvPr/>
        </p:nvPicPr>
        <p:blipFill>
          <a:blip r:embed="rId3" cstate="prin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1219200"/>
            <a:ext cx="9144000" cy="4648200"/>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50" name="Text Box 6"/>
          <p:cNvSpPr txBox="1">
            <a:spLocks noChangeArrowheads="1"/>
          </p:cNvSpPr>
          <p:nvPr/>
        </p:nvSpPr>
        <p:spPr bwMode="auto">
          <a:xfrm>
            <a:off x="457200" y="1676400"/>
            <a:ext cx="7772400" cy="3139321"/>
          </a:xfrm>
          <a:prstGeom prst="rect">
            <a:avLst/>
          </a:prstGeom>
          <a:noFill/>
          <a:ln w="9525">
            <a:noFill/>
            <a:miter lim="800000"/>
            <a:headEnd/>
            <a:tailEnd/>
          </a:ln>
          <a:effectLst/>
        </p:spPr>
        <p:txBody>
          <a:bodyPr>
            <a:spAutoFit/>
          </a:bodyPr>
          <a:lstStyle/>
          <a:p>
            <a:pPr>
              <a:spcBef>
                <a:spcPts val="1200"/>
              </a:spcBef>
              <a:defRPr/>
            </a:pPr>
            <a:r>
              <a:rPr lang="en-US" sz="2800" dirty="0">
                <a:solidFill>
                  <a:srgbClr val="FFFFFF"/>
                </a:solidFill>
                <a:latin typeface="Helvetica"/>
                <a:cs typeface="Helvetica"/>
              </a:rPr>
              <a:t>Genesis 2:24-25</a:t>
            </a:r>
          </a:p>
          <a:p>
            <a:pPr>
              <a:spcBef>
                <a:spcPts val="1200"/>
              </a:spcBef>
              <a:defRPr/>
            </a:pPr>
            <a:r>
              <a:rPr lang="en-US" sz="2800" dirty="0">
                <a:solidFill>
                  <a:srgbClr val="FFFFFF"/>
                </a:solidFill>
                <a:latin typeface="Helvetica"/>
                <a:cs typeface="Helvetica"/>
              </a:rPr>
              <a:t>Sexuality and sexual desire = </a:t>
            </a:r>
            <a:r>
              <a:rPr lang="en-US" sz="2800" b="1" dirty="0">
                <a:solidFill>
                  <a:schemeClr val="accent1">
                    <a:lumMod val="60000"/>
                    <a:lumOff val="40000"/>
                  </a:schemeClr>
                </a:solidFill>
                <a:latin typeface="Helvetica"/>
                <a:cs typeface="Helvetica"/>
              </a:rPr>
              <a:t>GOOD</a:t>
            </a:r>
          </a:p>
          <a:p>
            <a:pPr>
              <a:spcBef>
                <a:spcPts val="1200"/>
              </a:spcBef>
              <a:defRPr/>
            </a:pPr>
            <a:r>
              <a:rPr lang="en-US" sz="2800" dirty="0">
                <a:solidFill>
                  <a:srgbClr val="FFFFFF"/>
                </a:solidFill>
                <a:latin typeface="Helvetica"/>
                <a:cs typeface="Helvetica"/>
              </a:rPr>
              <a:t>But wrongly used = </a:t>
            </a:r>
            <a:r>
              <a:rPr lang="en-US" sz="2800" b="1" dirty="0">
                <a:solidFill>
                  <a:schemeClr val="accent3">
                    <a:lumMod val="60000"/>
                    <a:lumOff val="40000"/>
                  </a:schemeClr>
                </a:solidFill>
                <a:latin typeface="Helvetica"/>
                <a:cs typeface="Helvetica"/>
              </a:rPr>
              <a:t>DESTRUCTIVE</a:t>
            </a:r>
          </a:p>
          <a:p>
            <a:pPr>
              <a:spcBef>
                <a:spcPts val="1200"/>
              </a:spcBef>
              <a:defRPr/>
            </a:pPr>
            <a:r>
              <a:rPr lang="en-US" sz="2800" dirty="0">
                <a:solidFill>
                  <a:srgbClr val="FFFFFF"/>
                </a:solidFill>
                <a:latin typeface="Helvetica"/>
                <a:cs typeface="Helvetica"/>
              </a:rPr>
              <a:t>God </a:t>
            </a:r>
            <a:r>
              <a:rPr lang="en-US" sz="2800" b="1" u="sng" dirty="0">
                <a:solidFill>
                  <a:srgbClr val="B2E389"/>
                </a:solidFill>
                <a:latin typeface="Helvetica"/>
                <a:cs typeface="Helvetica"/>
              </a:rPr>
              <a:t>delights</a:t>
            </a:r>
            <a:r>
              <a:rPr lang="en-US" sz="2800" dirty="0">
                <a:solidFill>
                  <a:srgbClr val="B2E389"/>
                </a:solidFill>
                <a:latin typeface="Helvetica"/>
                <a:cs typeface="Helvetica"/>
              </a:rPr>
              <a:t> </a:t>
            </a:r>
            <a:r>
              <a:rPr lang="en-US" sz="2800" dirty="0">
                <a:solidFill>
                  <a:srgbClr val="FFFFFF"/>
                </a:solidFill>
                <a:latin typeface="Helvetica"/>
                <a:cs typeface="Helvetica"/>
              </a:rPr>
              <a:t>in healthy, legitimate sexual expressions of </a:t>
            </a:r>
            <a:r>
              <a:rPr lang="en-US" sz="2800" b="1" u="sng" dirty="0">
                <a:solidFill>
                  <a:srgbClr val="B2E389"/>
                </a:solidFill>
                <a:latin typeface="Helvetica"/>
                <a:cs typeface="Helvetica"/>
              </a:rPr>
              <a:t>love</a:t>
            </a:r>
            <a:r>
              <a:rPr lang="en-US" sz="2800" dirty="0">
                <a:solidFill>
                  <a:srgbClr val="B2E389"/>
                </a:solidFill>
                <a:latin typeface="Helvetica"/>
                <a:cs typeface="Helvetica"/>
              </a:rPr>
              <a:t> </a:t>
            </a:r>
            <a:r>
              <a:rPr lang="en-US" sz="2800" dirty="0">
                <a:solidFill>
                  <a:srgbClr val="FFFFFF"/>
                </a:solidFill>
                <a:latin typeface="Helvetica"/>
                <a:cs typeface="Helvetica"/>
              </a:rPr>
              <a:t>and set a boundary to guard and </a:t>
            </a:r>
            <a:r>
              <a:rPr lang="en-US" sz="2800" b="1" u="sng" dirty="0">
                <a:solidFill>
                  <a:srgbClr val="B2E389"/>
                </a:solidFill>
                <a:latin typeface="Helvetica"/>
                <a:cs typeface="Helvetica"/>
              </a:rPr>
              <a:t>protect</a:t>
            </a:r>
            <a:r>
              <a:rPr lang="en-US" sz="2800" dirty="0">
                <a:solidFill>
                  <a:srgbClr val="B2E389"/>
                </a:solidFill>
                <a:latin typeface="Helvetica"/>
                <a:cs typeface="Helvetica"/>
              </a:rPr>
              <a:t> </a:t>
            </a:r>
            <a:r>
              <a:rPr lang="en-US" sz="2800" dirty="0">
                <a:solidFill>
                  <a:srgbClr val="FFFFFF"/>
                </a:solidFill>
                <a:latin typeface="Helvetica"/>
                <a:cs typeface="Helvetica"/>
              </a:rPr>
              <a:t>our sexuality.</a:t>
            </a:r>
          </a:p>
        </p:txBody>
      </p:sp>
      <p:sp>
        <p:nvSpPr>
          <p:cNvPr id="5"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marR="0" lvl="0" indent="0" algn="l" defTabSz="914400" rtl="0" eaLnBrk="1" fontAlgn="base" latinLnBrk="0" hangingPunct="1">
              <a:lnSpc>
                <a:spcPct val="100000"/>
              </a:lnSpc>
              <a:spcBef>
                <a:spcPct val="0"/>
              </a:spcBef>
              <a:spcAft>
                <a:spcPct val="0"/>
              </a:spcAft>
              <a:buClrTx/>
              <a:buSzTx/>
              <a:buFontTx/>
              <a:buNone/>
              <a:tabLst/>
              <a:defRPr/>
            </a:pPr>
            <a:r>
              <a:rPr kumimoji="0" lang="en-US" sz="3300" b="1" i="0" u="none" strike="noStrike" kern="1200" cap="none" spc="0" normalizeH="0" baseline="0" noProof="0" dirty="0">
                <a:ln>
                  <a:noFill/>
                </a:ln>
                <a:solidFill>
                  <a:srgbClr val="FFFFFF"/>
                </a:solidFill>
                <a:effectLst/>
                <a:uLnTx/>
                <a:uFillTx/>
                <a:latin typeface="Helvetica"/>
                <a:ea typeface="+mj-ea"/>
                <a:cs typeface="Helvetica"/>
              </a:rPr>
              <a:t>Sexual Desires Are God-Given</a:t>
            </a:r>
            <a:r>
              <a:rPr kumimoji="0" lang="en-US" sz="3300" b="1" i="0" u="none" strike="noStrike" kern="1200" cap="none" spc="0" normalizeH="0" noProof="0" dirty="0">
                <a:ln>
                  <a:noFill/>
                </a:ln>
                <a:solidFill>
                  <a:srgbClr val="FFFFFF"/>
                </a:solidFill>
                <a:effectLst/>
                <a:uLnTx/>
                <a:uFillTx/>
                <a:latin typeface="Helvetica"/>
                <a:ea typeface="+mj-ea"/>
                <a:cs typeface="Helvetica"/>
              </a:rPr>
              <a:t> and Good</a:t>
            </a:r>
            <a:endParaRPr kumimoji="0" lang="en-US" sz="3300" b="1" i="0" u="none" strike="noStrike" kern="1200" cap="none" spc="0" normalizeH="0" baseline="0" noProof="0" dirty="0">
              <a:ln>
                <a:noFill/>
              </a:ln>
              <a:solidFill>
                <a:srgbClr val="FFFFFF"/>
              </a:solidFill>
              <a:effectLst/>
              <a:uLnTx/>
              <a:uFillTx/>
              <a:latin typeface="Helvetica"/>
              <a:ea typeface="+mj-ea"/>
              <a:cs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0">
                                            <p:txEl>
                                              <p:pRg st="1" end="1"/>
                                            </p:txEl>
                                          </p:spTgt>
                                        </p:tgtEl>
                                        <p:attrNameLst>
                                          <p:attrName>style.visibility</p:attrName>
                                        </p:attrNameLst>
                                      </p:cBhvr>
                                      <p:to>
                                        <p:strVal val="visible"/>
                                      </p:to>
                                    </p:set>
                                    <p:animEffect transition="in" filter="fade">
                                      <p:cBhvr>
                                        <p:cTn id="7" dur="500"/>
                                        <p:tgtEl>
                                          <p:spTgt spid="615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50">
                                            <p:txEl>
                                              <p:pRg st="2" end="2"/>
                                            </p:txEl>
                                          </p:spTgt>
                                        </p:tgtEl>
                                        <p:attrNameLst>
                                          <p:attrName>style.visibility</p:attrName>
                                        </p:attrNameLst>
                                      </p:cBhvr>
                                      <p:to>
                                        <p:strVal val="visible"/>
                                      </p:to>
                                    </p:set>
                                    <p:animEffect transition="in" filter="fade">
                                      <p:cBhvr>
                                        <p:cTn id="12" dur="500"/>
                                        <p:tgtEl>
                                          <p:spTgt spid="615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50">
                                            <p:txEl>
                                              <p:pRg st="3" end="3"/>
                                            </p:txEl>
                                          </p:spTgt>
                                        </p:tgtEl>
                                        <p:attrNameLst>
                                          <p:attrName>style.visibility</p:attrName>
                                        </p:attrNameLst>
                                      </p:cBhvr>
                                      <p:to>
                                        <p:strVal val="visible"/>
                                      </p:to>
                                    </p:set>
                                    <p:animEffect transition="in" filter="fade">
                                      <p:cBhvr>
                                        <p:cTn id="17" dur="500"/>
                                        <p:tgtEl>
                                          <p:spTgt spid="61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0" y="1143000"/>
            <a:ext cx="9144000" cy="5257800"/>
          </a:xfrm>
          <a:prstGeom prst="rect">
            <a:avLst/>
          </a:prstGeom>
          <a:solidFill>
            <a:schemeClr val="tx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74" name="Text Box 6"/>
          <p:cNvSpPr txBox="1">
            <a:spLocks noChangeArrowheads="1"/>
          </p:cNvSpPr>
          <p:nvPr/>
        </p:nvSpPr>
        <p:spPr bwMode="auto">
          <a:xfrm>
            <a:off x="304800" y="1447800"/>
            <a:ext cx="7543800" cy="3416320"/>
          </a:xfrm>
          <a:prstGeom prst="rect">
            <a:avLst/>
          </a:prstGeom>
          <a:noFill/>
          <a:ln w="9525">
            <a:noFill/>
            <a:miter lim="800000"/>
            <a:headEnd/>
            <a:tailEnd/>
          </a:ln>
          <a:effectLst/>
        </p:spPr>
        <p:txBody>
          <a:bodyPr>
            <a:spAutoFit/>
          </a:bodyPr>
          <a:lstStyle/>
          <a:p>
            <a:pPr>
              <a:spcBef>
                <a:spcPts val="1200"/>
              </a:spcBef>
              <a:defRPr/>
            </a:pPr>
            <a:r>
              <a:rPr lang="en-US" sz="2800" dirty="0">
                <a:solidFill>
                  <a:schemeClr val="bg1"/>
                </a:solidFill>
                <a:latin typeface="Helvetica"/>
                <a:cs typeface="Helvetica"/>
              </a:rPr>
              <a:t>God’s safeguard for our sexuality:</a:t>
            </a:r>
          </a:p>
          <a:p>
            <a:pPr algn="ctr">
              <a:spcBef>
                <a:spcPts val="1200"/>
              </a:spcBef>
              <a:defRPr/>
            </a:pPr>
            <a:r>
              <a:rPr lang="en-US" sz="3600" b="1" u="sng" dirty="0">
                <a:solidFill>
                  <a:schemeClr val="accent1">
                    <a:lumMod val="60000"/>
                    <a:lumOff val="40000"/>
                  </a:schemeClr>
                </a:solidFill>
                <a:latin typeface="Helvetica"/>
                <a:cs typeface="Helvetica"/>
              </a:rPr>
              <a:t>MARRIAGE</a:t>
            </a:r>
          </a:p>
          <a:p>
            <a:pPr>
              <a:spcBef>
                <a:spcPts val="1200"/>
              </a:spcBef>
              <a:defRPr/>
            </a:pPr>
            <a:r>
              <a:rPr lang="en-US" sz="2800" dirty="0">
                <a:solidFill>
                  <a:srgbClr val="FFFFFF"/>
                </a:solidFill>
                <a:latin typeface="Helvetica"/>
                <a:cs typeface="Helvetica"/>
              </a:rPr>
              <a:t>Sexual relations outside of marriage:</a:t>
            </a:r>
          </a:p>
          <a:p>
            <a:pPr marL="339725" indent="-339725">
              <a:spcBef>
                <a:spcPts val="1200"/>
              </a:spcBef>
              <a:buClr>
                <a:schemeClr val="bg1"/>
              </a:buClr>
              <a:buFont typeface="Wingdings" pitchFamily="2" charset="2"/>
              <a:buChar char="§"/>
              <a:defRPr/>
            </a:pPr>
            <a:r>
              <a:rPr lang="en-US" sz="2800" b="1" u="sng" dirty="0">
                <a:solidFill>
                  <a:srgbClr val="B2E389"/>
                </a:solidFill>
                <a:latin typeface="Helvetica"/>
                <a:cs typeface="Helvetica"/>
              </a:rPr>
              <a:t>Breaking</a:t>
            </a:r>
            <a:r>
              <a:rPr lang="en-US" sz="2800" dirty="0">
                <a:solidFill>
                  <a:srgbClr val="B2E389"/>
                </a:solidFill>
                <a:latin typeface="Helvetica"/>
                <a:cs typeface="Helvetica"/>
              </a:rPr>
              <a:t> </a:t>
            </a:r>
            <a:r>
              <a:rPr lang="en-US" sz="2800" dirty="0">
                <a:solidFill>
                  <a:srgbClr val="FFFFFF"/>
                </a:solidFill>
                <a:latin typeface="Helvetica"/>
                <a:cs typeface="Helvetica"/>
              </a:rPr>
              <a:t>God’s rules</a:t>
            </a:r>
          </a:p>
          <a:p>
            <a:pPr marL="339725" indent="-339725">
              <a:spcBef>
                <a:spcPts val="1200"/>
              </a:spcBef>
              <a:buFont typeface="Wingdings" pitchFamily="2" charset="2"/>
              <a:buChar char="§"/>
              <a:defRPr/>
            </a:pPr>
            <a:r>
              <a:rPr lang="en-US" sz="2800" dirty="0">
                <a:solidFill>
                  <a:srgbClr val="FFFFFF"/>
                </a:solidFill>
                <a:latin typeface="Helvetica"/>
                <a:cs typeface="Helvetica"/>
              </a:rPr>
              <a:t> Being vulnerable to </a:t>
            </a:r>
            <a:br>
              <a:rPr lang="en-US" sz="2800" dirty="0">
                <a:latin typeface="Helvetica"/>
                <a:cs typeface="Helvetica"/>
              </a:rPr>
            </a:br>
            <a:r>
              <a:rPr lang="en-US" sz="2800" b="1" u="sng" dirty="0">
                <a:solidFill>
                  <a:srgbClr val="B2E389"/>
                </a:solidFill>
                <a:latin typeface="Helvetica"/>
                <a:cs typeface="Helvetica"/>
              </a:rPr>
              <a:t>abuse</a:t>
            </a:r>
            <a:r>
              <a:rPr lang="en-US" sz="2800" dirty="0">
                <a:solidFill>
                  <a:srgbClr val="B2E389"/>
                </a:solidFill>
                <a:latin typeface="Helvetica"/>
                <a:cs typeface="Helvetica"/>
              </a:rPr>
              <a:t> </a:t>
            </a:r>
            <a:r>
              <a:rPr lang="en-US" sz="2800" dirty="0">
                <a:solidFill>
                  <a:srgbClr val="FFFFFF"/>
                </a:solidFill>
                <a:latin typeface="Helvetica"/>
                <a:cs typeface="Helvetica"/>
              </a:rPr>
              <a:t>and </a:t>
            </a:r>
            <a:r>
              <a:rPr lang="en-US" sz="2800" b="1" u="sng" dirty="0">
                <a:solidFill>
                  <a:srgbClr val="B2E389"/>
                </a:solidFill>
                <a:latin typeface="Helvetica"/>
                <a:cs typeface="Helvetica"/>
              </a:rPr>
              <a:t>hurt</a:t>
            </a:r>
          </a:p>
        </p:txBody>
      </p:sp>
      <p:pic>
        <p:nvPicPr>
          <p:cNvPr id="6" name="Picture 5" descr="96245435_lily.jpg"/>
          <p:cNvPicPr>
            <a:picLocks noChangeAspect="1"/>
          </p:cNvPicPr>
          <p:nvPr/>
        </p:nvPicPr>
        <p:blipFill>
          <a:blip r:embed="rId4" cstate="print"/>
          <a:stretch>
            <a:fillRect/>
          </a:stretch>
        </p:blipFill>
        <p:spPr bwMode="auto">
          <a:xfrm>
            <a:off x="5410200" y="3562330"/>
            <a:ext cx="3352800" cy="2513726"/>
          </a:xfrm>
          <a:prstGeom prst="rect">
            <a:avLst/>
          </a:prstGeom>
          <a:noFill/>
          <a:ln>
            <a:noFill/>
          </a:ln>
        </p:spPr>
      </p:pic>
      <p:sp>
        <p:nvSpPr>
          <p:cNvPr id="7" name="Rectangle 6"/>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marR="0" lvl="0" indent="0" algn="l" defTabSz="914400" rtl="0" eaLnBrk="1" fontAlgn="base" latinLnBrk="0" hangingPunct="1">
              <a:lnSpc>
                <a:spcPct val="100000"/>
              </a:lnSpc>
              <a:spcBef>
                <a:spcPct val="0"/>
              </a:spcBef>
              <a:spcAft>
                <a:spcPct val="0"/>
              </a:spcAft>
              <a:buClrTx/>
              <a:buSzTx/>
              <a:buFontTx/>
              <a:buNone/>
              <a:tabLst/>
              <a:defRPr/>
            </a:pPr>
            <a:r>
              <a:rPr kumimoji="0" lang="en-US" sz="3300" b="1" i="0" u="none" strike="noStrike" kern="1200" cap="none" spc="0" normalizeH="0" baseline="0" noProof="0" dirty="0">
                <a:ln>
                  <a:noFill/>
                </a:ln>
                <a:solidFill>
                  <a:srgbClr val="FFFFFF"/>
                </a:solidFill>
                <a:effectLst/>
                <a:uLnTx/>
                <a:uFillTx/>
                <a:latin typeface="Helvetica"/>
                <a:ea typeface="+mj-ea"/>
                <a:cs typeface="Helvetica"/>
              </a:rPr>
              <a:t>Sexual Desires Are God-Given</a:t>
            </a:r>
            <a:r>
              <a:rPr kumimoji="0" lang="en-US" sz="3300" b="1" i="0" u="none" strike="noStrike" kern="1200" cap="none" spc="0" normalizeH="0" noProof="0" dirty="0">
                <a:ln>
                  <a:noFill/>
                </a:ln>
                <a:solidFill>
                  <a:srgbClr val="FFFFFF"/>
                </a:solidFill>
                <a:effectLst/>
                <a:uLnTx/>
                <a:uFillTx/>
                <a:latin typeface="Helvetica"/>
                <a:ea typeface="+mj-ea"/>
                <a:cs typeface="Helvetica"/>
              </a:rPr>
              <a:t> and Good</a:t>
            </a:r>
            <a:endParaRPr kumimoji="0" lang="en-US" sz="3300" b="1" i="0" u="none" strike="noStrike" kern="1200" cap="none" spc="0" normalizeH="0" baseline="0" noProof="0" dirty="0">
              <a:ln>
                <a:noFill/>
              </a:ln>
              <a:solidFill>
                <a:srgbClr val="FFFFFF"/>
              </a:solidFill>
              <a:effectLst/>
              <a:uLnTx/>
              <a:uFillTx/>
              <a:latin typeface="Helvetica"/>
              <a:ea typeface="+mj-ea"/>
              <a:cs typeface="Helvetic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4">
                                            <p:txEl>
                                              <p:pRg st="2" end="2"/>
                                            </p:txEl>
                                          </p:spTgt>
                                        </p:tgtEl>
                                        <p:attrNameLst>
                                          <p:attrName>style.visibility</p:attrName>
                                        </p:attrNameLst>
                                      </p:cBhvr>
                                      <p:to>
                                        <p:strVal val="visible"/>
                                      </p:to>
                                    </p:set>
                                    <p:animEffect transition="in" filter="fade">
                                      <p:cBhvr>
                                        <p:cTn id="7" dur="500"/>
                                        <p:tgtEl>
                                          <p:spTgt spid="717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4">
                                            <p:txEl>
                                              <p:pRg st="3" end="3"/>
                                            </p:txEl>
                                          </p:spTgt>
                                        </p:tgtEl>
                                        <p:attrNameLst>
                                          <p:attrName>style.visibility</p:attrName>
                                        </p:attrNameLst>
                                      </p:cBhvr>
                                      <p:to>
                                        <p:strVal val="visible"/>
                                      </p:to>
                                    </p:set>
                                    <p:animEffect transition="in" filter="fade">
                                      <p:cBhvr>
                                        <p:cTn id="10" dur="500"/>
                                        <p:tgtEl>
                                          <p:spTgt spid="7174">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174">
                                            <p:txEl>
                                              <p:pRg st="4" end="4"/>
                                            </p:txEl>
                                          </p:spTgt>
                                        </p:tgtEl>
                                        <p:attrNameLst>
                                          <p:attrName>style.visibility</p:attrName>
                                        </p:attrNameLst>
                                      </p:cBhvr>
                                      <p:to>
                                        <p:strVal val="visible"/>
                                      </p:to>
                                    </p:set>
                                    <p:animEffect transition="in" filter="fade">
                                      <p:cBhvr>
                                        <p:cTn id="13" dur="500"/>
                                        <p:tgtEl>
                                          <p:spTgt spid="71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143000"/>
            <a:ext cx="9144000" cy="5257800"/>
          </a:xfrm>
          <a:prstGeom prst="rect">
            <a:avLst/>
          </a:prstGeom>
          <a:solidFill>
            <a:schemeClr val="tx1">
              <a:alpha val="5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74" name="Text Box 6"/>
          <p:cNvSpPr txBox="1">
            <a:spLocks noChangeArrowheads="1"/>
          </p:cNvSpPr>
          <p:nvPr/>
        </p:nvSpPr>
        <p:spPr bwMode="auto">
          <a:xfrm>
            <a:off x="381000" y="1612880"/>
            <a:ext cx="8382000" cy="1384995"/>
          </a:xfrm>
          <a:prstGeom prst="rect">
            <a:avLst/>
          </a:prstGeom>
          <a:noFill/>
          <a:ln w="9525">
            <a:noFill/>
            <a:miter lim="800000"/>
            <a:headEnd/>
            <a:tailEnd/>
          </a:ln>
          <a:effectLst/>
        </p:spPr>
        <p:txBody>
          <a:bodyPr wrap="square">
            <a:spAutoFit/>
          </a:bodyPr>
          <a:lstStyle/>
          <a:p>
            <a:pPr>
              <a:spcBef>
                <a:spcPts val="1200"/>
              </a:spcBef>
              <a:defRPr/>
            </a:pPr>
            <a:r>
              <a:rPr lang="en-US" sz="2800" dirty="0">
                <a:solidFill>
                  <a:srgbClr val="FFFFFF"/>
                </a:solidFill>
                <a:latin typeface="Helvetica"/>
                <a:cs typeface="Helvetica"/>
              </a:rPr>
              <a:t>Sexual contact with another is </a:t>
            </a:r>
            <a:r>
              <a:rPr lang="en-US" sz="2800" b="1" u="sng" dirty="0">
                <a:solidFill>
                  <a:schemeClr val="accent1">
                    <a:lumMod val="60000"/>
                    <a:lumOff val="40000"/>
                  </a:schemeClr>
                </a:solidFill>
                <a:latin typeface="Helvetica"/>
                <a:cs typeface="Helvetica"/>
              </a:rPr>
              <a:t>immoral</a:t>
            </a:r>
            <a:r>
              <a:rPr lang="en-US" sz="2800" dirty="0">
                <a:solidFill>
                  <a:srgbClr val="FFFFFF"/>
                </a:solidFill>
                <a:latin typeface="Helvetica"/>
                <a:cs typeface="Helvetica"/>
              </a:rPr>
              <a:t>, unless it is between a man and a woman who are </a:t>
            </a:r>
            <a:r>
              <a:rPr lang="en-US" sz="2800" b="1" u="sng" dirty="0">
                <a:solidFill>
                  <a:srgbClr val="B2E389"/>
                </a:solidFill>
                <a:latin typeface="Helvetica"/>
                <a:cs typeface="Helvetica"/>
              </a:rPr>
              <a:t>married</a:t>
            </a:r>
            <a:r>
              <a:rPr lang="en-US" sz="2800" dirty="0">
                <a:solidFill>
                  <a:srgbClr val="B2E389"/>
                </a:solidFill>
                <a:latin typeface="Helvetica"/>
                <a:cs typeface="Helvetica"/>
              </a:rPr>
              <a:t> </a:t>
            </a:r>
            <a:r>
              <a:rPr lang="en-US" sz="2800" dirty="0">
                <a:solidFill>
                  <a:srgbClr val="FFFFFF"/>
                </a:solidFill>
                <a:latin typeface="Helvetica"/>
                <a:cs typeface="Helvetica"/>
              </a:rPr>
              <a:t>to each other.</a:t>
            </a:r>
            <a:endParaRPr lang="en-US" sz="2800" b="1" u="sng" dirty="0">
              <a:solidFill>
                <a:srgbClr val="FFFFFF"/>
              </a:solidFill>
              <a:latin typeface="Helvetica"/>
              <a:cs typeface="Helvetica"/>
            </a:endParaRPr>
          </a:p>
        </p:txBody>
      </p:sp>
      <p:sp>
        <p:nvSpPr>
          <p:cNvPr id="4" name="Rectangle 3"/>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2"/>
          <p:cNvSpPr txBox="1">
            <a:spLocks/>
          </p:cNvSpPr>
          <p:nvPr/>
        </p:nvSpPr>
        <p:spPr>
          <a:xfrm>
            <a:off x="0" y="0"/>
            <a:ext cx="9144000" cy="838200"/>
          </a:xfrm>
          <a:prstGeom prst="rect">
            <a:avLst/>
          </a:prstGeom>
          <a:solidFill>
            <a:schemeClr val="tx1">
              <a:alpha val="37000"/>
            </a:schemeClr>
          </a:solidFill>
        </p:spPr>
        <p:txBody>
          <a:bodyPr lIns="182880" tIns="182880">
            <a:normAutofit fontScale="92500"/>
          </a:bodyPr>
          <a:lstStyle/>
          <a:p>
            <a:pPr marL="117475" lvl="0">
              <a:defRPr/>
            </a:pPr>
            <a:r>
              <a:rPr lang="en-US" sz="3300" b="1" dirty="0">
                <a:solidFill>
                  <a:srgbClr val="FFFFFF"/>
                </a:solidFill>
                <a:latin typeface="Helvetica"/>
                <a:ea typeface="+mj-ea"/>
                <a:cs typeface="Helvetica"/>
              </a:rPr>
              <a:t>Sexual Relations Outside Marriage Forbidden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4">
                                            <p:txEl>
                                              <p:pRg st="0" end="0"/>
                                            </p:txEl>
                                          </p:spTgt>
                                        </p:tgtEl>
                                        <p:attrNameLst>
                                          <p:attrName>style.visibility</p:attrName>
                                        </p:attrNameLst>
                                      </p:cBhvr>
                                      <p:to>
                                        <p:strVal val="visible"/>
                                      </p:to>
                                    </p:set>
                                    <p:animEffect transition="in" filter="fade">
                                      <p:cBhvr>
                                        <p:cTn id="7" dur="500"/>
                                        <p:tgtEl>
                                          <p:spTgt spid="7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8" name="Rectangle 17"/>
          <p:cNvSpPr/>
          <p:nvPr/>
        </p:nvSpPr>
        <p:spPr>
          <a:xfrm>
            <a:off x="0" y="1143000"/>
            <a:ext cx="9144000" cy="5715000"/>
          </a:xfrm>
          <a:prstGeom prst="rect">
            <a:avLst/>
          </a:prstGeom>
          <a:solidFill>
            <a:schemeClr val="tx1">
              <a:alpha val="4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220" name="Text Box 15"/>
          <p:cNvSpPr txBox="1">
            <a:spLocks noChangeArrowheads="1"/>
          </p:cNvSpPr>
          <p:nvPr/>
        </p:nvSpPr>
        <p:spPr bwMode="auto">
          <a:xfrm>
            <a:off x="381000" y="1293812"/>
            <a:ext cx="4724400" cy="1373188"/>
          </a:xfrm>
          <a:prstGeom prst="rect">
            <a:avLst/>
          </a:prstGeom>
          <a:noFill/>
          <a:ln w="9525">
            <a:noFill/>
            <a:miter lim="800000"/>
            <a:headEnd/>
            <a:tailEnd/>
          </a:ln>
        </p:spPr>
        <p:txBody>
          <a:bodyPr>
            <a:spAutoFit/>
          </a:bodyPr>
          <a:lstStyle/>
          <a:p>
            <a:r>
              <a:rPr lang="en-US" sz="2700" dirty="0">
                <a:solidFill>
                  <a:schemeClr val="bg1"/>
                </a:solidFill>
                <a:latin typeface="Helvetica"/>
                <a:cs typeface="Helvetica"/>
              </a:rPr>
              <a:t>Hebrews 13:4</a:t>
            </a:r>
          </a:p>
          <a:p>
            <a:r>
              <a:rPr lang="en-US" sz="2700" dirty="0">
                <a:solidFill>
                  <a:schemeClr val="bg1"/>
                </a:solidFill>
                <a:latin typeface="Helvetica"/>
                <a:cs typeface="Helvetica"/>
              </a:rPr>
              <a:t>1 Corinthians 6:9-10</a:t>
            </a:r>
          </a:p>
          <a:p>
            <a:r>
              <a:rPr lang="en-US" sz="2700" dirty="0">
                <a:solidFill>
                  <a:schemeClr val="bg1"/>
                </a:solidFill>
                <a:latin typeface="Helvetica"/>
                <a:cs typeface="Helvetica"/>
              </a:rPr>
              <a:t>1 Corinthians 6:16-18</a:t>
            </a:r>
          </a:p>
        </p:txBody>
      </p:sp>
      <p:sp>
        <p:nvSpPr>
          <p:cNvPr id="6" name="Down Arrow 5"/>
          <p:cNvSpPr/>
          <p:nvPr/>
        </p:nvSpPr>
        <p:spPr bwMode="auto">
          <a:xfrm>
            <a:off x="1371600" y="2667000"/>
            <a:ext cx="304800" cy="38100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32" name="Text Box 16"/>
          <p:cNvSpPr txBox="1">
            <a:spLocks noChangeArrowheads="1"/>
          </p:cNvSpPr>
          <p:nvPr/>
        </p:nvSpPr>
        <p:spPr bwMode="auto">
          <a:xfrm>
            <a:off x="457200" y="2971800"/>
            <a:ext cx="8153400" cy="2462213"/>
          </a:xfrm>
          <a:prstGeom prst="rect">
            <a:avLst/>
          </a:prstGeom>
          <a:noFill/>
          <a:ln w="9525">
            <a:noFill/>
            <a:miter lim="800000"/>
            <a:headEnd/>
            <a:tailEnd/>
          </a:ln>
          <a:effectLst/>
        </p:spPr>
        <p:txBody>
          <a:bodyPr>
            <a:spAutoFit/>
          </a:bodyPr>
          <a:lstStyle/>
          <a:p>
            <a:pPr>
              <a:spcBef>
                <a:spcPct val="50000"/>
              </a:spcBef>
              <a:defRPr/>
            </a:pPr>
            <a:r>
              <a:rPr lang="en-US" sz="2700" dirty="0">
                <a:solidFill>
                  <a:srgbClr val="FFFFFF"/>
                </a:solidFill>
                <a:latin typeface="Helvetica"/>
                <a:cs typeface="Helvetica"/>
              </a:rPr>
              <a:t>The warnings against sex outside of marriage and sexual immorality are very </a:t>
            </a:r>
            <a:r>
              <a:rPr lang="en-US" sz="2800" b="1" u="sng" dirty="0">
                <a:solidFill>
                  <a:schemeClr val="accent1">
                    <a:lumMod val="60000"/>
                    <a:lumOff val="40000"/>
                  </a:schemeClr>
                </a:solidFill>
                <a:latin typeface="Helvetica"/>
                <a:cs typeface="Helvetica"/>
              </a:rPr>
              <a:t>serious</a:t>
            </a:r>
            <a:r>
              <a:rPr lang="en-US" sz="2700" dirty="0">
                <a:solidFill>
                  <a:srgbClr val="FFFFFF"/>
                </a:solidFill>
                <a:latin typeface="Helvetica"/>
                <a:cs typeface="Helvetica"/>
              </a:rPr>
              <a:t>.</a:t>
            </a:r>
          </a:p>
          <a:p>
            <a:pPr>
              <a:spcBef>
                <a:spcPct val="50000"/>
              </a:spcBef>
              <a:defRPr/>
            </a:pPr>
            <a:r>
              <a:rPr lang="en-US" sz="2700" dirty="0">
                <a:solidFill>
                  <a:srgbClr val="FFFFFF"/>
                </a:solidFill>
                <a:latin typeface="Helvetica"/>
                <a:cs typeface="Helvetica"/>
              </a:rPr>
              <a:t>When two people are sexually </a:t>
            </a:r>
            <a:r>
              <a:rPr lang="en-US" sz="2800" b="1" u="sng" dirty="0">
                <a:solidFill>
                  <a:schemeClr val="accent1">
                    <a:lumMod val="60000"/>
                    <a:lumOff val="40000"/>
                  </a:schemeClr>
                </a:solidFill>
                <a:latin typeface="Helvetica"/>
                <a:cs typeface="Helvetica"/>
              </a:rPr>
              <a:t>united</a:t>
            </a:r>
            <a:r>
              <a:rPr lang="en-US" sz="2700" dirty="0">
                <a:solidFill>
                  <a:srgbClr val="FFFFFF"/>
                </a:solidFill>
                <a:latin typeface="Helvetica"/>
                <a:cs typeface="Helvetica"/>
              </a:rPr>
              <a:t> to each other they are </a:t>
            </a:r>
            <a:r>
              <a:rPr lang="en-US" sz="2800" b="1" u="sng" dirty="0">
                <a:solidFill>
                  <a:schemeClr val="accent1">
                    <a:lumMod val="60000"/>
                    <a:lumOff val="40000"/>
                  </a:schemeClr>
                </a:solidFill>
                <a:latin typeface="Helvetica"/>
                <a:cs typeface="Helvetica"/>
              </a:rPr>
              <a:t>giving</a:t>
            </a:r>
            <a:r>
              <a:rPr lang="en-US" sz="2700" dirty="0">
                <a:solidFill>
                  <a:srgbClr val="FFFFFF"/>
                </a:solidFill>
                <a:latin typeface="Helvetica"/>
                <a:cs typeface="Helvetica"/>
              </a:rPr>
              <a:t> themselves to each other in a powerful union.</a:t>
            </a:r>
          </a:p>
        </p:txBody>
      </p:sp>
      <p:grpSp>
        <p:nvGrpSpPr>
          <p:cNvPr id="4" name="Group 23"/>
          <p:cNvGrpSpPr>
            <a:grpSpLocks/>
          </p:cNvGrpSpPr>
          <p:nvPr/>
        </p:nvGrpSpPr>
        <p:grpSpPr bwMode="auto">
          <a:xfrm>
            <a:off x="1676400" y="5297489"/>
            <a:ext cx="6400800" cy="1331913"/>
            <a:chOff x="936" y="2521"/>
            <a:chExt cx="4032" cy="839"/>
          </a:xfrm>
        </p:grpSpPr>
        <p:grpSp>
          <p:nvGrpSpPr>
            <p:cNvPr id="9223" name="Group 13"/>
            <p:cNvGrpSpPr>
              <a:grpSpLocks/>
            </p:cNvGrpSpPr>
            <p:nvPr/>
          </p:nvGrpSpPr>
          <p:grpSpPr bwMode="auto">
            <a:xfrm>
              <a:off x="1800" y="2521"/>
              <a:ext cx="2016" cy="839"/>
              <a:chOff x="2857507" y="4420542"/>
              <a:chExt cx="3200193" cy="1331911"/>
            </a:xfrm>
          </p:grpSpPr>
          <p:grpSp>
            <p:nvGrpSpPr>
              <p:cNvPr id="9226" name="Group 9"/>
              <p:cNvGrpSpPr>
                <a:grpSpLocks/>
              </p:cNvGrpSpPr>
              <p:nvPr/>
            </p:nvGrpSpPr>
            <p:grpSpPr bwMode="auto">
              <a:xfrm>
                <a:off x="3771848" y="4420542"/>
                <a:ext cx="1500604" cy="1331911"/>
                <a:chOff x="3901001" y="5373687"/>
                <a:chExt cx="1500604" cy="1331911"/>
              </a:xfrm>
            </p:grpSpPr>
            <p:sp>
              <p:nvSpPr>
                <p:cNvPr id="9" name="Oval 8"/>
                <p:cNvSpPr/>
                <p:nvPr/>
              </p:nvSpPr>
              <p:spPr>
                <a:xfrm>
                  <a:off x="3940686" y="5373687"/>
                  <a:ext cx="1331826" cy="1331911"/>
                </a:xfrm>
                <a:prstGeom prst="ellipse">
                  <a:avLst/>
                </a:prstGeom>
                <a:solidFill>
                  <a:schemeClr val="accent5">
                    <a:lumMod val="50000"/>
                  </a:schemeClr>
                </a:solidFill>
                <a:ln w="76200">
                  <a:solidFill>
                    <a:schemeClr val="accent5">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extBox 7"/>
                <p:cNvSpPr txBox="1"/>
                <p:nvPr/>
              </p:nvSpPr>
              <p:spPr>
                <a:xfrm>
                  <a:off x="3901001" y="5791197"/>
                  <a:ext cx="1500604" cy="492442"/>
                </a:xfrm>
                <a:prstGeom prst="rect">
                  <a:avLst/>
                </a:prstGeom>
                <a:noFill/>
              </p:spPr>
              <p:txBody>
                <a:bodyPr wrap="square">
                  <a:spAutoFit/>
                </a:bodyPr>
                <a:lstStyle/>
                <a:p>
                  <a:pPr fontAlgn="auto">
                    <a:spcBef>
                      <a:spcPts val="0"/>
                    </a:spcBef>
                    <a:spcAft>
                      <a:spcPts val="0"/>
                    </a:spcAft>
                    <a:defRPr/>
                  </a:pPr>
                  <a:r>
                    <a:rPr lang="en-US" sz="2600" b="1" dirty="0">
                      <a:ln w="10541" cmpd="sng">
                        <a:solidFill>
                          <a:schemeClr val="bg1"/>
                        </a:solidFill>
                        <a:prstDash val="solid"/>
                      </a:ln>
                      <a:solidFill>
                        <a:schemeClr val="bg1"/>
                      </a:solidFill>
                      <a:effectLst>
                        <a:outerShdw blurRad="38100" dist="38100" dir="2700000" algn="tl">
                          <a:srgbClr val="000000">
                            <a:alpha val="43137"/>
                          </a:srgbClr>
                        </a:outerShdw>
                      </a:effectLst>
                      <a:latin typeface="Helvetica"/>
                      <a:cs typeface="Helvetica"/>
                    </a:rPr>
                    <a:t>UNITED</a:t>
                  </a:r>
                </a:p>
              </p:txBody>
            </p:sp>
          </p:grpSp>
          <p:sp>
            <p:nvSpPr>
              <p:cNvPr id="11" name="Right Arrow 10"/>
              <p:cNvSpPr/>
              <p:nvPr/>
            </p:nvSpPr>
            <p:spPr>
              <a:xfrm>
                <a:off x="2857507" y="4946005"/>
                <a:ext cx="761951" cy="349250"/>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ight Arrow 11"/>
              <p:cNvSpPr/>
              <p:nvPr/>
            </p:nvSpPr>
            <p:spPr>
              <a:xfrm flipH="1">
                <a:off x="5295749" y="4946005"/>
                <a:ext cx="761951" cy="349250"/>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9237" name="Text Box 21"/>
            <p:cNvSpPr txBox="1">
              <a:spLocks noChangeArrowheads="1"/>
            </p:cNvSpPr>
            <p:nvPr/>
          </p:nvSpPr>
          <p:spPr bwMode="auto">
            <a:xfrm>
              <a:off x="936" y="2716"/>
              <a:ext cx="816" cy="404"/>
            </a:xfrm>
            <a:prstGeom prst="rect">
              <a:avLst/>
            </a:prstGeom>
            <a:noFill/>
            <a:ln w="9525">
              <a:noFill/>
              <a:miter lim="800000"/>
              <a:headEnd/>
              <a:tailEnd/>
            </a:ln>
            <a:effectLst/>
          </p:spPr>
          <p:txBody>
            <a:bodyPr>
              <a:spAutoFit/>
            </a:bodyPr>
            <a:lstStyle/>
            <a:p>
              <a:pPr algn="r">
                <a:spcBef>
                  <a:spcPct val="50000"/>
                </a:spcBef>
                <a:defRPr/>
              </a:pPr>
              <a:r>
                <a:rPr lang="en-US" sz="3600" b="1" dirty="0">
                  <a:solidFill>
                    <a:schemeClr val="bg2">
                      <a:lumMod val="75000"/>
                    </a:schemeClr>
                  </a:solidFill>
                  <a:latin typeface="Helvetica"/>
                  <a:cs typeface="Helvetica"/>
                </a:rPr>
                <a:t>Male</a:t>
              </a:r>
            </a:p>
          </p:txBody>
        </p:sp>
        <p:sp>
          <p:nvSpPr>
            <p:cNvPr id="9238" name="Text Box 22"/>
            <p:cNvSpPr txBox="1">
              <a:spLocks noChangeArrowheads="1"/>
            </p:cNvSpPr>
            <p:nvPr/>
          </p:nvSpPr>
          <p:spPr bwMode="auto">
            <a:xfrm>
              <a:off x="3816" y="2716"/>
              <a:ext cx="1152" cy="407"/>
            </a:xfrm>
            <a:prstGeom prst="rect">
              <a:avLst/>
            </a:prstGeom>
            <a:noFill/>
            <a:ln w="9525">
              <a:noFill/>
              <a:miter lim="800000"/>
              <a:headEnd/>
              <a:tailEnd/>
            </a:ln>
            <a:effectLst/>
          </p:spPr>
          <p:txBody>
            <a:bodyPr wrap="square">
              <a:spAutoFit/>
            </a:bodyPr>
            <a:lstStyle/>
            <a:p>
              <a:pPr algn="r">
                <a:spcBef>
                  <a:spcPct val="50000"/>
                </a:spcBef>
                <a:defRPr/>
              </a:pPr>
              <a:r>
                <a:rPr lang="en-US" sz="3600" b="1" dirty="0">
                  <a:solidFill>
                    <a:schemeClr val="accent2">
                      <a:lumMod val="60000"/>
                      <a:lumOff val="40000"/>
                    </a:schemeClr>
                  </a:solidFill>
                  <a:latin typeface="Helvetica"/>
                  <a:cs typeface="Helvetica"/>
                </a:rPr>
                <a:t>Female</a:t>
              </a:r>
            </a:p>
          </p:txBody>
        </p:sp>
      </p:grpSp>
      <p:sp>
        <p:nvSpPr>
          <p:cNvPr id="15" name="Rectangle 14"/>
          <p:cNvSpPr/>
          <p:nvPr/>
        </p:nvSpPr>
        <p:spPr>
          <a:xfrm>
            <a:off x="0" y="0"/>
            <a:ext cx="9144000" cy="838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itle 2"/>
          <p:cNvSpPr txBox="1">
            <a:spLocks/>
          </p:cNvSpPr>
          <p:nvPr/>
        </p:nvSpPr>
        <p:spPr>
          <a:xfrm>
            <a:off x="0" y="0"/>
            <a:ext cx="9144000" cy="838200"/>
          </a:xfrm>
          <a:prstGeom prst="rect">
            <a:avLst/>
          </a:prstGeom>
          <a:solidFill>
            <a:schemeClr val="tx1">
              <a:alpha val="37000"/>
            </a:schemeClr>
          </a:solidFill>
        </p:spPr>
        <p:txBody>
          <a:bodyPr lIns="182880" tIns="182880">
            <a:normAutofit/>
          </a:bodyPr>
          <a:lstStyle/>
          <a:p>
            <a:pPr marL="117475" lvl="0">
              <a:defRPr/>
            </a:pPr>
            <a:r>
              <a:rPr lang="en-US" sz="3300" b="1" dirty="0">
                <a:solidFill>
                  <a:srgbClr val="FFFFFF"/>
                </a:solidFill>
                <a:latin typeface="Helvetica"/>
                <a:ea typeface="+mj-ea"/>
                <a:cs typeface="Helvetica"/>
              </a:rPr>
              <a:t>God’s Word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9232">
                                            <p:txEl>
                                              <p:pRg st="0" end="0"/>
                                            </p:txEl>
                                          </p:spTgt>
                                        </p:tgtEl>
                                        <p:attrNameLst>
                                          <p:attrName>style.visibility</p:attrName>
                                        </p:attrNameLst>
                                      </p:cBhvr>
                                      <p:to>
                                        <p:strVal val="visible"/>
                                      </p:to>
                                    </p:set>
                                    <p:animEffect transition="in" filter="blinds(horizontal)">
                                      <p:cBhvr>
                                        <p:cTn id="10" dur="500"/>
                                        <p:tgtEl>
                                          <p:spTgt spid="923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232">
                                            <p:txEl>
                                              <p:pRg st="1" end="1"/>
                                            </p:txEl>
                                          </p:spTgt>
                                        </p:tgtEl>
                                        <p:attrNameLst>
                                          <p:attrName>style.visibility</p:attrName>
                                        </p:attrNameLst>
                                      </p:cBhvr>
                                      <p:to>
                                        <p:strVal val="visible"/>
                                      </p:to>
                                    </p:set>
                                    <p:animEffect transition="in" filter="blinds(horizontal)">
                                      <p:cBhvr>
                                        <p:cTn id="15" dur="500"/>
                                        <p:tgtEl>
                                          <p:spTgt spid="9232">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705px-Nuclear_fireball.jpg"/>
          <p:cNvPicPr>
            <a:picLocks noChangeAspect="1"/>
          </p:cNvPicPr>
          <p:nvPr/>
        </p:nvPicPr>
        <p:blipFill>
          <a:blip r:embed="rId3" cstate="prin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TotalTime>
  <Words>945</Words>
  <Application>Microsoft Office PowerPoint</Application>
  <PresentationFormat>On-screen Show (4:3)</PresentationFormat>
  <Paragraphs>106</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Nelson</dc:creator>
  <cp:lastModifiedBy>Lori Myers</cp:lastModifiedBy>
  <cp:revision>91</cp:revision>
  <dcterms:created xsi:type="dcterms:W3CDTF">2011-05-07T21:02:41Z</dcterms:created>
  <dcterms:modified xsi:type="dcterms:W3CDTF">2024-11-26T20:52:54Z</dcterms:modified>
</cp:coreProperties>
</file>