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2" r:id="rId14"/>
    <p:sldId id="275" r:id="rId15"/>
    <p:sldId id="269" r:id="rId16"/>
    <p:sldId id="270" r:id="rId17"/>
    <p:sldId id="274" r:id="rId18"/>
    <p:sldId id="273" r:id="rId19"/>
    <p:sldId id="276" r:id="rId20"/>
    <p:sldId id="277" r:id="rId21"/>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D13B"/>
    <a:srgbClr val="FFFFFF"/>
    <a:srgbClr val="00B0F0"/>
    <a:srgbClr val="800000"/>
    <a:srgbClr val="000099"/>
    <a:srgbClr val="3366CC"/>
    <a:srgbClr val="99CCFF"/>
    <a:srgbClr val="336600"/>
    <a:srgbClr val="FF99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59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84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84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4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84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A0E4DC4-9050-4DF5-AD68-3114274E746B}" type="slidenum">
              <a:rPr lang="en-US"/>
              <a:pPr/>
              <a:t>‹#›</a:t>
            </a:fld>
            <a:endParaRPr lang="en-US"/>
          </a:p>
        </p:txBody>
      </p:sp>
    </p:spTree>
    <p:extLst>
      <p:ext uri="{BB962C8B-B14F-4D97-AF65-F5344CB8AC3E}">
        <p14:creationId xmlns:p14="http://schemas.microsoft.com/office/powerpoint/2010/main" val="85671617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68D963-393A-43EC-9104-F3DA566140EB}" type="slidenum">
              <a:rPr lang="en-US"/>
              <a:pPr/>
              <a:t>1</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94542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187691-7FB9-42AE-82B3-1451975F96B4}" type="slidenum">
              <a:rPr lang="en-US"/>
              <a:pPr/>
              <a:t>10</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67315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576E5B-9809-4BFD-8D34-36378F836D03}" type="slidenum">
              <a:rPr lang="en-US"/>
              <a:pPr/>
              <a:t>11</a:t>
            </a:fld>
            <a:endParaRPr lang="en-US"/>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69985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245DAC-5B1C-4766-BF2F-208CF3833646}" type="slidenum">
              <a:rPr lang="en-US"/>
              <a:pPr/>
              <a:t>12</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54792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B88C1-64EF-49EB-B19F-5434CBEE2FDC}" type="slidenum">
              <a:rPr lang="en-US"/>
              <a:pPr/>
              <a:t>13</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41252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B88C1-64EF-49EB-B19F-5434CBEE2FDC}" type="slidenum">
              <a:rPr lang="en-US"/>
              <a:pPr/>
              <a:t>14</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45732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96C42A-9AE6-42FD-85E2-917F9AF37B09}" type="slidenum">
              <a:rPr lang="en-US"/>
              <a:pPr/>
              <a:t>15</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8369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B69089-45C3-41EA-80B3-2441DE012E6B}" type="slidenum">
              <a:rPr lang="en-US"/>
              <a:pPr/>
              <a:t>16</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80060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B69089-45C3-41EA-80B3-2441DE012E6B}" type="slidenum">
              <a:rPr lang="en-US"/>
              <a:pPr/>
              <a:t>17</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81272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B88C1-64EF-49EB-B19F-5434CBEE2FDC}" type="slidenum">
              <a:rPr lang="en-US"/>
              <a:pPr/>
              <a:t>18</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178936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B88C1-64EF-49EB-B19F-5434CBEE2FDC}" type="slidenum">
              <a:rPr lang="en-US"/>
              <a:pPr/>
              <a:t>19</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82500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6B6757-6A4B-4D43-8376-BEDDAF9CF2F6}" type="slidenum">
              <a:rPr lang="en-US"/>
              <a:pPr/>
              <a:t>2</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89884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2B88C1-64EF-49EB-B19F-5434CBEE2FDC}" type="slidenum">
              <a:rPr lang="en-US"/>
              <a:pPr/>
              <a:t>20</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82647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97C692-4520-4539-9951-5D7053E3A439}" type="slidenum">
              <a:rPr lang="en-US"/>
              <a:pPr/>
              <a:t>3</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95760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5C42B8-D12F-4E4B-93DF-7DEC6F08A9D9}" type="slidenum">
              <a:rPr lang="en-US"/>
              <a:pPr/>
              <a:t>4</a:t>
            </a:fld>
            <a:endParaRPr lang="en-US"/>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903807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BDA031-9F3F-4A38-B3CB-0821C8F2744E}" type="slidenum">
              <a:rPr lang="en-US"/>
              <a:pPr/>
              <a:t>5</a:t>
            </a:fld>
            <a:endParaRPr lang="en-US"/>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10831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54E8C7-5F6A-43E1-8F5F-BCED2A951454}" type="slidenum">
              <a:rPr lang="en-US"/>
              <a:pPr/>
              <a:t>6</a:t>
            </a:fld>
            <a:endParaRPr lang="en-US"/>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320415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40F9B0-9D18-4C68-B95B-AEC79F2EA761}" type="slidenum">
              <a:rPr lang="en-US"/>
              <a:pPr/>
              <a:t>7</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15427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872EAB-E54B-4786-B9AE-DB2A2C46B3FE}" type="slidenum">
              <a:rPr lang="en-US"/>
              <a:pPr/>
              <a:t>8</a:t>
            </a:fld>
            <a:endParaRPr lang="en-US"/>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92900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FAF6C2-4B5B-48EC-BC3E-8C82E2E27A4F}" type="slidenum">
              <a:rPr lang="en-US"/>
              <a:pPr/>
              <a:t>9</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pPr>
              <a:lnSpc>
                <a:spcPct val="90000"/>
              </a:lnSpc>
            </a:pPr>
            <a:endParaRPr lang="en-US" sz="1600" dirty="0"/>
          </a:p>
          <a:p>
            <a:pPr>
              <a:lnSpc>
                <a:spcPct val="90000"/>
              </a:lnSpc>
            </a:pPr>
            <a:endParaRPr lang="en-US" dirty="0"/>
          </a:p>
        </p:txBody>
      </p:sp>
    </p:spTree>
    <p:extLst>
      <p:ext uri="{BB962C8B-B14F-4D97-AF65-F5344CB8AC3E}">
        <p14:creationId xmlns:p14="http://schemas.microsoft.com/office/powerpoint/2010/main" val="258657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B168602-9E74-410B-BCA1-8EA144E0908E}"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7DC1257-0422-4F77-A052-D7F08E5BE0F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6027062-4646-44AC-9009-22BF28BAAFE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CBA70E-87E1-470E-9E00-1197239BFFC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D57FFDA-D1C5-41ED-8ECB-3E20E7F889E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4F9DB2B-A74C-4792-BAC2-08692CA78F2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6ECB864-9423-4E35-A532-F60E3D26CEC3}"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ADF4E42-A868-467D-97C2-94C5967982F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D3ACB3C-F4B8-4C9F-99A7-DA2ACA7E92F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F0673BF-E613-448A-BE00-65699C9E992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D2E7A0A-15E9-4D97-A9C0-D0646B37B5C7}"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bright="50000" contrast="-70000"/>
          </a:blip>
          <a:srcRect/>
          <a:stretch>
            <a:fillRect l="-12000" r="-12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9CF16A1-6129-45CD-AE1D-D20370EB3EA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jpeg"/><Relationship Id="rId7"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0" y="0"/>
            <a:ext cx="9144000" cy="762000"/>
          </a:xfrm>
          <a:prstGeom prst="rect">
            <a:avLst/>
          </a:prstGeom>
          <a:solidFill>
            <a:schemeClr val="tx1">
              <a:alpha val="67000"/>
            </a:schemeClr>
          </a:solidFill>
          <a:ln w="9525">
            <a:noFill/>
            <a:miter lim="800000"/>
            <a:headEnd/>
            <a:tailEnd/>
          </a:ln>
        </p:spPr>
        <p:txBody>
          <a:bodyPr lIns="182880" tIns="182880" rIns="182880" bIns="182880"/>
          <a:lstStyle/>
          <a:p>
            <a:pPr marL="228600"/>
            <a:r>
              <a:rPr lang="en-US" sz="2800" b="1" dirty="0">
                <a:solidFill>
                  <a:srgbClr val="FFFFFF"/>
                </a:solidFill>
                <a:latin typeface="Helvetica"/>
                <a:cs typeface="Helvetica"/>
              </a:rPr>
              <a:t>Lesson 27:  Not Prolonging Adolescence</a:t>
            </a:r>
          </a:p>
        </p:txBody>
      </p:sp>
      <p:sp>
        <p:nvSpPr>
          <p:cNvPr id="7" name="TextBox 6"/>
          <p:cNvSpPr txBox="1">
            <a:spLocks noChangeArrowheads="1"/>
          </p:cNvSpPr>
          <p:nvPr/>
        </p:nvSpPr>
        <p:spPr bwMode="auto">
          <a:xfrm>
            <a:off x="0" y="6096000"/>
            <a:ext cx="9144000" cy="762000"/>
          </a:xfrm>
          <a:prstGeom prst="rect">
            <a:avLst/>
          </a:prstGeom>
          <a:solidFill>
            <a:schemeClr val="tx1">
              <a:alpha val="58000"/>
            </a:schemeClr>
          </a:solidFill>
          <a:ln w="9525">
            <a:noFill/>
            <a:miter lim="800000"/>
            <a:headEnd/>
            <a:tailEnd/>
          </a:ln>
        </p:spPr>
        <p:txBody>
          <a:bodyPr lIns="182880" tIns="91440" rIns="274320"/>
          <a:lstStyle/>
          <a:p>
            <a:pPr marL="228600" algn="r"/>
            <a:r>
              <a:rPr lang="en-US" sz="3300" b="1" dirty="0">
                <a:solidFill>
                  <a:srgbClr val="FFFFFF"/>
                </a:solidFill>
                <a:latin typeface="Helvetica"/>
                <a:cs typeface="Helvetica"/>
              </a:rPr>
              <a:t>Rejoicing in God’s Good Design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1268" name="Text Box 4"/>
          <p:cNvSpPr txBox="1">
            <a:spLocks noChangeArrowheads="1"/>
          </p:cNvSpPr>
          <p:nvPr/>
        </p:nvSpPr>
        <p:spPr bwMode="auto">
          <a:xfrm>
            <a:off x="304800" y="1421249"/>
            <a:ext cx="4114800" cy="1169551"/>
          </a:xfrm>
          <a:prstGeom prst="rect">
            <a:avLst/>
          </a:prstGeom>
          <a:solidFill>
            <a:schemeClr val="tx1">
              <a:alpha val="50000"/>
            </a:schemeClr>
          </a:solidFill>
          <a:ln w="9525">
            <a:noFill/>
            <a:miter lim="800000"/>
            <a:headEnd/>
            <a:tailEnd/>
          </a:ln>
          <a:effectLst/>
        </p:spPr>
        <p:txBody>
          <a:bodyPr wrap="square">
            <a:spAutoFit/>
          </a:bodyPr>
          <a:lstStyle/>
          <a:p>
            <a:pPr>
              <a:spcBef>
                <a:spcPct val="50000"/>
              </a:spcBef>
            </a:pPr>
            <a:r>
              <a:rPr lang="en-US" sz="2800" dirty="0">
                <a:solidFill>
                  <a:srgbClr val="FFFFFF"/>
                </a:solidFill>
                <a:latin typeface="Helvetica"/>
                <a:cs typeface="Helvetica"/>
              </a:rPr>
              <a:t>2 Kings 2:23-24</a:t>
            </a:r>
          </a:p>
          <a:p>
            <a:pPr>
              <a:spcBef>
                <a:spcPct val="50000"/>
              </a:spcBef>
            </a:pPr>
            <a:r>
              <a:rPr lang="en-US" sz="2800" b="1" dirty="0">
                <a:solidFill>
                  <a:srgbClr val="FFFFFF"/>
                </a:solidFill>
                <a:latin typeface="Helvetica"/>
                <a:cs typeface="Helvetica"/>
              </a:rPr>
              <a:t>Sin	     Consequence: </a:t>
            </a:r>
            <a:endParaRPr lang="en-US" sz="3600" b="1" i="1" dirty="0">
              <a:solidFill>
                <a:srgbClr val="FFFFFF"/>
              </a:solidFill>
              <a:latin typeface="Helvetica"/>
              <a:cs typeface="Helvetica"/>
            </a:endParaRPr>
          </a:p>
        </p:txBody>
      </p:sp>
      <p:sp>
        <p:nvSpPr>
          <p:cNvPr id="11269" name="AutoShape 5"/>
          <p:cNvSpPr>
            <a:spLocks noChangeArrowheads="1"/>
          </p:cNvSpPr>
          <p:nvPr/>
        </p:nvSpPr>
        <p:spPr bwMode="auto">
          <a:xfrm rot="16200000">
            <a:off x="1174750" y="2025650"/>
            <a:ext cx="393700" cy="609600"/>
          </a:xfrm>
          <a:prstGeom prst="downArrow">
            <a:avLst>
              <a:gd name="adj1" fmla="val 50000"/>
              <a:gd name="adj2" fmla="val 75000"/>
            </a:avLst>
          </a:prstGeom>
          <a:solidFill>
            <a:schemeClr val="bg1"/>
          </a:solidFill>
          <a:ln w="9525">
            <a:solidFill>
              <a:schemeClr val="tx1"/>
            </a:solidFill>
            <a:miter lim="800000"/>
            <a:headEnd/>
            <a:tailEnd/>
          </a:ln>
          <a:effectLst/>
        </p:spPr>
        <p:txBody>
          <a:bodyPr vert="eaVert" wrap="none" anchor="ctr"/>
          <a:lstStyle/>
          <a:p>
            <a:pPr algn="ctr"/>
            <a:endParaRPr lang="en-US" sz="1800">
              <a:solidFill>
                <a:srgbClr val="336600"/>
              </a:solidFill>
            </a:endParaRPr>
          </a:p>
        </p:txBody>
      </p:sp>
      <p:sp>
        <p:nvSpPr>
          <p:cNvPr id="11274" name="Text Box 10"/>
          <p:cNvSpPr txBox="1">
            <a:spLocks noChangeArrowheads="1"/>
          </p:cNvSpPr>
          <p:nvPr/>
        </p:nvSpPr>
        <p:spPr bwMode="auto">
          <a:xfrm>
            <a:off x="0" y="5486400"/>
            <a:ext cx="9144000" cy="1477328"/>
          </a:xfrm>
          <a:prstGeom prst="rect">
            <a:avLst/>
          </a:prstGeom>
          <a:solidFill>
            <a:schemeClr val="tx1"/>
          </a:solidFill>
          <a:ln w="9525">
            <a:solidFill>
              <a:schemeClr val="tx1"/>
            </a:solidFill>
            <a:miter lim="800000"/>
            <a:headEnd/>
            <a:tailEnd/>
          </a:ln>
          <a:effectLst/>
        </p:spPr>
        <p:txBody>
          <a:bodyPr wrap="square" lIns="365760" tIns="137160" rIns="365760" bIns="137160">
            <a:spAutoFit/>
          </a:bodyPr>
          <a:lstStyle/>
          <a:p>
            <a:pPr>
              <a:spcBef>
                <a:spcPct val="50000"/>
              </a:spcBef>
            </a:pPr>
            <a:r>
              <a:rPr lang="en-US" sz="2600" dirty="0">
                <a:solidFill>
                  <a:srgbClr val="FFFFFF"/>
                </a:solidFill>
                <a:latin typeface="Helvetica"/>
                <a:cs typeface="Helvetica"/>
              </a:rPr>
              <a:t>No one should think from the Bible that the sins of youth are any less </a:t>
            </a:r>
            <a:r>
              <a:rPr lang="en-US" sz="2600" b="1" u="sng" dirty="0">
                <a:solidFill>
                  <a:srgbClr val="00B0F0"/>
                </a:solidFill>
                <a:latin typeface="Helvetica"/>
                <a:cs typeface="Helvetica"/>
              </a:rPr>
              <a:t>serious</a:t>
            </a:r>
            <a:r>
              <a:rPr lang="en-US" sz="2600" dirty="0">
                <a:solidFill>
                  <a:srgbClr val="FFFFFF"/>
                </a:solidFill>
                <a:latin typeface="Helvetica"/>
                <a:cs typeface="Helvetica"/>
              </a:rPr>
              <a:t> and </a:t>
            </a:r>
            <a:r>
              <a:rPr lang="en-US" sz="2600" b="1" u="sng" dirty="0">
                <a:solidFill>
                  <a:srgbClr val="00B0F0"/>
                </a:solidFill>
                <a:latin typeface="Helvetica"/>
                <a:cs typeface="Helvetica"/>
              </a:rPr>
              <a:t>destructive</a:t>
            </a:r>
            <a:r>
              <a:rPr lang="en-US" sz="2600" dirty="0">
                <a:solidFill>
                  <a:srgbClr val="FFFFFF"/>
                </a:solidFill>
                <a:latin typeface="Helvetica"/>
                <a:cs typeface="Helvetica"/>
              </a:rPr>
              <a:t> than the sins of adults.</a:t>
            </a:r>
          </a:p>
        </p:txBody>
      </p:sp>
      <p:sp>
        <p:nvSpPr>
          <p:cNvPr id="9" name="TextBox 8"/>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God Holds Youth Responsible for Sin</a:t>
            </a:r>
            <a:endParaRPr lang="en-US" sz="1600" b="1" dirty="0">
              <a:solidFill>
                <a:schemeClr val="bg1"/>
              </a:solidFill>
              <a:latin typeface="Helvetica" pitchFamily="34" charset="0"/>
              <a:cs typeface="Helvetica" pitchFamily="34" charset="0"/>
            </a:endParaRPr>
          </a:p>
        </p:txBody>
      </p:sp>
      <p:grpSp>
        <p:nvGrpSpPr>
          <p:cNvPr id="12" name="Group 11"/>
          <p:cNvGrpSpPr/>
          <p:nvPr/>
        </p:nvGrpSpPr>
        <p:grpSpPr>
          <a:xfrm>
            <a:off x="4367253" y="1143000"/>
            <a:ext cx="4530820" cy="3457575"/>
            <a:chOff x="4367253" y="1143000"/>
            <a:chExt cx="4530820" cy="3457575"/>
          </a:xfrm>
        </p:grpSpPr>
        <p:grpSp>
          <p:nvGrpSpPr>
            <p:cNvPr id="11273" name="Group 9"/>
            <p:cNvGrpSpPr>
              <a:grpSpLocks/>
            </p:cNvGrpSpPr>
            <p:nvPr/>
          </p:nvGrpSpPr>
          <p:grpSpPr bwMode="auto">
            <a:xfrm>
              <a:off x="4407035" y="1143000"/>
              <a:ext cx="4491038" cy="3457575"/>
              <a:chOff x="2681" y="480"/>
              <a:chExt cx="2829" cy="2178"/>
            </a:xfrm>
          </p:grpSpPr>
          <p:pic>
            <p:nvPicPr>
              <p:cNvPr id="11271" name="Picture 7" descr="87451583"/>
              <p:cNvPicPr>
                <a:picLocks noChangeAspect="1" noChangeArrowheads="1"/>
              </p:cNvPicPr>
              <p:nvPr/>
            </p:nvPicPr>
            <p:blipFill>
              <a:blip r:embed="rId4" cstate="print"/>
              <a:stretch>
                <a:fillRect/>
              </a:stretch>
            </p:blipFill>
            <p:spPr bwMode="auto">
              <a:xfrm>
                <a:off x="2691" y="480"/>
                <a:ext cx="2819" cy="2178"/>
              </a:xfrm>
              <a:prstGeom prst="rect">
                <a:avLst/>
              </a:prstGeom>
              <a:ln w="38100" cap="sq">
                <a:noFill/>
                <a:prstDash val="solid"/>
                <a:miter lim="800000"/>
              </a:ln>
              <a:effectLst>
                <a:outerShdw blurRad="101600" dir="2700000" algn="tl" rotWithShape="0">
                  <a:srgbClr val="000000">
                    <a:alpha val="43000"/>
                  </a:srgbClr>
                </a:outerShdw>
              </a:effectLst>
            </p:spPr>
          </p:pic>
          <p:sp>
            <p:nvSpPr>
              <p:cNvPr id="11272" name="Text Box 8"/>
              <p:cNvSpPr txBox="1">
                <a:spLocks noChangeArrowheads="1"/>
              </p:cNvSpPr>
              <p:nvPr/>
            </p:nvSpPr>
            <p:spPr bwMode="auto">
              <a:xfrm>
                <a:off x="2681" y="1056"/>
                <a:ext cx="920" cy="336"/>
              </a:xfrm>
              <a:prstGeom prst="rect">
                <a:avLst/>
              </a:prstGeom>
              <a:solidFill>
                <a:schemeClr val="tx1">
                  <a:alpha val="74000"/>
                </a:schemeClr>
              </a:solidFill>
              <a:ln w="9525">
                <a:noFill/>
                <a:miter lim="800000"/>
                <a:headEnd/>
                <a:tailEnd/>
              </a:ln>
              <a:effectLst/>
            </p:spPr>
            <p:txBody>
              <a:bodyPr/>
              <a:lstStyle/>
              <a:p>
                <a:pPr>
                  <a:spcBef>
                    <a:spcPct val="50000"/>
                  </a:spcBef>
                </a:pPr>
                <a:endParaRPr lang="en-US" sz="1800"/>
              </a:p>
            </p:txBody>
          </p:sp>
        </p:grpSp>
        <p:sp>
          <p:nvSpPr>
            <p:cNvPr id="11" name="TextBox 10"/>
            <p:cNvSpPr txBox="1"/>
            <p:nvPr/>
          </p:nvSpPr>
          <p:spPr>
            <a:xfrm>
              <a:off x="4367253" y="1984510"/>
              <a:ext cx="1524000" cy="646331"/>
            </a:xfrm>
            <a:prstGeom prst="rect">
              <a:avLst/>
            </a:prstGeom>
            <a:noFill/>
          </p:spPr>
          <p:txBody>
            <a:bodyPr wrap="square" rtlCol="0">
              <a:spAutoFit/>
            </a:bodyPr>
            <a:lstStyle/>
            <a:p>
              <a:r>
                <a:rPr lang="en-US" sz="3600" b="1" dirty="0">
                  <a:solidFill>
                    <a:srgbClr val="FFFFFF"/>
                  </a:solidFill>
                  <a:latin typeface="Helvetica"/>
                  <a:cs typeface="Helvetica"/>
                </a:rPr>
                <a:t>Death</a:t>
              </a:r>
              <a:endParaRPr lang="en-US" dirty="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Effect transition="in" filter="fade">
                                      <p:cBhvr>
                                        <p:cTn id="7" dur="500"/>
                                        <p:tgtEl>
                                          <p:spTgt spid="11268">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269"/>
                                        </p:tgtEl>
                                        <p:attrNameLst>
                                          <p:attrName>style.visibility</p:attrName>
                                        </p:attrNameLst>
                                      </p:cBhvr>
                                      <p:to>
                                        <p:strVal val="visible"/>
                                      </p:to>
                                    </p:set>
                                    <p:animEffect transition="in" filter="fade">
                                      <p:cBhvr>
                                        <p:cTn id="10" dur="500"/>
                                        <p:tgtEl>
                                          <p:spTgt spid="1126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274"/>
                                        </p:tgtEl>
                                        <p:attrNameLst>
                                          <p:attrName>style.visibility</p:attrName>
                                        </p:attrNameLst>
                                      </p:cBhvr>
                                      <p:to>
                                        <p:strVal val="visible"/>
                                      </p:to>
                                    </p:set>
                                    <p:animEffect transition="in" filter="fade">
                                      <p:cBhvr>
                                        <p:cTn id="18"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nimBg="1"/>
      <p:bldP spid="1127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2295" name="Text Box 7"/>
          <p:cNvSpPr txBox="1">
            <a:spLocks noChangeArrowheads="1"/>
          </p:cNvSpPr>
          <p:nvPr/>
        </p:nvSpPr>
        <p:spPr bwMode="auto">
          <a:xfrm>
            <a:off x="0" y="1219200"/>
            <a:ext cx="9144000" cy="2693045"/>
          </a:xfrm>
          <a:prstGeom prst="rect">
            <a:avLst/>
          </a:prstGeom>
          <a:solidFill>
            <a:schemeClr val="tx1">
              <a:alpha val="58000"/>
            </a:schemeClr>
          </a:solidFill>
          <a:ln w="9525">
            <a:noFill/>
            <a:miter lim="800000"/>
            <a:headEnd/>
            <a:tailEnd/>
          </a:ln>
          <a:effectLst/>
        </p:spPr>
        <p:txBody>
          <a:bodyPr wrap="square" lIns="457200" tIns="228600" rIns="365760" bIns="228600">
            <a:spAutoFit/>
          </a:bodyPr>
          <a:lstStyle/>
          <a:p>
            <a:pPr>
              <a:spcBef>
                <a:spcPts val="0"/>
              </a:spcBef>
              <a:spcAft>
                <a:spcPts val="1200"/>
              </a:spcAft>
            </a:pPr>
            <a:r>
              <a:rPr lang="en-US" sz="2500" dirty="0">
                <a:solidFill>
                  <a:srgbClr val="FFFFFF"/>
                </a:solidFill>
                <a:latin typeface="Helvetica"/>
                <a:cs typeface="Helvetica"/>
              </a:rPr>
              <a:t>Youth is not for sinfulness, </a:t>
            </a:r>
            <a:r>
              <a:rPr lang="en-US" sz="2500" b="1" u="sng" dirty="0">
                <a:solidFill>
                  <a:schemeClr val="accent1">
                    <a:lumMod val="20000"/>
                    <a:lumOff val="80000"/>
                  </a:schemeClr>
                </a:solidFill>
                <a:latin typeface="Helvetica"/>
                <a:cs typeface="Helvetica"/>
              </a:rPr>
              <a:t>laziness</a:t>
            </a:r>
            <a:r>
              <a:rPr lang="en-US" sz="2500" dirty="0">
                <a:solidFill>
                  <a:srgbClr val="FFFFFF"/>
                </a:solidFill>
                <a:latin typeface="Helvetica"/>
                <a:cs typeface="Helvetica"/>
              </a:rPr>
              <a:t>, and </a:t>
            </a:r>
            <a:r>
              <a:rPr lang="en-US" sz="2500" b="1" u="sng" dirty="0">
                <a:solidFill>
                  <a:srgbClr val="E5F6D8"/>
                </a:solidFill>
                <a:latin typeface="Helvetica"/>
                <a:cs typeface="Helvetica"/>
              </a:rPr>
              <a:t>self-centeredness</a:t>
            </a:r>
            <a:r>
              <a:rPr lang="en-US" sz="2500" dirty="0">
                <a:solidFill>
                  <a:srgbClr val="FFFFFF"/>
                </a:solidFill>
                <a:latin typeface="Helvetica"/>
                <a:cs typeface="Helvetica"/>
              </a:rPr>
              <a:t>…</a:t>
            </a:r>
          </a:p>
          <a:p>
            <a:pPr>
              <a:spcBef>
                <a:spcPts val="0"/>
              </a:spcBef>
              <a:spcAft>
                <a:spcPts val="1200"/>
              </a:spcAft>
            </a:pPr>
            <a:r>
              <a:rPr lang="en-US" sz="2500" dirty="0">
                <a:solidFill>
                  <a:srgbClr val="FFFFFF"/>
                </a:solidFill>
                <a:latin typeface="Helvetica"/>
                <a:cs typeface="Helvetica"/>
              </a:rPr>
              <a:t>…but for using the gifts of </a:t>
            </a:r>
            <a:r>
              <a:rPr lang="en-US" sz="2500" b="1" u="sng" dirty="0">
                <a:solidFill>
                  <a:srgbClr val="E5F6D8"/>
                </a:solidFill>
                <a:latin typeface="Helvetica"/>
                <a:cs typeface="Helvetica"/>
              </a:rPr>
              <a:t>time</a:t>
            </a:r>
            <a:r>
              <a:rPr lang="en-US" sz="2500" dirty="0">
                <a:solidFill>
                  <a:srgbClr val="FFFFFF"/>
                </a:solidFill>
                <a:latin typeface="Helvetica"/>
                <a:cs typeface="Helvetica"/>
              </a:rPr>
              <a:t>, zeal, </a:t>
            </a:r>
            <a:r>
              <a:rPr lang="en-US" sz="2500" b="1" u="sng" dirty="0">
                <a:solidFill>
                  <a:srgbClr val="E5F6D8"/>
                </a:solidFill>
                <a:latin typeface="Helvetica"/>
                <a:cs typeface="Helvetica"/>
              </a:rPr>
              <a:t>energy</a:t>
            </a:r>
            <a:r>
              <a:rPr lang="en-US" sz="2500" dirty="0">
                <a:solidFill>
                  <a:srgbClr val="FFFFFF"/>
                </a:solidFill>
                <a:latin typeface="Helvetica"/>
                <a:cs typeface="Helvetica"/>
              </a:rPr>
              <a:t>, singleness, less-life responsibilities—in the </a:t>
            </a:r>
            <a:r>
              <a:rPr lang="en-US" sz="2500" b="1" u="sng" dirty="0">
                <a:solidFill>
                  <a:srgbClr val="E5F6D8"/>
                </a:solidFill>
                <a:latin typeface="Helvetica"/>
                <a:cs typeface="Helvetica"/>
              </a:rPr>
              <a:t>service</a:t>
            </a:r>
            <a:r>
              <a:rPr lang="en-US" sz="2500" dirty="0">
                <a:solidFill>
                  <a:srgbClr val="E5F6D8"/>
                </a:solidFill>
                <a:latin typeface="Helvetica"/>
                <a:cs typeface="Helvetica"/>
              </a:rPr>
              <a:t> </a:t>
            </a:r>
            <a:r>
              <a:rPr lang="en-US" sz="2500" dirty="0">
                <a:solidFill>
                  <a:srgbClr val="FFFFFF"/>
                </a:solidFill>
                <a:latin typeface="Helvetica"/>
                <a:cs typeface="Helvetica"/>
              </a:rPr>
              <a:t>of God.</a:t>
            </a:r>
          </a:p>
          <a:p>
            <a:pPr>
              <a:spcBef>
                <a:spcPts val="0"/>
              </a:spcBef>
              <a:spcAft>
                <a:spcPts val="1200"/>
              </a:spcAft>
            </a:pPr>
            <a:r>
              <a:rPr lang="en-US" sz="2500" dirty="0">
                <a:solidFill>
                  <a:srgbClr val="FFFFFF"/>
                </a:solidFill>
                <a:latin typeface="Helvetica"/>
                <a:cs typeface="Helvetica"/>
              </a:rPr>
              <a:t>All phases of life are the for </a:t>
            </a:r>
            <a:r>
              <a:rPr lang="en-US" sz="2500" b="1" u="sng" dirty="0">
                <a:solidFill>
                  <a:srgbClr val="E5F6D8"/>
                </a:solidFill>
                <a:latin typeface="Helvetica"/>
                <a:cs typeface="Helvetica"/>
              </a:rPr>
              <a:t>Lord</a:t>
            </a:r>
            <a:r>
              <a:rPr lang="en-US" sz="2500" dirty="0">
                <a:solidFill>
                  <a:srgbClr val="E5F6D8"/>
                </a:solidFill>
                <a:latin typeface="Helvetica"/>
                <a:cs typeface="Helvetica"/>
              </a:rPr>
              <a:t> </a:t>
            </a:r>
            <a:r>
              <a:rPr lang="en-US" sz="2500" dirty="0">
                <a:solidFill>
                  <a:srgbClr val="FFFFFF"/>
                </a:solidFill>
                <a:latin typeface="Helvetica"/>
                <a:cs typeface="Helvetica"/>
              </a:rPr>
              <a:t>and not for </a:t>
            </a:r>
            <a:r>
              <a:rPr lang="en-US" sz="2500" b="1" u="sng" dirty="0">
                <a:solidFill>
                  <a:srgbClr val="E5F6D8"/>
                </a:solidFill>
                <a:latin typeface="Helvetica"/>
                <a:cs typeface="Helvetica"/>
              </a:rPr>
              <a:t>self</a:t>
            </a:r>
            <a:r>
              <a:rPr lang="en-US" sz="2500" dirty="0">
                <a:solidFill>
                  <a:srgbClr val="FFFFFF"/>
                </a:solidFill>
                <a:latin typeface="Helvetica"/>
                <a:cs typeface="Helvetica"/>
              </a:rPr>
              <a:t>.</a:t>
            </a:r>
            <a:endParaRPr lang="en-US" sz="2500" b="1" i="1" dirty="0">
              <a:solidFill>
                <a:srgbClr val="FFFFFF"/>
              </a:solidFill>
              <a:latin typeface="Helvetica"/>
              <a:cs typeface="Helvetica"/>
            </a:endParaRPr>
          </a:p>
        </p:txBody>
      </p:sp>
      <p:pic>
        <p:nvPicPr>
          <p:cNvPr id="12298" name="Picture 10" descr="dv2159020"/>
          <p:cNvPicPr>
            <a:picLocks noChangeAspect="1" noChangeArrowheads="1"/>
          </p:cNvPicPr>
          <p:nvPr/>
        </p:nvPicPr>
        <p:blipFill>
          <a:blip r:embed="rId4" cstate="print"/>
          <a:srcRect l="43127" r="4788"/>
          <a:stretch>
            <a:fillRect/>
          </a:stretch>
        </p:blipFill>
        <p:spPr bwMode="auto">
          <a:xfrm>
            <a:off x="304800" y="4159376"/>
            <a:ext cx="1752600" cy="2362200"/>
          </a:xfrm>
          <a:prstGeom prst="rect">
            <a:avLst/>
          </a:prstGeom>
          <a:ln>
            <a:noFill/>
          </a:ln>
          <a:effectLst>
            <a:outerShdw blurRad="101600" dir="2700000" algn="tl" rotWithShape="0">
              <a:srgbClr val="333333">
                <a:alpha val="65000"/>
              </a:srgbClr>
            </a:outerShdw>
          </a:effectLst>
        </p:spPr>
      </p:pic>
      <p:pic>
        <p:nvPicPr>
          <p:cNvPr id="12299" name="Picture 11" descr="87790954"/>
          <p:cNvPicPr>
            <a:picLocks noChangeAspect="1" noChangeArrowheads="1"/>
          </p:cNvPicPr>
          <p:nvPr/>
        </p:nvPicPr>
        <p:blipFill>
          <a:blip r:embed="rId5" cstate="print"/>
          <a:srcRect t="7100" r="7425" b="9176"/>
          <a:stretch>
            <a:fillRect/>
          </a:stretch>
        </p:blipFill>
        <p:spPr bwMode="auto">
          <a:xfrm>
            <a:off x="1981200" y="4157603"/>
            <a:ext cx="1750787" cy="2389496"/>
          </a:xfrm>
          <a:prstGeom prst="rect">
            <a:avLst/>
          </a:prstGeom>
          <a:ln>
            <a:noFill/>
          </a:ln>
          <a:effectLst>
            <a:outerShdw blurRad="101600" dir="2700000" algn="tl" rotWithShape="0">
              <a:srgbClr val="333333">
                <a:alpha val="65000"/>
              </a:srgbClr>
            </a:outerShdw>
          </a:effectLst>
        </p:spPr>
      </p:pic>
      <p:pic>
        <p:nvPicPr>
          <p:cNvPr id="12301" name="Picture 13" descr="78376673"/>
          <p:cNvPicPr>
            <a:picLocks noChangeAspect="1" noChangeArrowheads="1"/>
          </p:cNvPicPr>
          <p:nvPr/>
        </p:nvPicPr>
        <p:blipFill>
          <a:blip r:embed="rId6" cstate="print"/>
          <a:srcRect b="8705"/>
          <a:stretch>
            <a:fillRect/>
          </a:stretch>
        </p:blipFill>
        <p:spPr bwMode="auto">
          <a:xfrm>
            <a:off x="3733800" y="4149730"/>
            <a:ext cx="1746912" cy="2397369"/>
          </a:xfrm>
          <a:prstGeom prst="rect">
            <a:avLst/>
          </a:prstGeom>
          <a:ln>
            <a:noFill/>
          </a:ln>
          <a:effectLst>
            <a:outerShdw blurRad="101600" dir="2700000" algn="tl" rotWithShape="0">
              <a:srgbClr val="333333">
                <a:alpha val="65000"/>
              </a:srgbClr>
            </a:outerShdw>
          </a:effectLst>
        </p:spPr>
      </p:pic>
      <p:pic>
        <p:nvPicPr>
          <p:cNvPr id="12305" name="Picture 17" descr="86533692_Bandaging"/>
          <p:cNvPicPr>
            <a:picLocks noChangeAspect="1" noChangeArrowheads="1"/>
          </p:cNvPicPr>
          <p:nvPr/>
        </p:nvPicPr>
        <p:blipFill>
          <a:blip r:embed="rId7" cstate="print"/>
          <a:srcRect b="10032"/>
          <a:stretch>
            <a:fillRect/>
          </a:stretch>
        </p:blipFill>
        <p:spPr bwMode="auto">
          <a:xfrm>
            <a:off x="5410200" y="4155746"/>
            <a:ext cx="1772697" cy="2391353"/>
          </a:xfrm>
          <a:prstGeom prst="rect">
            <a:avLst/>
          </a:prstGeom>
          <a:ln>
            <a:noFill/>
          </a:ln>
          <a:effectLst>
            <a:outerShdw blurRad="101600" dir="2700000" algn="tl" rotWithShape="0">
              <a:srgbClr val="333333">
                <a:alpha val="65000"/>
              </a:srgbClr>
            </a:outerShdw>
          </a:effectLst>
        </p:spPr>
      </p:pic>
      <p:pic>
        <p:nvPicPr>
          <p:cNvPr id="12304" name="Picture 16" descr="80617337"/>
          <p:cNvPicPr>
            <a:picLocks noChangeAspect="1" noChangeArrowheads="1"/>
          </p:cNvPicPr>
          <p:nvPr/>
        </p:nvPicPr>
        <p:blipFill>
          <a:blip r:embed="rId8" cstate="print"/>
          <a:srcRect t="6046"/>
          <a:stretch>
            <a:fillRect/>
          </a:stretch>
        </p:blipFill>
        <p:spPr bwMode="auto">
          <a:xfrm>
            <a:off x="7158897" y="4184899"/>
            <a:ext cx="1680303" cy="2368301"/>
          </a:xfrm>
          <a:prstGeom prst="rect">
            <a:avLst/>
          </a:prstGeom>
          <a:ln>
            <a:noFill/>
          </a:ln>
          <a:effectLst>
            <a:outerShdw blurRad="101600" dir="2700000" algn="tl" rotWithShape="0">
              <a:srgbClr val="333333">
                <a:alpha val="65000"/>
              </a:srgbClr>
            </a:outerShdw>
          </a:effectLst>
        </p:spPr>
      </p:pic>
      <p:sp>
        <p:nvSpPr>
          <p:cNvPr id="9" name="TextBox 8"/>
          <p:cNvSpPr txBox="1">
            <a:spLocks noChangeArrowheads="1"/>
          </p:cNvSpPr>
          <p:nvPr/>
        </p:nvSpPr>
        <p:spPr bwMode="auto">
          <a:xfrm>
            <a:off x="0" y="0"/>
            <a:ext cx="9144000" cy="12192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Youth Should Set An Example</a:t>
            </a:r>
            <a:br>
              <a:rPr lang="en-US" sz="3200" b="1" dirty="0">
                <a:solidFill>
                  <a:schemeClr val="bg1"/>
                </a:solidFill>
                <a:latin typeface="Helvetica" pitchFamily="34" charset="0"/>
                <a:cs typeface="Helvetica" pitchFamily="34" charset="0"/>
              </a:rPr>
            </a:br>
            <a:r>
              <a:rPr lang="en-US" sz="3200" b="1" dirty="0">
                <a:solidFill>
                  <a:schemeClr val="bg1"/>
                </a:solidFill>
                <a:latin typeface="Helvetica" pitchFamily="34" charset="0"/>
                <a:cs typeface="Helvetica" pitchFamily="34" charset="0"/>
              </a:rPr>
              <a:t>for Believers of All Ages</a:t>
            </a:r>
            <a:endParaRPr lang="en-US" sz="1600" b="1" dirty="0">
              <a:solidFill>
                <a:schemeClr val="bg1"/>
              </a:solidFill>
              <a:latin typeface="Helvetica" pitchFamily="34" charset="0"/>
              <a:cs typeface="Helvetica"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5">
                                            <p:txEl>
                                              <p:pRg st="1" end="1"/>
                                            </p:txEl>
                                          </p:spTgt>
                                        </p:tgtEl>
                                        <p:attrNameLst>
                                          <p:attrName>style.visibility</p:attrName>
                                        </p:attrNameLst>
                                      </p:cBhvr>
                                      <p:to>
                                        <p:strVal val="visible"/>
                                      </p:to>
                                    </p:set>
                                    <p:animEffect transition="in" filter="fade">
                                      <p:cBhvr>
                                        <p:cTn id="7" dur="500"/>
                                        <p:tgtEl>
                                          <p:spTgt spid="122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5">
                                            <p:txEl>
                                              <p:pRg st="2" end="2"/>
                                            </p:txEl>
                                          </p:spTgt>
                                        </p:tgtEl>
                                        <p:attrNameLst>
                                          <p:attrName>style.visibility</p:attrName>
                                        </p:attrNameLst>
                                      </p:cBhvr>
                                      <p:to>
                                        <p:strVal val="visible"/>
                                      </p:to>
                                    </p:set>
                                    <p:animEffect transition="in" filter="fade">
                                      <p:cBhvr>
                                        <p:cTn id="12" dur="500"/>
                                        <p:tgtEl>
                                          <p:spTgt spid="122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298"/>
                                        </p:tgtEl>
                                        <p:attrNameLst>
                                          <p:attrName>style.visibility</p:attrName>
                                        </p:attrNameLst>
                                      </p:cBhvr>
                                      <p:to>
                                        <p:strVal val="visible"/>
                                      </p:to>
                                    </p:set>
                                    <p:animEffect transition="in" filter="fade">
                                      <p:cBhvr>
                                        <p:cTn id="15" dur="500"/>
                                        <p:tgtEl>
                                          <p:spTgt spid="1229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2299"/>
                                        </p:tgtEl>
                                        <p:attrNameLst>
                                          <p:attrName>style.visibility</p:attrName>
                                        </p:attrNameLst>
                                      </p:cBhvr>
                                      <p:to>
                                        <p:strVal val="visible"/>
                                      </p:to>
                                    </p:set>
                                    <p:animEffect transition="in" filter="fade">
                                      <p:cBhvr>
                                        <p:cTn id="19" dur="500"/>
                                        <p:tgtEl>
                                          <p:spTgt spid="1229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2301"/>
                                        </p:tgtEl>
                                        <p:attrNameLst>
                                          <p:attrName>style.visibility</p:attrName>
                                        </p:attrNameLst>
                                      </p:cBhvr>
                                      <p:to>
                                        <p:strVal val="visible"/>
                                      </p:to>
                                    </p:set>
                                    <p:animEffect transition="in" filter="fade">
                                      <p:cBhvr>
                                        <p:cTn id="23" dur="500"/>
                                        <p:tgtEl>
                                          <p:spTgt spid="12301"/>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305"/>
                                        </p:tgtEl>
                                        <p:attrNameLst>
                                          <p:attrName>style.visibility</p:attrName>
                                        </p:attrNameLst>
                                      </p:cBhvr>
                                      <p:to>
                                        <p:strVal val="visible"/>
                                      </p:to>
                                    </p:set>
                                    <p:animEffect transition="in" filter="fade">
                                      <p:cBhvr>
                                        <p:cTn id="27" dur="500"/>
                                        <p:tgtEl>
                                          <p:spTgt spid="1230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2304"/>
                                        </p:tgtEl>
                                        <p:attrNameLst>
                                          <p:attrName>style.visibility</p:attrName>
                                        </p:attrNameLst>
                                      </p:cBhvr>
                                      <p:to>
                                        <p:strVal val="visible"/>
                                      </p:to>
                                    </p:set>
                                    <p:animEffect transition="in" filter="fade">
                                      <p:cBhvr>
                                        <p:cTn id="31" dur="500"/>
                                        <p:tgtEl>
                                          <p:spTgt spid="12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0" y="1568708"/>
            <a:ext cx="9144000" cy="4832092"/>
          </a:xfrm>
          <a:prstGeom prst="rect">
            <a:avLst/>
          </a:prstGeom>
          <a:solidFill>
            <a:schemeClr val="tx1">
              <a:alpha val="52000"/>
            </a:schemeClr>
          </a:solidFill>
          <a:ln w="9525">
            <a:noFill/>
            <a:miter lim="800000"/>
            <a:headEnd/>
            <a:tailEnd/>
          </a:ln>
          <a:effectLst/>
        </p:spPr>
        <p:txBody>
          <a:bodyPr wrap="square" lIns="457200" tIns="228600" rIns="3749040" bIns="1920240">
            <a:spAutoFit/>
          </a:bodyPr>
          <a:lstStyle/>
          <a:p>
            <a:pPr>
              <a:spcBef>
                <a:spcPts val="0"/>
              </a:spcBef>
              <a:spcAft>
                <a:spcPts val="1200"/>
              </a:spcAft>
            </a:pPr>
            <a:r>
              <a:rPr lang="en-US" sz="2600" dirty="0">
                <a:solidFill>
                  <a:schemeClr val="bg1"/>
                </a:solidFill>
                <a:latin typeface="Helvetica"/>
                <a:cs typeface="Helvetica"/>
              </a:rPr>
              <a:t>1 Timothy 4:12</a:t>
            </a:r>
          </a:p>
          <a:p>
            <a:pPr>
              <a:spcBef>
                <a:spcPts val="0"/>
              </a:spcBef>
              <a:spcAft>
                <a:spcPts val="1200"/>
              </a:spcAft>
            </a:pPr>
            <a:r>
              <a:rPr lang="en-US" sz="2600" dirty="0">
                <a:solidFill>
                  <a:schemeClr val="bg1"/>
                </a:solidFill>
                <a:latin typeface="Helvetica"/>
                <a:cs typeface="Helvetica"/>
              </a:rPr>
              <a:t>Our culture often “</a:t>
            </a:r>
            <a:r>
              <a:rPr lang="en-US" sz="2600" b="1" u="sng" dirty="0">
                <a:solidFill>
                  <a:schemeClr val="accent1">
                    <a:lumMod val="20000"/>
                    <a:lumOff val="80000"/>
                  </a:schemeClr>
                </a:solidFill>
                <a:latin typeface="Helvetica"/>
                <a:cs typeface="Helvetica"/>
              </a:rPr>
              <a:t>glorifies</a:t>
            </a:r>
            <a:r>
              <a:rPr lang="en-US" sz="2600" dirty="0">
                <a:solidFill>
                  <a:schemeClr val="bg1"/>
                </a:solidFill>
                <a:latin typeface="Helvetica"/>
                <a:cs typeface="Helvetica"/>
              </a:rPr>
              <a:t>” youth while youth are also looked down upon and </a:t>
            </a:r>
            <a:r>
              <a:rPr lang="en-US" sz="2600" b="1" u="sng" dirty="0">
                <a:solidFill>
                  <a:srgbClr val="E5F6D8"/>
                </a:solidFill>
                <a:latin typeface="Helvetica"/>
                <a:cs typeface="Helvetica"/>
              </a:rPr>
              <a:t>despised</a:t>
            </a:r>
            <a:r>
              <a:rPr lang="en-US" sz="2600" dirty="0">
                <a:solidFill>
                  <a:schemeClr val="bg1"/>
                </a:solidFill>
                <a:latin typeface="Helvetica"/>
                <a:cs typeface="Helvetica"/>
              </a:rPr>
              <a:t>.</a:t>
            </a:r>
          </a:p>
          <a:p>
            <a:pPr>
              <a:spcBef>
                <a:spcPts val="0"/>
              </a:spcBef>
              <a:spcAft>
                <a:spcPts val="1200"/>
              </a:spcAft>
            </a:pPr>
            <a:r>
              <a:rPr lang="en-US" sz="2600" b="1" u="sng" dirty="0">
                <a:solidFill>
                  <a:srgbClr val="E5F6D8"/>
                </a:solidFill>
                <a:latin typeface="Helvetica"/>
                <a:cs typeface="Helvetica"/>
              </a:rPr>
              <a:t>Low</a:t>
            </a:r>
            <a:r>
              <a:rPr lang="en-US" sz="2600" u="sng" dirty="0">
                <a:solidFill>
                  <a:srgbClr val="E5F6D8"/>
                </a:solidFill>
                <a:latin typeface="Helvetica"/>
                <a:cs typeface="Helvetica"/>
              </a:rPr>
              <a:t> </a:t>
            </a:r>
            <a:r>
              <a:rPr lang="en-US" sz="2600" b="1" u="sng" dirty="0">
                <a:solidFill>
                  <a:srgbClr val="E5F6D8"/>
                </a:solidFill>
                <a:latin typeface="Helvetica"/>
                <a:cs typeface="Helvetica"/>
              </a:rPr>
              <a:t>expectations</a:t>
            </a:r>
            <a:r>
              <a:rPr lang="en-US" sz="2600" dirty="0">
                <a:solidFill>
                  <a:srgbClr val="E5F6D8"/>
                </a:solidFill>
                <a:latin typeface="Helvetica"/>
                <a:cs typeface="Helvetica"/>
              </a:rPr>
              <a:t> </a:t>
            </a:r>
            <a:r>
              <a:rPr lang="en-US" sz="2600" dirty="0">
                <a:solidFill>
                  <a:schemeClr val="bg1"/>
                </a:solidFill>
                <a:latin typeface="Helvetica"/>
                <a:cs typeface="Helvetica"/>
              </a:rPr>
              <a:t>can be harmful to youth.</a:t>
            </a:r>
          </a:p>
        </p:txBody>
      </p:sp>
      <p:pic>
        <p:nvPicPr>
          <p:cNvPr id="13323" name="Picture 11" descr="55877007"/>
          <p:cNvPicPr>
            <a:picLocks noChangeAspect="1" noChangeArrowheads="1"/>
          </p:cNvPicPr>
          <p:nvPr/>
        </p:nvPicPr>
        <p:blipFill>
          <a:blip r:embed="rId4" cstate="print"/>
          <a:stretch>
            <a:fillRect/>
          </a:stretch>
        </p:blipFill>
        <p:spPr bwMode="auto">
          <a:xfrm>
            <a:off x="5715000" y="1800564"/>
            <a:ext cx="3128762" cy="2085636"/>
          </a:xfrm>
          <a:prstGeom prst="rect">
            <a:avLst/>
          </a:prstGeom>
          <a:ln w="38100" cap="sq">
            <a:noFill/>
            <a:prstDash val="solid"/>
            <a:miter lim="800000"/>
          </a:ln>
          <a:effectLst>
            <a:outerShdw blurRad="101600" dir="2700000" algn="tl" rotWithShape="0">
              <a:srgbClr val="000000">
                <a:alpha val="43000"/>
              </a:srgbClr>
            </a:outerShdw>
          </a:effectLst>
        </p:spPr>
      </p:pic>
      <p:pic>
        <p:nvPicPr>
          <p:cNvPr id="13325" name="Picture 13" descr="78036334"/>
          <p:cNvPicPr>
            <a:picLocks noChangeAspect="1" noChangeArrowheads="1"/>
          </p:cNvPicPr>
          <p:nvPr/>
        </p:nvPicPr>
        <p:blipFill>
          <a:blip r:embed="rId5" cstate="print"/>
          <a:stretch>
            <a:fillRect/>
          </a:stretch>
        </p:blipFill>
        <p:spPr bwMode="auto">
          <a:xfrm>
            <a:off x="5715000" y="4114800"/>
            <a:ext cx="3121611" cy="2082432"/>
          </a:xfrm>
          <a:prstGeom prst="rect">
            <a:avLst/>
          </a:prstGeom>
          <a:ln w="38100" cap="sq">
            <a:noFill/>
            <a:prstDash val="solid"/>
            <a:miter lim="800000"/>
          </a:ln>
          <a:effectLst>
            <a:outerShdw blurRad="101600" dir="2700000" algn="tl" rotWithShape="0">
              <a:srgbClr val="000000">
                <a:alpha val="43000"/>
              </a:srgbClr>
            </a:outerShdw>
          </a:effectLst>
        </p:spPr>
      </p:pic>
      <p:sp>
        <p:nvSpPr>
          <p:cNvPr id="6" name="TextBox 5"/>
          <p:cNvSpPr txBox="1">
            <a:spLocks noChangeArrowheads="1"/>
          </p:cNvSpPr>
          <p:nvPr/>
        </p:nvSpPr>
        <p:spPr bwMode="auto">
          <a:xfrm>
            <a:off x="0" y="0"/>
            <a:ext cx="9144000" cy="12192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Youth Should Set An Example</a:t>
            </a:r>
            <a:br>
              <a:rPr lang="en-US" sz="3200" b="1" dirty="0">
                <a:solidFill>
                  <a:schemeClr val="bg1"/>
                </a:solidFill>
                <a:latin typeface="Helvetica" pitchFamily="34" charset="0"/>
                <a:cs typeface="Helvetica" pitchFamily="34" charset="0"/>
              </a:rPr>
            </a:br>
            <a:r>
              <a:rPr lang="en-US" sz="3200" b="1" dirty="0">
                <a:solidFill>
                  <a:schemeClr val="bg1"/>
                </a:solidFill>
                <a:latin typeface="Helvetica" pitchFamily="34" charset="0"/>
                <a:cs typeface="Helvetica" pitchFamily="34" charset="0"/>
              </a:rPr>
              <a:t>for Believers of All Ages</a:t>
            </a:r>
            <a:endParaRPr lang="en-US" sz="1600" b="1" dirty="0">
              <a:solidFill>
                <a:schemeClr val="bg1"/>
              </a:solidFill>
              <a:latin typeface="Helvetica" pitchFamily="34" charset="0"/>
              <a:cs typeface="Helvetica"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6">
                                            <p:txEl>
                                              <p:pRg st="1" end="1"/>
                                            </p:txEl>
                                          </p:spTgt>
                                        </p:tgtEl>
                                        <p:attrNameLst>
                                          <p:attrName>style.visibility</p:attrName>
                                        </p:attrNameLst>
                                      </p:cBhvr>
                                      <p:to>
                                        <p:strVal val="visible"/>
                                      </p:to>
                                    </p:set>
                                    <p:animEffect transition="in" filter="fade">
                                      <p:cBhvr>
                                        <p:cTn id="7" dur="500"/>
                                        <p:tgtEl>
                                          <p:spTgt spid="1331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323"/>
                                        </p:tgtEl>
                                        <p:attrNameLst>
                                          <p:attrName>style.visibility</p:attrName>
                                        </p:attrNameLst>
                                      </p:cBhvr>
                                      <p:to>
                                        <p:strVal val="visible"/>
                                      </p:to>
                                    </p:set>
                                    <p:animEffect transition="in" filter="fade">
                                      <p:cBhvr>
                                        <p:cTn id="10" dur="500"/>
                                        <p:tgtEl>
                                          <p:spTgt spid="13323"/>
                                        </p:tgtEl>
                                      </p:cBhvr>
                                    </p:animEffect>
                                  </p:childTnLst>
                                </p:cTn>
                              </p:par>
                              <p:par>
                                <p:cTn id="11" presetID="10" presetClass="entr" presetSubtype="0" fill="hold" nodeType="withEffect">
                                  <p:stCondLst>
                                    <p:cond delay="0"/>
                                  </p:stCondLst>
                                  <p:childTnLst>
                                    <p:set>
                                      <p:cBhvr>
                                        <p:cTn id="12" dur="1" fill="hold">
                                          <p:stCondLst>
                                            <p:cond delay="0"/>
                                          </p:stCondLst>
                                        </p:cTn>
                                        <p:tgtEl>
                                          <p:spTgt spid="13325"/>
                                        </p:tgtEl>
                                        <p:attrNameLst>
                                          <p:attrName>style.visibility</p:attrName>
                                        </p:attrNameLst>
                                      </p:cBhvr>
                                      <p:to>
                                        <p:strVal val="visible"/>
                                      </p:to>
                                    </p:set>
                                    <p:animEffect transition="in" filter="fade">
                                      <p:cBhvr>
                                        <p:cTn id="13" dur="500"/>
                                        <p:tgtEl>
                                          <p:spTgt spid="133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316">
                                            <p:txEl>
                                              <p:pRg st="2" end="2"/>
                                            </p:txEl>
                                          </p:spTgt>
                                        </p:tgtEl>
                                        <p:attrNameLst>
                                          <p:attrName>style.visibility</p:attrName>
                                        </p:attrNameLst>
                                      </p:cBhvr>
                                      <p:to>
                                        <p:strVal val="visible"/>
                                      </p:to>
                                    </p:set>
                                    <p:animEffect transition="in" filter="fade">
                                      <p:cBhvr>
                                        <p:cTn id="18" dur="500"/>
                                        <p:tgtEl>
                                          <p:spTgt spid="133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0" y="1279525"/>
            <a:ext cx="9144000" cy="4478149"/>
          </a:xfrm>
          <a:prstGeom prst="rect">
            <a:avLst/>
          </a:prstGeom>
          <a:solidFill>
            <a:srgbClr val="000000">
              <a:alpha val="57000"/>
            </a:srgbClr>
          </a:solidFill>
          <a:ln w="9525">
            <a:noFill/>
            <a:miter lim="800000"/>
            <a:headEnd/>
            <a:tailEnd/>
          </a:ln>
          <a:effectLst/>
        </p:spPr>
        <p:txBody>
          <a:bodyPr wrap="square" lIns="457200" tIns="274320" rIns="457200" bIns="320040">
            <a:spAutoFit/>
          </a:bodyPr>
          <a:lstStyle/>
          <a:p>
            <a:pPr>
              <a:spcBef>
                <a:spcPct val="50000"/>
              </a:spcBef>
            </a:pPr>
            <a:r>
              <a:rPr lang="en-US" sz="2800" i="1" dirty="0">
                <a:solidFill>
                  <a:srgbClr val="FFFFFF"/>
                </a:solidFill>
                <a:latin typeface="Helvetica"/>
                <a:cs typeface="Helvetica"/>
              </a:rPr>
              <a:t>“We believe our generation is ready to rethink what teens are capable of doing and becoming. And we’ve noticed that once wrong ideas are debunked and cleared away, our generation is quick to choose a better way, even if it’s also more difficult…Is it possible that even though teens today have more freedom than any other generation in history, we’re actually missing out on some of the best years of our lives?…</a:t>
            </a:r>
            <a:endParaRPr lang="en-US" sz="2800" dirty="0">
              <a:solidFill>
                <a:srgbClr val="FFFFFF"/>
              </a:solidFill>
              <a:latin typeface="Helvetica"/>
              <a:cs typeface="Helvetica"/>
            </a:endParaRPr>
          </a:p>
        </p:txBody>
      </p:sp>
      <p:sp>
        <p:nvSpPr>
          <p:cNvPr id="5" name="TextBox 4"/>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Low Expectations Are Harmful to Youth</a:t>
            </a: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0" y="1074033"/>
            <a:ext cx="9144000" cy="5555367"/>
          </a:xfrm>
          <a:prstGeom prst="rect">
            <a:avLst/>
          </a:prstGeom>
          <a:solidFill>
            <a:srgbClr val="000000">
              <a:alpha val="57000"/>
            </a:srgbClr>
          </a:solidFill>
          <a:ln w="9525">
            <a:noFill/>
            <a:miter lim="800000"/>
            <a:headEnd/>
            <a:tailEnd/>
          </a:ln>
          <a:effectLst/>
        </p:spPr>
        <p:txBody>
          <a:bodyPr wrap="square" lIns="457200" tIns="274320" rIns="457200" bIns="320040">
            <a:spAutoFit/>
          </a:bodyPr>
          <a:lstStyle/>
          <a:p>
            <a:pPr>
              <a:spcBef>
                <a:spcPct val="50000"/>
              </a:spcBef>
            </a:pPr>
            <a:r>
              <a:rPr lang="en-US" sz="2800" i="1" dirty="0">
                <a:solidFill>
                  <a:srgbClr val="FFFFFF"/>
                </a:solidFill>
                <a:latin typeface="Helvetica"/>
                <a:cs typeface="Helvetica"/>
              </a:rPr>
              <a:t>“Is it possible that what our culture says about the purpose and potential of the teen years is a lie and that we are its victims? Is it possible that our teen years give us a once-in-a-lifetime opportunity for huge accomplishments—as individuals and as a generation? And finally, what would our lives look like if we set out on a different path entirely—a path that required more effort but promised a lot more reward? We describe that alternative path with three simple words: ‘do hard things.’”</a:t>
            </a:r>
          </a:p>
          <a:p>
            <a:pPr algn="r">
              <a:spcBef>
                <a:spcPct val="50000"/>
              </a:spcBef>
            </a:pPr>
            <a:r>
              <a:rPr lang="en-US" sz="2800" dirty="0">
                <a:solidFill>
                  <a:srgbClr val="FFFFFF"/>
                </a:solidFill>
                <a:latin typeface="Helvetica"/>
                <a:cs typeface="Helvetica"/>
              </a:rPr>
              <a:t>—Alex and Brett Harris</a:t>
            </a:r>
          </a:p>
        </p:txBody>
      </p:sp>
      <p:sp>
        <p:nvSpPr>
          <p:cNvPr id="5" name="TextBox 4"/>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Low Expectations Are Harmful to Youth</a:t>
            </a: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5369" name="Text Box 9"/>
          <p:cNvSpPr txBox="1">
            <a:spLocks noChangeArrowheads="1"/>
          </p:cNvSpPr>
          <p:nvPr/>
        </p:nvSpPr>
        <p:spPr bwMode="auto">
          <a:xfrm>
            <a:off x="0" y="3202900"/>
            <a:ext cx="9144000" cy="3108543"/>
          </a:xfrm>
          <a:prstGeom prst="rect">
            <a:avLst/>
          </a:prstGeom>
          <a:solidFill>
            <a:schemeClr val="tx1">
              <a:alpha val="52000"/>
            </a:schemeClr>
          </a:solidFill>
          <a:ln w="9525">
            <a:noFill/>
            <a:miter lim="800000"/>
            <a:headEnd/>
            <a:tailEnd/>
          </a:ln>
          <a:effectLst/>
        </p:spPr>
        <p:txBody>
          <a:bodyPr wrap="square" lIns="5394960" tIns="182880" rIns="274320" bIns="228600">
            <a:spAutoFit/>
          </a:bodyPr>
          <a:lstStyle/>
          <a:p>
            <a:pPr>
              <a:spcBef>
                <a:spcPct val="50000"/>
              </a:spcBef>
            </a:pPr>
            <a:r>
              <a:rPr lang="en-US" sz="2500" dirty="0">
                <a:solidFill>
                  <a:srgbClr val="FFFFFF"/>
                </a:solidFill>
                <a:latin typeface="Helvetica"/>
                <a:cs typeface="Helvetica"/>
              </a:rPr>
              <a:t>Don’t be a </a:t>
            </a:r>
            <a:r>
              <a:rPr lang="en-US" sz="2500" b="1" u="sng" dirty="0">
                <a:solidFill>
                  <a:schemeClr val="accent1">
                    <a:lumMod val="20000"/>
                    <a:lumOff val="80000"/>
                  </a:schemeClr>
                </a:solidFill>
                <a:latin typeface="Helvetica"/>
                <a:cs typeface="Helvetica"/>
              </a:rPr>
              <a:t>loner</a:t>
            </a:r>
            <a:r>
              <a:rPr lang="en-US" sz="2500" dirty="0">
                <a:solidFill>
                  <a:srgbClr val="FFFFFF"/>
                </a:solidFill>
                <a:latin typeface="Helvetica"/>
                <a:cs typeface="Helvetica"/>
              </a:rPr>
              <a:t>. Seek out genuine Christian </a:t>
            </a:r>
            <a:r>
              <a:rPr lang="en-US" sz="2500" b="1" u="sng" dirty="0">
                <a:solidFill>
                  <a:srgbClr val="E5F6D8"/>
                </a:solidFill>
                <a:latin typeface="Helvetica"/>
                <a:cs typeface="Helvetica"/>
              </a:rPr>
              <a:t>friendship</a:t>
            </a:r>
            <a:r>
              <a:rPr lang="en-US" sz="2500" dirty="0">
                <a:solidFill>
                  <a:srgbClr val="FFFFFF"/>
                </a:solidFill>
                <a:latin typeface="Helvetica"/>
                <a:cs typeface="Helvetica"/>
              </a:rPr>
              <a:t>, </a:t>
            </a:r>
            <a:r>
              <a:rPr lang="en-US" sz="2500" b="1" u="sng" dirty="0">
                <a:solidFill>
                  <a:srgbClr val="E5F6D8"/>
                </a:solidFill>
                <a:latin typeface="Helvetica"/>
                <a:cs typeface="Helvetica"/>
              </a:rPr>
              <a:t>fellowship</a:t>
            </a:r>
            <a:r>
              <a:rPr lang="en-US" sz="2500" dirty="0">
                <a:solidFill>
                  <a:srgbClr val="FFFFFF"/>
                </a:solidFill>
                <a:latin typeface="Helvetica"/>
                <a:cs typeface="Helvetica"/>
              </a:rPr>
              <a:t>, and </a:t>
            </a:r>
            <a:r>
              <a:rPr lang="en-US" sz="2500" b="1" u="sng" dirty="0">
                <a:solidFill>
                  <a:srgbClr val="E5F6D8"/>
                </a:solidFill>
                <a:latin typeface="Helvetica"/>
                <a:cs typeface="Helvetica"/>
              </a:rPr>
              <a:t>encouragement</a:t>
            </a:r>
            <a:r>
              <a:rPr lang="en-US" sz="2500" dirty="0">
                <a:solidFill>
                  <a:srgbClr val="FFFFFF"/>
                </a:solidFill>
                <a:latin typeface="Helvetica"/>
                <a:cs typeface="Helvetica"/>
              </a:rPr>
              <a:t>. Seek out, perhaps, old Christians to “mentor” and speak into your life.</a:t>
            </a:r>
          </a:p>
        </p:txBody>
      </p:sp>
      <p:sp>
        <p:nvSpPr>
          <p:cNvPr id="15364" name="Text Box 4"/>
          <p:cNvSpPr txBox="1">
            <a:spLocks noChangeArrowheads="1"/>
          </p:cNvSpPr>
          <p:nvPr/>
        </p:nvSpPr>
        <p:spPr bwMode="auto">
          <a:xfrm>
            <a:off x="0" y="1066800"/>
            <a:ext cx="9144000" cy="2008242"/>
          </a:xfrm>
          <a:prstGeom prst="rect">
            <a:avLst/>
          </a:prstGeom>
          <a:solidFill>
            <a:schemeClr val="tx1">
              <a:alpha val="57000"/>
            </a:schemeClr>
          </a:solidFill>
          <a:ln w="9525">
            <a:noFill/>
            <a:miter lim="800000"/>
            <a:headEnd/>
            <a:tailEnd/>
          </a:ln>
          <a:effectLst/>
        </p:spPr>
        <p:txBody>
          <a:bodyPr wrap="square" lIns="457200" tIns="91440" rIns="457200" bIns="137160">
            <a:spAutoFit/>
          </a:bodyPr>
          <a:lstStyle/>
          <a:p>
            <a:pPr>
              <a:spcBef>
                <a:spcPct val="50000"/>
              </a:spcBef>
            </a:pPr>
            <a:r>
              <a:rPr lang="en-US" sz="2500" dirty="0">
                <a:solidFill>
                  <a:schemeClr val="bg1"/>
                </a:solidFill>
                <a:latin typeface="Helvetica"/>
                <a:cs typeface="Helvetica"/>
              </a:rPr>
              <a:t>Keep </a:t>
            </a:r>
            <a:r>
              <a:rPr lang="en-US" sz="2500" b="1" u="sng" dirty="0">
                <a:solidFill>
                  <a:srgbClr val="E5F6D8"/>
                </a:solidFill>
                <a:latin typeface="Helvetica"/>
                <a:cs typeface="Helvetica"/>
              </a:rPr>
              <a:t>watch</a:t>
            </a:r>
            <a:r>
              <a:rPr lang="en-US" sz="2500" dirty="0">
                <a:solidFill>
                  <a:schemeClr val="bg1"/>
                </a:solidFill>
                <a:latin typeface="Helvetica"/>
                <a:cs typeface="Helvetica"/>
              </a:rPr>
              <a:t> over your life according to the </a:t>
            </a:r>
            <a:r>
              <a:rPr lang="en-US" sz="2500" b="1" u="sng" dirty="0">
                <a:solidFill>
                  <a:srgbClr val="E5F6D8"/>
                </a:solidFill>
                <a:latin typeface="Helvetica"/>
                <a:cs typeface="Helvetica"/>
              </a:rPr>
              <a:t>Word</a:t>
            </a:r>
            <a:r>
              <a:rPr lang="en-US" sz="2500" dirty="0">
                <a:solidFill>
                  <a:schemeClr val="bg1"/>
                </a:solidFill>
                <a:latin typeface="Helvetica"/>
                <a:cs typeface="Helvetica"/>
              </a:rPr>
              <a:t> of God.</a:t>
            </a:r>
            <a:br>
              <a:rPr lang="en-US" sz="2500" dirty="0">
                <a:solidFill>
                  <a:schemeClr val="bg1"/>
                </a:solidFill>
                <a:latin typeface="Helvetica"/>
                <a:cs typeface="Helvetica"/>
              </a:rPr>
            </a:br>
            <a:r>
              <a:rPr lang="en-US" sz="2500" dirty="0">
                <a:solidFill>
                  <a:schemeClr val="bg1"/>
                </a:solidFill>
                <a:latin typeface="Helvetica"/>
                <a:cs typeface="Helvetica"/>
              </a:rPr>
              <a:t>Psalm 119:9</a:t>
            </a:r>
          </a:p>
          <a:p>
            <a:pPr>
              <a:spcBef>
                <a:spcPct val="50000"/>
              </a:spcBef>
            </a:pPr>
            <a:r>
              <a:rPr lang="en-US" sz="2500" dirty="0">
                <a:solidFill>
                  <a:schemeClr val="bg1"/>
                </a:solidFill>
                <a:latin typeface="Helvetica"/>
                <a:cs typeface="Helvetica"/>
              </a:rPr>
              <a:t>Flee youthful </a:t>
            </a:r>
            <a:r>
              <a:rPr lang="en-US" sz="2500" b="1" u="sng" dirty="0">
                <a:solidFill>
                  <a:srgbClr val="E5F6D8"/>
                </a:solidFill>
                <a:latin typeface="Helvetica"/>
                <a:cs typeface="Helvetica"/>
              </a:rPr>
              <a:t>passions</a:t>
            </a:r>
            <a:r>
              <a:rPr lang="en-US" sz="2500" dirty="0">
                <a:solidFill>
                  <a:schemeClr val="bg1"/>
                </a:solidFill>
                <a:latin typeface="Helvetica"/>
                <a:cs typeface="Helvetica"/>
              </a:rPr>
              <a:t> and pursue </a:t>
            </a:r>
            <a:r>
              <a:rPr lang="en-US" sz="2500" b="1" u="sng" dirty="0">
                <a:solidFill>
                  <a:srgbClr val="E5F6D8"/>
                </a:solidFill>
                <a:latin typeface="Helvetica"/>
                <a:cs typeface="Helvetica"/>
              </a:rPr>
              <a:t>godliness</a:t>
            </a:r>
            <a:r>
              <a:rPr lang="en-US" sz="2500" dirty="0">
                <a:solidFill>
                  <a:schemeClr val="bg1"/>
                </a:solidFill>
                <a:latin typeface="Helvetica"/>
                <a:cs typeface="Helvetica"/>
              </a:rPr>
              <a:t> with other sincere believers. 2 Timothy 2:22</a:t>
            </a:r>
          </a:p>
        </p:txBody>
      </p:sp>
      <p:pic>
        <p:nvPicPr>
          <p:cNvPr id="15368" name="Picture 8" descr="76764140"/>
          <p:cNvPicPr>
            <a:picLocks noChangeAspect="1" noChangeArrowheads="1"/>
          </p:cNvPicPr>
          <p:nvPr/>
        </p:nvPicPr>
        <p:blipFill>
          <a:blip r:embed="rId4" cstate="print"/>
          <a:stretch>
            <a:fillRect/>
          </a:stretch>
        </p:blipFill>
        <p:spPr bwMode="auto">
          <a:xfrm>
            <a:off x="457200" y="3250029"/>
            <a:ext cx="4495800" cy="2998371"/>
          </a:xfrm>
          <a:prstGeom prst="rect">
            <a:avLst/>
          </a:prstGeom>
          <a:ln w="38100" cap="sq">
            <a:noFill/>
            <a:prstDash val="solid"/>
            <a:miter lim="800000"/>
          </a:ln>
          <a:effectLst>
            <a:outerShdw blurRad="101600" dir="2700000" algn="tl" rotWithShape="0">
              <a:srgbClr val="000000">
                <a:alpha val="43000"/>
              </a:srgbClr>
            </a:outerShdw>
          </a:effectLst>
        </p:spPr>
      </p:pic>
      <p:sp>
        <p:nvSpPr>
          <p:cNvPr id="6" name="TextBox 5"/>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How to Attain Greater Things</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fade">
                                      <p:cBhvr>
                                        <p:cTn id="7" dur="500"/>
                                        <p:tgtEl>
                                          <p:spTgt spid="15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4">
                                            <p:txEl>
                                              <p:pRg st="1" end="1"/>
                                            </p:txEl>
                                          </p:spTgt>
                                        </p:tgtEl>
                                        <p:attrNameLst>
                                          <p:attrName>style.visibility</p:attrName>
                                        </p:attrNameLst>
                                      </p:cBhvr>
                                      <p:to>
                                        <p:strVal val="visible"/>
                                      </p:to>
                                    </p:set>
                                    <p:animEffect transition="in" filter="fade">
                                      <p:cBhvr>
                                        <p:cTn id="12" dur="500"/>
                                        <p:tgtEl>
                                          <p:spTgt spid="153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368"/>
                                        </p:tgtEl>
                                        <p:attrNameLst>
                                          <p:attrName>style.visibility</p:attrName>
                                        </p:attrNameLst>
                                      </p:cBhvr>
                                      <p:to>
                                        <p:strVal val="visible"/>
                                      </p:to>
                                    </p:set>
                                    <p:animEffect transition="in" filter="fade">
                                      <p:cBhvr>
                                        <p:cTn id="17" dur="500"/>
                                        <p:tgtEl>
                                          <p:spTgt spid="1536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369"/>
                                        </p:tgtEl>
                                        <p:attrNameLst>
                                          <p:attrName>style.visibility</p:attrName>
                                        </p:attrNameLst>
                                      </p:cBhvr>
                                      <p:to>
                                        <p:strVal val="visible"/>
                                      </p:to>
                                    </p:set>
                                    <p:animEffect transition="in" filter="fade">
                                      <p:cBhvr>
                                        <p:cTn id="20"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6395" name="Text Box 11"/>
          <p:cNvSpPr txBox="1">
            <a:spLocks noChangeArrowheads="1"/>
          </p:cNvSpPr>
          <p:nvPr/>
        </p:nvSpPr>
        <p:spPr bwMode="auto">
          <a:xfrm>
            <a:off x="838200" y="6172200"/>
            <a:ext cx="3429000" cy="523220"/>
          </a:xfrm>
          <a:prstGeom prst="rect">
            <a:avLst/>
          </a:prstGeom>
          <a:solidFill>
            <a:srgbClr val="000000">
              <a:alpha val="70000"/>
            </a:srgbClr>
          </a:solidFill>
          <a:ln w="9525">
            <a:noFill/>
            <a:miter lim="800000"/>
            <a:headEnd/>
            <a:tailEnd/>
          </a:ln>
          <a:effectLst/>
        </p:spPr>
        <p:txBody>
          <a:bodyPr wrap="square">
            <a:spAutoFit/>
          </a:bodyPr>
          <a:lstStyle/>
          <a:p>
            <a:pPr algn="ctr">
              <a:spcBef>
                <a:spcPct val="50000"/>
              </a:spcBef>
            </a:pPr>
            <a:r>
              <a:rPr lang="en-US" sz="2800" dirty="0">
                <a:solidFill>
                  <a:schemeClr val="bg1"/>
                </a:solidFill>
                <a:latin typeface="Helvetica"/>
                <a:cs typeface="Helvetica"/>
              </a:rPr>
              <a:t>Charles Spurgeon</a:t>
            </a:r>
          </a:p>
        </p:txBody>
      </p:sp>
      <p:sp>
        <p:nvSpPr>
          <p:cNvPr id="16396" name="Text Box 12"/>
          <p:cNvSpPr txBox="1">
            <a:spLocks noChangeArrowheads="1"/>
          </p:cNvSpPr>
          <p:nvPr/>
        </p:nvSpPr>
        <p:spPr bwMode="auto">
          <a:xfrm>
            <a:off x="5181600" y="6182380"/>
            <a:ext cx="2989385" cy="523220"/>
          </a:xfrm>
          <a:prstGeom prst="rect">
            <a:avLst/>
          </a:prstGeom>
          <a:solidFill>
            <a:srgbClr val="000000">
              <a:alpha val="70000"/>
            </a:srgbClr>
          </a:solidFill>
          <a:ln w="9525">
            <a:noFill/>
            <a:miter lim="800000"/>
            <a:headEnd/>
            <a:tailEnd/>
          </a:ln>
          <a:effectLst/>
        </p:spPr>
        <p:txBody>
          <a:bodyPr wrap="square">
            <a:spAutoFit/>
          </a:bodyPr>
          <a:lstStyle/>
          <a:p>
            <a:pPr algn="ctr">
              <a:spcBef>
                <a:spcPct val="50000"/>
              </a:spcBef>
            </a:pPr>
            <a:r>
              <a:rPr lang="en-US" sz="2800" dirty="0">
                <a:solidFill>
                  <a:schemeClr val="bg1"/>
                </a:solidFill>
                <a:latin typeface="Helvetica"/>
                <a:cs typeface="Helvetica"/>
              </a:rPr>
              <a:t>Fannie Crosby</a:t>
            </a:r>
          </a:p>
        </p:txBody>
      </p:sp>
      <p:sp>
        <p:nvSpPr>
          <p:cNvPr id="7" name="TextBox 6"/>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Inspiration from Other Youth</a:t>
            </a: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6395" name="Text Box 11"/>
          <p:cNvSpPr txBox="1">
            <a:spLocks noChangeArrowheads="1"/>
          </p:cNvSpPr>
          <p:nvPr/>
        </p:nvSpPr>
        <p:spPr bwMode="auto">
          <a:xfrm>
            <a:off x="1066800" y="6120825"/>
            <a:ext cx="2971800" cy="584775"/>
          </a:xfrm>
          <a:prstGeom prst="rect">
            <a:avLst/>
          </a:prstGeom>
          <a:solidFill>
            <a:srgbClr val="000000">
              <a:alpha val="69000"/>
            </a:srgbClr>
          </a:solidFill>
          <a:ln w="9525">
            <a:noFill/>
            <a:miter lim="800000"/>
            <a:headEnd/>
            <a:tailEnd/>
          </a:ln>
          <a:effectLst/>
        </p:spPr>
        <p:txBody>
          <a:bodyPr wrap="square">
            <a:spAutoFit/>
          </a:bodyPr>
          <a:lstStyle/>
          <a:p>
            <a:pPr algn="ctr">
              <a:spcBef>
                <a:spcPct val="50000"/>
              </a:spcBef>
            </a:pPr>
            <a:r>
              <a:rPr lang="en-US" sz="3200" b="1" dirty="0">
                <a:solidFill>
                  <a:srgbClr val="FFFFFF"/>
                </a:solidFill>
                <a:latin typeface="Helvetica"/>
                <a:cs typeface="Helvetica"/>
              </a:rPr>
              <a:t>?????</a:t>
            </a:r>
          </a:p>
        </p:txBody>
      </p:sp>
      <p:sp>
        <p:nvSpPr>
          <p:cNvPr id="16396" name="Text Box 12"/>
          <p:cNvSpPr txBox="1">
            <a:spLocks noChangeArrowheads="1"/>
          </p:cNvSpPr>
          <p:nvPr/>
        </p:nvSpPr>
        <p:spPr bwMode="auto">
          <a:xfrm>
            <a:off x="5334000" y="6110645"/>
            <a:ext cx="2590800" cy="584775"/>
          </a:xfrm>
          <a:prstGeom prst="rect">
            <a:avLst/>
          </a:prstGeom>
          <a:solidFill>
            <a:srgbClr val="000000">
              <a:alpha val="69000"/>
            </a:srgbClr>
          </a:solidFill>
          <a:ln w="9525">
            <a:noFill/>
            <a:miter lim="800000"/>
            <a:headEnd/>
            <a:tailEnd/>
          </a:ln>
          <a:effectLst/>
        </p:spPr>
        <p:txBody>
          <a:bodyPr>
            <a:spAutoFit/>
          </a:bodyPr>
          <a:lstStyle/>
          <a:p>
            <a:pPr lvl="0" algn="ctr">
              <a:spcBef>
                <a:spcPct val="50000"/>
              </a:spcBef>
            </a:pPr>
            <a:r>
              <a:rPr lang="en-US" sz="3200" b="1" dirty="0">
                <a:solidFill>
                  <a:srgbClr val="FFFFFF"/>
                </a:solidFill>
                <a:latin typeface="Helvetica"/>
                <a:cs typeface="Helvetica"/>
              </a:rPr>
              <a:t>?????</a:t>
            </a:r>
          </a:p>
        </p:txBody>
      </p:sp>
      <p:sp>
        <p:nvSpPr>
          <p:cNvPr id="8" name="TextBox 7"/>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What’s Your Story?</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81000" y="304800"/>
            <a:ext cx="8458200" cy="6124754"/>
          </a:xfrm>
          <a:prstGeom prst="rect">
            <a:avLst/>
          </a:prstGeom>
          <a:solidFill>
            <a:srgbClr val="000000">
              <a:alpha val="69804"/>
            </a:srgbClr>
          </a:solidFill>
        </p:spPr>
        <p:txBody>
          <a:bodyPr wrap="square" rtlCol="0">
            <a:spAutoFit/>
          </a:bodyPr>
          <a:lstStyle/>
          <a:p>
            <a:pPr marL="236538" marR="0" lvl="0" indent="0"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0" normalizeH="0" baseline="0" noProof="0" dirty="0">
              <a:ln>
                <a:noFill/>
              </a:ln>
              <a:solidFill>
                <a:schemeClr val="bg1"/>
              </a:solidFill>
              <a:effectLst/>
              <a:uLnTx/>
              <a:uFillTx/>
              <a:latin typeface="Arial" pitchFamily="34" charset="0"/>
              <a:cs typeface="Arial" pitchFamily="34" charset="0"/>
            </a:endParaRPr>
          </a:p>
          <a:p>
            <a:pPr marL="236538" marR="0" lvl="0" indent="0"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solidFill>
                <a:effectLst/>
                <a:uLnTx/>
                <a:uFillTx/>
                <a:latin typeface="Arial" pitchFamily="34" charset="0"/>
                <a:cs typeface="Arial" pitchFamily="34" charset="0"/>
              </a:rPr>
              <a:t>This curriculum includes images from </a:t>
            </a:r>
            <a:r>
              <a:rPr kumimoji="0" lang="en-US" b="1" i="0" u="none" strike="noStrike" kern="0" cap="none" spc="0" normalizeH="0" baseline="0" noProof="0" dirty="0" err="1">
                <a:ln>
                  <a:noFill/>
                </a:ln>
                <a:solidFill>
                  <a:schemeClr val="bg1"/>
                </a:solidFill>
                <a:effectLst/>
                <a:uLnTx/>
                <a:uFillTx/>
                <a:latin typeface="Arial" pitchFamily="34" charset="0"/>
                <a:cs typeface="Arial" pitchFamily="34" charset="0"/>
              </a:rPr>
              <a:t>Thinkstock</a:t>
            </a:r>
            <a:r>
              <a:rPr kumimoji="0" lang="en-US" b="1" i="0" u="none" strike="noStrike" kern="0" cap="none" spc="0" normalizeH="0" baseline="0" noProof="0" dirty="0">
                <a:ln>
                  <a:noFill/>
                </a:ln>
                <a:solidFill>
                  <a:schemeClr val="bg1"/>
                </a:solidFill>
                <a:effectLst/>
                <a:uLnTx/>
                <a:uFillTx/>
                <a:latin typeface="Arial" pitchFamily="34" charset="0"/>
                <a:cs typeface="Arial" pitchFamily="34" charset="0"/>
              </a:rPr>
              <a:t> © 2011, and its licensors, which are protected by the copyright laws of the U.S., Canada, and elsewhere. Used under license. Images for this PowerPoint® show supplied by:</a:t>
            </a:r>
          </a:p>
          <a:p>
            <a:pPr marL="236538" marR="0" lvl="0" indent="0" defTabSz="91440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chemeClr val="bg1"/>
              </a:solidFill>
              <a:effectLst/>
              <a:uLnTx/>
              <a:uFillTx/>
              <a:latin typeface="Arial" pitchFamily="34" charset="0"/>
              <a:cs typeface="Arial" pitchFamily="34" charset="0"/>
            </a:endParaRPr>
          </a:p>
          <a:p>
            <a:pPr marL="682625" marR="0" lvl="0" indent="-446088"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Arial" pitchFamily="34" charset="0"/>
                <a:cs typeface="Arial" pitchFamily="34" charset="0"/>
              </a:rPr>
              <a:t>Slide (slide background): </a:t>
            </a:r>
            <a:r>
              <a:rPr kumimoji="0" lang="en-US" sz="1600" b="0" i="0" u="none" strike="noStrike" kern="0" cap="none" spc="0" normalizeH="0" baseline="0" noProof="0" dirty="0" err="1">
                <a:ln>
                  <a:noFill/>
                </a:ln>
                <a:solidFill>
                  <a:schemeClr val="bg1"/>
                </a:solidFill>
                <a:effectLst/>
                <a:uLnTx/>
                <a:uFillTx/>
              </a:rPr>
              <a:t>iStockphoto</a:t>
            </a:r>
            <a:r>
              <a:rPr kumimoji="0" lang="en-US" sz="1600" b="0" i="0" u="none" strike="noStrike" kern="0" cap="none" spc="0" normalizeH="0" baseline="0" noProof="0" dirty="0">
                <a:ln>
                  <a:noFill/>
                </a:ln>
                <a:solidFill>
                  <a:schemeClr val="bg1"/>
                </a:solidFill>
                <a:effectLst/>
                <a:uLnTx/>
                <a:uFillTx/>
              </a:rPr>
              <a:t>/</a:t>
            </a:r>
            <a:r>
              <a:rPr kumimoji="0" lang="en-US" sz="1600" b="0" i="0" u="none" strike="noStrike" kern="0" cap="none" spc="0" normalizeH="0" baseline="0" noProof="0" dirty="0" err="1">
                <a:ln>
                  <a:noFill/>
                </a:ln>
                <a:solidFill>
                  <a:schemeClr val="bg1"/>
                </a:solidFill>
                <a:effectLst/>
                <a:uLnTx/>
                <a:uFillTx/>
              </a:rPr>
              <a:t>Thinkstock</a:t>
            </a:r>
            <a:r>
              <a:rPr kumimoji="0" lang="en-US" sz="1600" b="0" i="0" u="none" strike="noStrike" kern="0" cap="none" spc="0" normalizeH="0" baseline="0" noProof="0" dirty="0">
                <a:ln>
                  <a:noFill/>
                </a:ln>
                <a:solidFill>
                  <a:schemeClr val="bg1"/>
                </a:solidFill>
                <a:effectLst/>
                <a:uLnTx/>
                <a:uFillTx/>
              </a:rPr>
              <a:t> </a:t>
            </a:r>
            <a:r>
              <a:rPr kumimoji="0" lang="en-US" sz="1600" b="0" i="0" u="none" strike="noStrike" kern="0" cap="none" spc="0" normalizeH="0" baseline="0" noProof="0" dirty="0">
                <a:ln>
                  <a:noFill/>
                </a:ln>
                <a:solidFill>
                  <a:schemeClr val="bg1"/>
                </a:solidFill>
                <a:effectLst/>
                <a:uLnTx/>
                <a:uFillTx/>
                <a:latin typeface="Arial" pitchFamily="34" charset="0"/>
                <a:cs typeface="Arial" pitchFamily="34" charset="0"/>
              </a:rPr>
              <a:t>  </a:t>
            </a: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Men Playing Games (slide 3): </a:t>
            </a:r>
            <a:r>
              <a:rPr lang="en-US" sz="1600" dirty="0" err="1">
                <a:solidFill>
                  <a:schemeClr val="bg1"/>
                </a:solidFill>
              </a:rPr>
              <a:t>Jupiterimages</a:t>
            </a:r>
            <a:r>
              <a:rPr lang="en-US" sz="1600" dirty="0">
                <a:solidFill>
                  <a:schemeClr val="bg1"/>
                </a:solidFill>
              </a:rPr>
              <a:t>/</a:t>
            </a:r>
            <a:r>
              <a:rPr lang="en-US" sz="1600" dirty="0" err="1">
                <a:solidFill>
                  <a:schemeClr val="bg1"/>
                </a:solidFill>
              </a:rPr>
              <a:t>BananaStock</a:t>
            </a:r>
            <a:r>
              <a:rPr lang="en-US" sz="1600" dirty="0">
                <a:solidFill>
                  <a:schemeClr val="bg1"/>
                </a:solidFill>
              </a:rPr>
              <a:t>/</a:t>
            </a:r>
            <a:r>
              <a:rPr lang="en-US" sz="1600" dirty="0" err="1">
                <a:solidFill>
                  <a:schemeClr val="bg1"/>
                </a:solidFill>
              </a:rPr>
              <a:t>Thinkstock</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Moving Boxes (slide 4): </a:t>
            </a:r>
            <a:r>
              <a:rPr lang="en-US" sz="1600" dirty="0" err="1">
                <a:solidFill>
                  <a:schemeClr val="bg1"/>
                </a:solidFill>
              </a:rPr>
              <a:t>Hemera</a:t>
            </a:r>
            <a:r>
              <a:rPr lang="en-US" sz="1600" dirty="0">
                <a:solidFill>
                  <a:schemeClr val="bg1"/>
                </a:solidFill>
              </a:rPr>
              <a:t>/</a:t>
            </a:r>
            <a:r>
              <a:rPr lang="en-US" sz="1600" dirty="0" err="1">
                <a:solidFill>
                  <a:schemeClr val="bg1"/>
                </a:solidFill>
              </a:rPr>
              <a:t>Thinkstock</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Bible Illustration (slide 6): </a:t>
            </a:r>
            <a:r>
              <a:rPr lang="en-US" sz="1600" dirty="0" err="1">
                <a:solidFill>
                  <a:schemeClr val="bg1"/>
                </a:solidFill>
                <a:latin typeface="Arial" pitchFamily="34" charset="0"/>
                <a:cs typeface="Arial" pitchFamily="34" charset="0"/>
              </a:rPr>
              <a:t>iStockphoto</a:t>
            </a:r>
            <a:r>
              <a:rPr lang="en-US" sz="1600" dirty="0">
                <a:solidFill>
                  <a:schemeClr val="bg1"/>
                </a:solidFill>
                <a:latin typeface="Arial" pitchFamily="34" charset="0"/>
                <a:cs typeface="Arial" pitchFamily="34" charset="0"/>
              </a:rPr>
              <a:t>/</a:t>
            </a:r>
            <a:r>
              <a:rPr lang="en-US" sz="1600" dirty="0" err="1">
                <a:solidFill>
                  <a:schemeClr val="bg1"/>
                </a:solidFill>
                <a:latin typeface="Arial" pitchFamily="34" charset="0"/>
                <a:cs typeface="Arial" pitchFamily="34" charset="0"/>
              </a:rPr>
              <a:t>Thinkstock</a:t>
            </a:r>
            <a:r>
              <a:rPr lang="en-US" sz="1600" dirty="0">
                <a:solidFill>
                  <a:schemeClr val="bg1"/>
                </a:solidFill>
                <a:latin typeface="Arial" pitchFamily="34" charset="0"/>
                <a:cs typeface="Arial" pitchFamily="34" charset="0"/>
              </a:rPr>
              <a:t> </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Young Man Praying (slide 8): </a:t>
            </a:r>
            <a:r>
              <a:rPr lang="en-US" sz="1600" dirty="0" err="1">
                <a:solidFill>
                  <a:schemeClr val="bg1"/>
                </a:solidFill>
              </a:rPr>
              <a:t>iStockphoto</a:t>
            </a:r>
            <a:r>
              <a:rPr lang="en-US" sz="1600" dirty="0">
                <a:solidFill>
                  <a:schemeClr val="bg1"/>
                </a:solidFill>
              </a:rPr>
              <a:t>/</a:t>
            </a:r>
            <a:r>
              <a:rPr lang="en-US" sz="1600" dirty="0" err="1">
                <a:solidFill>
                  <a:schemeClr val="bg1"/>
                </a:solidFill>
              </a:rPr>
              <a:t>Thinkstock</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Growling Bear (slide 10): Ablestock.com/</a:t>
            </a:r>
            <a:r>
              <a:rPr lang="en-US" sz="1600" dirty="0" err="1">
                <a:solidFill>
                  <a:schemeClr val="bg1"/>
                </a:solidFill>
              </a:rPr>
              <a:t>Thinkstock</a:t>
            </a:r>
            <a:endParaRPr lang="en-US" sz="1600" dirty="0">
              <a:solidFill>
                <a:schemeClr val="bg1"/>
              </a:solidFill>
            </a:endParaRPr>
          </a:p>
          <a:p>
            <a:pPr marL="682625" indent="-446088" fontAlgn="auto">
              <a:spcBef>
                <a:spcPts val="0"/>
              </a:spcBef>
              <a:spcAft>
                <a:spcPts val="0"/>
              </a:spcAft>
            </a:pPr>
            <a:r>
              <a:rPr lang="en-US" sz="1600" dirty="0">
                <a:solidFill>
                  <a:schemeClr val="bg1"/>
                </a:solidFill>
              </a:rPr>
              <a:t>Smiling Baby Boy (slide 11): </a:t>
            </a:r>
            <a:r>
              <a:rPr lang="en-US" sz="1600" dirty="0" err="1">
                <a:solidFill>
                  <a:schemeClr val="bg1"/>
                </a:solidFill>
              </a:rPr>
              <a:t>iStockphoto</a:t>
            </a:r>
            <a:r>
              <a:rPr lang="en-US" sz="1600" dirty="0">
                <a:solidFill>
                  <a:schemeClr val="bg1"/>
                </a:solidFill>
              </a:rPr>
              <a:t>/</a:t>
            </a:r>
            <a:r>
              <a:rPr lang="en-US" sz="1600" dirty="0" err="1">
                <a:solidFill>
                  <a:schemeClr val="bg1"/>
                </a:solidFill>
              </a:rPr>
              <a:t>Thinkstock</a:t>
            </a:r>
            <a:r>
              <a:rPr lang="en-US" sz="1600" dirty="0">
                <a:solidFill>
                  <a:schemeClr val="bg1"/>
                </a:solidFill>
              </a:rPr>
              <a:t> </a:t>
            </a:r>
          </a:p>
          <a:p>
            <a:pPr marL="682625" indent="-446088" fontAlgn="auto">
              <a:spcBef>
                <a:spcPts val="0"/>
              </a:spcBef>
              <a:spcAft>
                <a:spcPts val="0"/>
              </a:spcAft>
            </a:pPr>
            <a:r>
              <a:rPr lang="en-US" sz="1600" dirty="0">
                <a:solidFill>
                  <a:schemeClr val="bg1"/>
                </a:solidFill>
              </a:rPr>
              <a:t>Girl Reading (slide 11): </a:t>
            </a:r>
            <a:r>
              <a:rPr lang="en-US" sz="1600" dirty="0" err="1">
                <a:solidFill>
                  <a:schemeClr val="bg1"/>
                </a:solidFill>
              </a:rPr>
              <a:t>Jupiterimages</a:t>
            </a:r>
            <a:r>
              <a:rPr lang="en-US" sz="1600" dirty="0">
                <a:solidFill>
                  <a:schemeClr val="bg1"/>
                </a:solidFill>
              </a:rPr>
              <a:t>/Getty Images/</a:t>
            </a:r>
            <a:r>
              <a:rPr lang="en-US" sz="1600" dirty="0" err="1">
                <a:solidFill>
                  <a:schemeClr val="bg1"/>
                </a:solidFill>
              </a:rPr>
              <a:t>liquidlibrary</a:t>
            </a:r>
            <a:r>
              <a:rPr lang="en-US" sz="1600" dirty="0">
                <a:solidFill>
                  <a:schemeClr val="bg1"/>
                </a:solidFill>
              </a:rPr>
              <a:t>/</a:t>
            </a:r>
            <a:r>
              <a:rPr lang="en-US" sz="1600" dirty="0" err="1">
                <a:solidFill>
                  <a:schemeClr val="bg1"/>
                </a:solidFill>
              </a:rPr>
              <a:t>Thinkstock</a:t>
            </a:r>
            <a:endParaRPr lang="en-US" sz="1600" dirty="0">
              <a:solidFill>
                <a:schemeClr val="bg1"/>
              </a:solidFill>
            </a:endParaRPr>
          </a:p>
          <a:p>
            <a:pPr marL="682625" indent="-446088" fontAlgn="auto">
              <a:spcBef>
                <a:spcPts val="0"/>
              </a:spcBef>
              <a:spcAft>
                <a:spcPts val="0"/>
              </a:spcAft>
            </a:pPr>
            <a:r>
              <a:rPr lang="en-US" sz="1600" dirty="0">
                <a:solidFill>
                  <a:schemeClr val="bg1"/>
                </a:solidFill>
              </a:rPr>
              <a:t>Students at Chalkboard (slide 11): </a:t>
            </a:r>
            <a:r>
              <a:rPr lang="en-US" sz="1600" dirty="0" err="1">
                <a:solidFill>
                  <a:schemeClr val="bg1"/>
                </a:solidFill>
                <a:latin typeface="Arial" pitchFamily="34" charset="0"/>
                <a:cs typeface="Arial" pitchFamily="34" charset="0"/>
              </a:rPr>
              <a:t>Jupiterimages</a:t>
            </a:r>
            <a:r>
              <a:rPr lang="en-US" sz="1600" dirty="0">
                <a:solidFill>
                  <a:schemeClr val="bg1"/>
                </a:solidFill>
                <a:latin typeface="Arial" pitchFamily="34" charset="0"/>
                <a:cs typeface="Arial" pitchFamily="34" charset="0"/>
              </a:rPr>
              <a:t>/Brand X Pictures/</a:t>
            </a:r>
            <a:r>
              <a:rPr lang="en-US" sz="1600" dirty="0" err="1">
                <a:solidFill>
                  <a:schemeClr val="bg1"/>
                </a:solidFill>
                <a:latin typeface="Arial" pitchFamily="34" charset="0"/>
                <a:cs typeface="Arial" pitchFamily="34" charset="0"/>
              </a:rPr>
              <a:t>Thinkstock</a:t>
            </a:r>
            <a:endParaRPr lang="en-US" sz="1600" dirty="0">
              <a:solidFill>
                <a:schemeClr val="bg1"/>
              </a:solidFill>
            </a:endParaRPr>
          </a:p>
          <a:p>
            <a:pPr marL="682625" indent="-446088" fontAlgn="auto">
              <a:spcBef>
                <a:spcPts val="0"/>
              </a:spcBef>
              <a:spcAft>
                <a:spcPts val="0"/>
              </a:spcAft>
            </a:pPr>
            <a:r>
              <a:rPr lang="en-US" sz="1600" dirty="0">
                <a:solidFill>
                  <a:schemeClr val="bg1"/>
                </a:solidFill>
              </a:rPr>
              <a:t>Bandaging Scrape (slide 11): </a:t>
            </a:r>
            <a:r>
              <a:rPr lang="en-US" sz="1600" dirty="0" err="1">
                <a:solidFill>
                  <a:schemeClr val="bg1"/>
                </a:solidFill>
                <a:latin typeface="Arial" pitchFamily="34" charset="0"/>
                <a:cs typeface="Arial" pitchFamily="34" charset="0"/>
              </a:rPr>
              <a:t>Jupiterimages</a:t>
            </a:r>
            <a:r>
              <a:rPr lang="en-US" sz="1600" dirty="0">
                <a:solidFill>
                  <a:schemeClr val="bg1"/>
                </a:solidFill>
                <a:latin typeface="Arial" pitchFamily="34" charset="0"/>
                <a:cs typeface="Arial" pitchFamily="34" charset="0"/>
              </a:rPr>
              <a:t>/</a:t>
            </a:r>
            <a:r>
              <a:rPr lang="en-US" sz="1600" dirty="0" err="1">
                <a:solidFill>
                  <a:schemeClr val="bg1"/>
                </a:solidFill>
                <a:latin typeface="Arial" pitchFamily="34" charset="0"/>
                <a:cs typeface="Arial" pitchFamily="34" charset="0"/>
              </a:rPr>
              <a:t>Creatas</a:t>
            </a:r>
            <a:r>
              <a:rPr lang="en-US" sz="1600" dirty="0">
                <a:solidFill>
                  <a:schemeClr val="bg1"/>
                </a:solidFill>
                <a:latin typeface="Arial" pitchFamily="34" charset="0"/>
                <a:cs typeface="Arial" pitchFamily="34" charset="0"/>
              </a:rPr>
              <a:t>/</a:t>
            </a:r>
            <a:r>
              <a:rPr lang="en-US" sz="1600" dirty="0" err="1">
                <a:solidFill>
                  <a:schemeClr val="bg1"/>
                </a:solidFill>
                <a:latin typeface="Arial" pitchFamily="34" charset="0"/>
                <a:cs typeface="Arial" pitchFamily="34" charset="0"/>
              </a:rPr>
              <a:t>Thinkstock</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Couple Cooking (slide 11): </a:t>
            </a:r>
            <a:r>
              <a:rPr lang="en-US" sz="1600" dirty="0" err="1">
                <a:solidFill>
                  <a:schemeClr val="bg1"/>
                </a:solidFill>
              </a:rPr>
              <a:t>Creatas</a:t>
            </a:r>
            <a:r>
              <a:rPr lang="en-US" sz="1600" dirty="0">
                <a:solidFill>
                  <a:schemeClr val="bg1"/>
                </a:solidFill>
              </a:rPr>
              <a:t> Images/</a:t>
            </a:r>
            <a:r>
              <a:rPr lang="en-US" sz="1600" dirty="0" err="1">
                <a:solidFill>
                  <a:schemeClr val="bg1"/>
                </a:solidFill>
              </a:rPr>
              <a:t>Creatas</a:t>
            </a:r>
            <a:r>
              <a:rPr lang="en-US" sz="1600" dirty="0">
                <a:solidFill>
                  <a:schemeClr val="bg1"/>
                </a:solidFill>
              </a:rPr>
              <a:t>/</a:t>
            </a:r>
            <a:r>
              <a:rPr lang="en-US" sz="1600" dirty="0" err="1">
                <a:solidFill>
                  <a:schemeClr val="bg1"/>
                </a:solidFill>
              </a:rPr>
              <a:t>Thinkstock</a:t>
            </a:r>
            <a:r>
              <a:rPr lang="en-US" sz="1600" dirty="0">
                <a:solidFill>
                  <a:schemeClr val="bg1"/>
                </a:solidFill>
              </a:rPr>
              <a:t> </a:t>
            </a: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Retired Couple (slide 12): </a:t>
            </a:r>
            <a:r>
              <a:rPr lang="en-US" sz="1600" dirty="0" err="1">
                <a:solidFill>
                  <a:schemeClr val="bg1"/>
                </a:solidFill>
              </a:rPr>
              <a:t>Medioimages</a:t>
            </a:r>
            <a:r>
              <a:rPr lang="en-US" sz="1600" dirty="0">
                <a:solidFill>
                  <a:schemeClr val="bg1"/>
                </a:solidFill>
              </a:rPr>
              <a:t>/</a:t>
            </a:r>
            <a:r>
              <a:rPr lang="en-US" sz="1600" dirty="0" err="1">
                <a:solidFill>
                  <a:schemeClr val="bg1"/>
                </a:solidFill>
              </a:rPr>
              <a:t>Photodisc</a:t>
            </a:r>
            <a:r>
              <a:rPr lang="en-US" sz="1600" dirty="0">
                <a:solidFill>
                  <a:schemeClr val="bg1"/>
                </a:solidFill>
              </a:rPr>
              <a:t>/</a:t>
            </a:r>
            <a:r>
              <a:rPr lang="en-US" sz="1600" dirty="0" err="1">
                <a:solidFill>
                  <a:schemeClr val="bg1"/>
                </a:solidFill>
              </a:rPr>
              <a:t>Thinkstock</a:t>
            </a:r>
            <a:r>
              <a:rPr lang="en-US" sz="1600" dirty="0">
                <a:solidFill>
                  <a:schemeClr val="bg1"/>
                </a:solidFill>
              </a:rPr>
              <a:t> </a:t>
            </a: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Teenager on Bus (slide 12): </a:t>
            </a:r>
            <a:r>
              <a:rPr lang="en-US" sz="1600" dirty="0" err="1">
                <a:solidFill>
                  <a:schemeClr val="bg1"/>
                </a:solidFill>
              </a:rPr>
              <a:t>Thinkstock</a:t>
            </a:r>
            <a:r>
              <a:rPr lang="en-US" sz="1600" dirty="0">
                <a:solidFill>
                  <a:schemeClr val="bg1"/>
                </a:solidFill>
              </a:rPr>
              <a:t>/Comstock/</a:t>
            </a:r>
            <a:r>
              <a:rPr lang="en-US" sz="1600" dirty="0" err="1">
                <a:solidFill>
                  <a:schemeClr val="bg1"/>
                </a:solidFill>
              </a:rPr>
              <a:t>Thinkstock</a:t>
            </a:r>
            <a:endParaRPr lang="en-US" sz="1600" dirty="0">
              <a:solidFill>
                <a:schemeClr val="bg1"/>
              </a:solidFill>
            </a:endParaRPr>
          </a:p>
          <a:p>
            <a:pPr marL="682625" marR="0" lvl="0" indent="-446088" defTabSz="914400" eaLnBrk="1" fontAlgn="auto" latinLnBrk="0" hangingPunct="1">
              <a:lnSpc>
                <a:spcPct val="100000"/>
              </a:lnSpc>
              <a:spcBef>
                <a:spcPts val="0"/>
              </a:spcBef>
              <a:spcAft>
                <a:spcPts val="0"/>
              </a:spcAft>
              <a:buClrTx/>
              <a:buSzTx/>
              <a:buFontTx/>
              <a:buNone/>
              <a:tabLst/>
              <a:defRPr/>
            </a:pPr>
            <a:r>
              <a:rPr lang="en-US" sz="1600" dirty="0">
                <a:solidFill>
                  <a:schemeClr val="bg1"/>
                </a:solidFill>
              </a:rPr>
              <a:t>Mother and Daughter Talking (slide 15): </a:t>
            </a:r>
            <a:r>
              <a:rPr lang="en-US" sz="1600" dirty="0" err="1">
                <a:solidFill>
                  <a:schemeClr val="bg1"/>
                </a:solidFill>
              </a:rPr>
              <a:t>Jupiterimages</a:t>
            </a:r>
            <a:r>
              <a:rPr lang="en-US" sz="1600" dirty="0">
                <a:solidFill>
                  <a:schemeClr val="bg1"/>
                </a:solidFill>
              </a:rPr>
              <a:t>/</a:t>
            </a:r>
            <a:r>
              <a:rPr lang="en-US" sz="1600" dirty="0" err="1">
                <a:solidFill>
                  <a:schemeClr val="bg1"/>
                </a:solidFill>
              </a:rPr>
              <a:t>Creatas</a:t>
            </a:r>
            <a:r>
              <a:rPr lang="en-US" sz="1600" dirty="0">
                <a:solidFill>
                  <a:schemeClr val="bg1"/>
                </a:solidFill>
              </a:rPr>
              <a:t>/</a:t>
            </a:r>
            <a:r>
              <a:rPr lang="en-US" sz="1600" dirty="0" err="1">
                <a:solidFill>
                  <a:schemeClr val="bg1"/>
                </a:solidFill>
              </a:rPr>
              <a:t>Thinkstock</a:t>
            </a:r>
            <a:endParaRPr lang="en-US" sz="1600" dirty="0">
              <a:solidFill>
                <a:schemeClr val="bg1"/>
              </a:solidFill>
            </a:endParaRPr>
          </a:p>
          <a:p>
            <a:pPr marL="682625" indent="-446088" fontAlgn="auto">
              <a:spcBef>
                <a:spcPts val="0"/>
              </a:spcBef>
              <a:spcAft>
                <a:spcPts val="0"/>
              </a:spcAft>
            </a:pPr>
            <a:r>
              <a:rPr lang="en-US" sz="1600" kern="0" dirty="0">
                <a:solidFill>
                  <a:schemeClr val="bg1"/>
                </a:solidFill>
                <a:latin typeface="Arial" pitchFamily="34" charset="0"/>
                <a:cs typeface="Arial" pitchFamily="34" charset="0"/>
              </a:rPr>
              <a:t>Blank Notebook (slides 16-17): </a:t>
            </a:r>
            <a:r>
              <a:rPr lang="en-US" sz="1600" kern="0" dirty="0" err="1">
                <a:solidFill>
                  <a:schemeClr val="bg1"/>
                </a:solidFill>
                <a:latin typeface="Arial" pitchFamily="34" charset="0"/>
                <a:cs typeface="Arial" pitchFamily="34" charset="0"/>
              </a:rPr>
              <a:t>iStockphoto</a:t>
            </a:r>
            <a:r>
              <a:rPr lang="en-US" sz="1600" kern="0" dirty="0">
                <a:solidFill>
                  <a:schemeClr val="bg1"/>
                </a:solidFill>
                <a:latin typeface="Arial" pitchFamily="34" charset="0"/>
                <a:cs typeface="Arial" pitchFamily="34" charset="0"/>
              </a:rPr>
              <a:t>/</a:t>
            </a:r>
            <a:r>
              <a:rPr lang="en-US" sz="1600" kern="0" dirty="0" err="1">
                <a:solidFill>
                  <a:schemeClr val="bg1"/>
                </a:solidFill>
                <a:latin typeface="Arial" pitchFamily="34" charset="0"/>
                <a:cs typeface="Arial" pitchFamily="34" charset="0"/>
              </a:rPr>
              <a:t>Thinkstock</a:t>
            </a:r>
            <a:r>
              <a:rPr lang="en-US" sz="1600" kern="0" dirty="0">
                <a:solidFill>
                  <a:schemeClr val="bg1"/>
                </a:solidFill>
                <a:latin typeface="Arial" pitchFamily="34" charset="0"/>
                <a:cs typeface="Arial" pitchFamily="34" charset="0"/>
              </a:rPr>
              <a:t> </a:t>
            </a:r>
          </a:p>
          <a:p>
            <a:pPr marL="682625" indent="-446088" fontAlgn="auto">
              <a:spcBef>
                <a:spcPts val="0"/>
              </a:spcBef>
              <a:spcAft>
                <a:spcPts val="0"/>
              </a:spcAft>
            </a:pPr>
            <a:r>
              <a:rPr lang="en-US" sz="1600" kern="0" dirty="0">
                <a:solidFill>
                  <a:schemeClr val="bg1"/>
                </a:solidFill>
                <a:latin typeface="Arial" pitchFamily="34" charset="0"/>
                <a:cs typeface="Arial" pitchFamily="34" charset="0"/>
              </a:rPr>
              <a:t>Male/Female Figures (slide 17): </a:t>
            </a:r>
            <a:r>
              <a:rPr lang="en-US" sz="1600" dirty="0" err="1">
                <a:solidFill>
                  <a:schemeClr val="bg1"/>
                </a:solidFill>
              </a:rPr>
              <a:t>Hemera</a:t>
            </a:r>
            <a:r>
              <a:rPr lang="en-US" sz="1600" dirty="0">
                <a:solidFill>
                  <a:schemeClr val="bg1"/>
                </a:solidFill>
              </a:rPr>
              <a:t>/</a:t>
            </a:r>
            <a:r>
              <a:rPr lang="en-US" sz="1600" dirty="0" err="1">
                <a:solidFill>
                  <a:schemeClr val="bg1"/>
                </a:solidFill>
              </a:rPr>
              <a:t>Thinkstock</a:t>
            </a:r>
            <a:r>
              <a:rPr lang="en-US" sz="1600" dirty="0">
                <a:solidFill>
                  <a:schemeClr val="bg1"/>
                </a:solidFill>
              </a:rPr>
              <a:t> </a:t>
            </a:r>
            <a:endParaRPr lang="en-US" sz="1600" kern="0" dirty="0">
              <a:solidFill>
                <a:schemeClr val="bg1"/>
              </a:solidFill>
              <a:latin typeface="Arial" pitchFamily="34" charset="0"/>
              <a:cs typeface="Arial" pitchFamily="34" charset="0"/>
            </a:endParaRPr>
          </a:p>
          <a:p>
            <a:pPr marL="682625" marR="0" lvl="0" indent="-446088" defTabSz="914400" eaLnBrk="1" fontAlgn="auto" latinLnBrk="0" hangingPunct="1">
              <a:lnSpc>
                <a:spcPct val="100000"/>
              </a:lnSpc>
              <a:spcBef>
                <a:spcPts val="0"/>
              </a:spcBef>
              <a:spcAft>
                <a:spcPts val="0"/>
              </a:spcAft>
              <a:buClrTx/>
              <a:buSzTx/>
              <a:buFontTx/>
              <a:buNone/>
              <a:tabLst/>
              <a:defRPr/>
            </a:pPr>
            <a:endParaRPr lang="en-US" sz="1800" dirty="0">
              <a:solidFill>
                <a:schemeClr val="bg1"/>
              </a:solidFil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0"/>
            <a:ext cx="9144000" cy="685800"/>
          </a:xfrm>
          <a:prstGeom prst="rect">
            <a:avLst/>
          </a:prstGeom>
          <a:solidFill>
            <a:srgbClr val="00B0F0">
              <a:alpha val="90000"/>
            </a:srgbClr>
          </a:solidFill>
          <a:ln w="9525">
            <a:noFill/>
            <a:miter lim="800000"/>
            <a:headEnd/>
            <a:tailEnd/>
          </a:ln>
        </p:spPr>
        <p:txBody>
          <a:bodyPr/>
          <a:lstStyle/>
          <a:p>
            <a:pPr marL="228600"/>
            <a:r>
              <a:rPr lang="en-US" sz="3500" b="1" dirty="0">
                <a:solidFill>
                  <a:schemeClr val="bg1"/>
                </a:solidFill>
                <a:latin typeface="Helvetica"/>
                <a:cs typeface="Helvetica"/>
              </a:rPr>
              <a:t>Illustration</a:t>
            </a:r>
          </a:p>
        </p:txBody>
      </p:sp>
      <p:pic>
        <p:nvPicPr>
          <p:cNvPr id="7" name="Picture 6" descr="Hat.png"/>
          <p:cNvPicPr>
            <a:picLocks noChangeAspect="1"/>
          </p:cNvPicPr>
          <p:nvPr/>
        </p:nvPicPr>
        <p:blipFill>
          <a:blip r:embed="rId4" cstate="print"/>
          <a:stretch>
            <a:fillRect/>
          </a:stretch>
        </p:blipFill>
        <p:spPr>
          <a:xfrm>
            <a:off x="2133600" y="1219200"/>
            <a:ext cx="4267202" cy="4528568"/>
          </a:xfrm>
          <a:prstGeom prst="rect">
            <a:avLst/>
          </a:prstGeom>
        </p:spPr>
      </p:pic>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67864" y="457200"/>
            <a:ext cx="8458200" cy="5909310"/>
          </a:xfrm>
          <a:prstGeom prst="rect">
            <a:avLst/>
          </a:prstGeom>
          <a:solidFill>
            <a:srgbClr val="000000">
              <a:alpha val="69804"/>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1" i="0" u="none" strike="noStrike" kern="0" cap="none" spc="0" normalizeH="0" baseline="0" noProof="0" dirty="0">
              <a:ln>
                <a:noFill/>
              </a:ln>
              <a:solidFill>
                <a:schemeClr val="bg1"/>
              </a:solidFill>
              <a:effectLst/>
              <a:uLnTx/>
              <a:uFillTx/>
              <a:latin typeface="Helvetica"/>
              <a:cs typeface="Helvetica"/>
            </a:endParaRPr>
          </a:p>
          <a:p>
            <a:pPr lvl="0" algn="ctr"/>
            <a:r>
              <a:rPr lang="en-US" sz="2100" b="1" dirty="0">
                <a:solidFill>
                  <a:schemeClr val="bg1"/>
                </a:solidFill>
                <a:latin typeface="Arial" pitchFamily="34" charset="0"/>
                <a:cs typeface="Arial" pitchFamily="34" charset="0"/>
              </a:rPr>
              <a:t>Copyright © 2011 by Gary Steward and Next Generation Resources, Inc. Illustrations Truth78. All rights reserved.</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1" i="0" u="none" strike="noStrike" kern="0" cap="none" spc="0" normalizeH="0" baseline="0" noProof="0" dirty="0">
              <a:ln>
                <a:noFill/>
              </a:ln>
              <a:solidFill>
                <a:schemeClr val="bg1"/>
              </a:solidFill>
              <a:effectLst/>
              <a:uLnTx/>
              <a:uFillTx/>
              <a:latin typeface="Helvetica"/>
              <a:cs typeface="Helvetic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1" i="0" u="none" strike="noStrike" kern="0" cap="none" spc="0" normalizeH="0" baseline="0" noProof="0" dirty="0">
                <a:ln>
                  <a:noFill/>
                </a:ln>
                <a:solidFill>
                  <a:schemeClr val="bg1"/>
                </a:solidFill>
                <a:effectLst/>
                <a:uLnTx/>
                <a:uFillTx/>
                <a:latin typeface="Helvetica"/>
                <a:cs typeface="Helvetica"/>
              </a:rPr>
              <a:t>Scripture quotations are from The Holy Bible, English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1" i="0" u="none" strike="noStrike" kern="0" cap="none" spc="0" normalizeH="0" baseline="0" noProof="0" dirty="0">
                <a:ln>
                  <a:noFill/>
                </a:ln>
                <a:solidFill>
                  <a:schemeClr val="bg1"/>
                </a:solidFill>
                <a:effectLst/>
                <a:uLnTx/>
                <a:uFillTx/>
                <a:latin typeface="Helvetica"/>
                <a:cs typeface="Helvetica"/>
              </a:rPr>
              <a:t>Standard Version, copyright © 2001 by Crossway Bibles, </a:t>
            </a:r>
            <a:br>
              <a:rPr kumimoji="0" lang="en-US" sz="2100" b="1" i="0" u="none" strike="noStrike" kern="0" cap="none" spc="0" normalizeH="0" baseline="0" noProof="0" dirty="0">
                <a:ln>
                  <a:noFill/>
                </a:ln>
                <a:solidFill>
                  <a:schemeClr val="bg1"/>
                </a:solidFill>
                <a:effectLst/>
                <a:uLnTx/>
                <a:uFillTx/>
                <a:latin typeface="Helvetica"/>
                <a:cs typeface="Helvetica"/>
              </a:rPr>
            </a:br>
            <a:r>
              <a:rPr kumimoji="0" lang="en-US" sz="2100" b="1" i="0" u="none" strike="noStrike" kern="0" cap="none" spc="0" normalizeH="0" baseline="0" noProof="0" dirty="0">
                <a:ln>
                  <a:noFill/>
                </a:ln>
                <a:solidFill>
                  <a:schemeClr val="bg1"/>
                </a:solidFill>
                <a:effectLst/>
                <a:uLnTx/>
                <a:uFillTx/>
                <a:latin typeface="Helvetica"/>
                <a:cs typeface="Helvetica"/>
              </a:rPr>
              <a:t>a division of Good News Publishers. Used by permission. All rights reserved.</a:t>
            </a:r>
          </a:p>
          <a:p>
            <a:pPr lvl="0" algn="ctr"/>
            <a:r>
              <a:rPr lang="en-US" sz="2100" b="1" dirty="0">
                <a:solidFill>
                  <a:srgbClr val="FF0000"/>
                </a:solidFill>
                <a:latin typeface="Arial" pitchFamily="34" charset="0"/>
                <a:cs typeface="Arial" pitchFamily="34" charset="0"/>
              </a:rPr>
              <a:t>You may edit the slide to match the lesson you teach, but </a:t>
            </a:r>
            <a:br>
              <a:rPr lang="en-US" sz="2100" b="1" dirty="0">
                <a:solidFill>
                  <a:srgbClr val="FF0000"/>
                </a:solidFill>
                <a:latin typeface="Arial" pitchFamily="34" charset="0"/>
                <a:cs typeface="Arial" pitchFamily="34" charset="0"/>
              </a:rPr>
            </a:br>
            <a:r>
              <a:rPr lang="en-US" sz="2100" b="1" dirty="0">
                <a:solidFill>
                  <a:srgbClr val="FF0000"/>
                </a:solidFill>
                <a:latin typeface="Arial" pitchFamily="34" charset="0"/>
                <a:cs typeface="Arial" pitchFamily="34" charset="0"/>
              </a:rPr>
              <a:t>you may not alter the licensed images </a:t>
            </a:r>
          </a:p>
          <a:p>
            <a:pPr lvl="0" algn="ctr"/>
            <a:r>
              <a:rPr lang="en-US" sz="2100" b="1" dirty="0">
                <a:solidFill>
                  <a:srgbClr val="FF0000"/>
                </a:solidFill>
                <a:latin typeface="Arial" pitchFamily="34" charset="0"/>
                <a:cs typeface="Arial" pitchFamily="34" charset="0"/>
              </a:rPr>
              <a:t>or use them for any purpose other than Your Word is Truth.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1" i="0" u="none" strike="noStrike" kern="0" cap="none" spc="0" normalizeH="0" baseline="0" noProof="0" dirty="0">
                <a:ln>
                  <a:noFill/>
                </a:ln>
                <a:solidFill>
                  <a:schemeClr val="bg1"/>
                </a:solidFill>
                <a:effectLst/>
                <a:uLnTx/>
                <a:uFillTx/>
                <a:latin typeface="Helvetica"/>
                <a:cs typeface="Helvetica"/>
              </a:rPr>
              <a:t>This publication includes images from </a:t>
            </a:r>
            <a:br>
              <a:rPr kumimoji="0" lang="en-US" sz="2100" b="1" i="0" u="none" strike="noStrike" kern="0" cap="none" spc="0" normalizeH="0" baseline="0" noProof="0" dirty="0">
                <a:ln>
                  <a:noFill/>
                </a:ln>
                <a:solidFill>
                  <a:schemeClr val="bg1"/>
                </a:solidFill>
                <a:effectLst/>
                <a:uLnTx/>
                <a:uFillTx/>
                <a:latin typeface="Helvetica"/>
                <a:cs typeface="Helvetica"/>
              </a:rPr>
            </a:br>
            <a:r>
              <a:rPr kumimoji="0" lang="en-US" sz="2100" b="1" i="0" u="none" strike="noStrike" kern="0" cap="none" spc="0" normalizeH="0" baseline="0" noProof="0" dirty="0" err="1">
                <a:ln>
                  <a:noFill/>
                </a:ln>
                <a:solidFill>
                  <a:schemeClr val="bg1"/>
                </a:solidFill>
                <a:effectLst/>
                <a:uLnTx/>
                <a:uFillTx/>
                <a:latin typeface="Helvetica"/>
                <a:cs typeface="Helvetica"/>
              </a:rPr>
              <a:t>GettyImages</a:t>
            </a:r>
            <a:r>
              <a:rPr kumimoji="0" lang="en-US" sz="2100" b="1" i="0" u="none" strike="noStrike" kern="0" cap="none" spc="0" normalizeH="0" baseline="0" noProof="0" dirty="0">
                <a:ln>
                  <a:noFill/>
                </a:ln>
                <a:solidFill>
                  <a:schemeClr val="bg1"/>
                </a:solidFill>
                <a:effectLst/>
                <a:uLnTx/>
                <a:uFillTx/>
                <a:latin typeface="Helvetica"/>
                <a:cs typeface="Helvetica"/>
              </a:rPr>
              <a:t>/Thinkstock Corporation © 2011, and </a:t>
            </a:r>
            <a:br>
              <a:rPr kumimoji="0" lang="en-US" sz="2100" b="1" i="0" u="none" strike="noStrike" kern="0" cap="none" spc="0" normalizeH="0" baseline="0" noProof="0" dirty="0">
                <a:ln>
                  <a:noFill/>
                </a:ln>
                <a:solidFill>
                  <a:schemeClr val="bg1"/>
                </a:solidFill>
                <a:effectLst/>
                <a:uLnTx/>
                <a:uFillTx/>
                <a:latin typeface="Helvetica"/>
                <a:cs typeface="Helvetica"/>
              </a:rPr>
            </a:br>
            <a:r>
              <a:rPr kumimoji="0" lang="en-US" sz="2100" b="1" i="0" u="none" strike="noStrike" kern="0" cap="none" spc="0" normalizeH="0" baseline="0" noProof="0" dirty="0">
                <a:ln>
                  <a:noFill/>
                </a:ln>
                <a:solidFill>
                  <a:schemeClr val="bg1"/>
                </a:solidFill>
                <a:effectLst/>
                <a:uLnTx/>
                <a:uFillTx/>
                <a:latin typeface="Helvetica"/>
                <a:cs typeface="Helvetica"/>
              </a:rPr>
              <a:t>its licensors. Used under license.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100" b="1" i="0" u="none" strike="noStrike" kern="0" cap="none" spc="0" normalizeH="0" baseline="0" noProof="0" dirty="0">
              <a:ln>
                <a:noFill/>
              </a:ln>
              <a:solidFill>
                <a:schemeClr val="bg1"/>
              </a:solidFill>
              <a:effectLst/>
              <a:uLnTx/>
              <a:uFillTx/>
              <a:latin typeface="Helvetica"/>
              <a:cs typeface="Helvetica"/>
            </a:endParaRPr>
          </a:p>
          <a:p>
            <a:pPr lvl="0" algn="ctr"/>
            <a:r>
              <a:rPr lang="en-US" sz="2100" b="1" dirty="0">
                <a:solidFill>
                  <a:schemeClr val="bg1"/>
                </a:solidFill>
                <a:latin typeface="Arial" pitchFamily="34" charset="0"/>
                <a:cs typeface="Arial" pitchFamily="34" charset="0"/>
              </a:rPr>
              <a:t>Truth78</a:t>
            </a:r>
          </a:p>
          <a:p>
            <a:pPr lvl="0" algn="ctr"/>
            <a:r>
              <a:rPr lang="en-US" sz="2100" b="1" dirty="0">
                <a:solidFill>
                  <a:schemeClr val="bg1"/>
                </a:solidFill>
                <a:latin typeface="Arial" pitchFamily="34" charset="0"/>
                <a:cs typeface="Arial" pitchFamily="34" charset="0"/>
              </a:rPr>
              <a:t>info@Truth78.org</a:t>
            </a:r>
          </a:p>
          <a:p>
            <a:pPr lvl="0" algn="ctr"/>
            <a:r>
              <a:rPr lang="en-US" sz="2100" b="1" dirty="0">
                <a:solidFill>
                  <a:schemeClr val="bg1"/>
                </a:solidFill>
                <a:latin typeface="Arial" pitchFamily="34" charset="0"/>
                <a:cs typeface="Arial" pitchFamily="34" charset="0"/>
              </a:rPr>
              <a:t>www.Truth78</a:t>
            </a:r>
            <a:r>
              <a:rPr lang="en-US" sz="2100" b="1">
                <a:solidFill>
                  <a:schemeClr val="bg1"/>
                </a:solidFill>
                <a:latin typeface="Arial" pitchFamily="34" charset="0"/>
                <a:cs typeface="Arial" pitchFamily="34" charset="0"/>
              </a:rPr>
              <a:t>.org</a:t>
            </a:r>
            <a:endParaRPr lang="en-US" sz="2100" b="1" dirty="0">
              <a:solidFill>
                <a:schemeClr val="bg1"/>
              </a:solidFill>
              <a:latin typeface="Arial" pitchFamily="34" charset="0"/>
              <a:cs typeface="Arial" pitchFamily="3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4100" name="Text Box 4"/>
          <p:cNvSpPr txBox="1">
            <a:spLocks noChangeArrowheads="1"/>
          </p:cNvSpPr>
          <p:nvPr/>
        </p:nvSpPr>
        <p:spPr bwMode="auto">
          <a:xfrm>
            <a:off x="0" y="295275"/>
            <a:ext cx="9144000" cy="2970044"/>
          </a:xfrm>
          <a:prstGeom prst="rect">
            <a:avLst/>
          </a:prstGeom>
          <a:solidFill>
            <a:srgbClr val="000000">
              <a:alpha val="59000"/>
            </a:srgbClr>
          </a:solidFill>
          <a:ln w="9525">
            <a:noFill/>
            <a:miter lim="800000"/>
            <a:headEnd/>
            <a:tailEnd/>
          </a:ln>
          <a:effectLst/>
        </p:spPr>
        <p:txBody>
          <a:bodyPr wrap="square" lIns="365760" tIns="182880" rIns="365760" bIns="182880">
            <a:spAutoFit/>
          </a:bodyPr>
          <a:lstStyle/>
          <a:p>
            <a:pPr>
              <a:spcBef>
                <a:spcPct val="50000"/>
              </a:spcBef>
            </a:pPr>
            <a:r>
              <a:rPr lang="en-US" sz="2600" dirty="0">
                <a:solidFill>
                  <a:srgbClr val="FFFFFF"/>
                </a:solidFill>
                <a:latin typeface="Helvetica"/>
                <a:cs typeface="Helvetica"/>
              </a:rPr>
              <a:t>“More adults, ages eighteen to forty-nine, watch the Cartoon Network than watch CNN. Readers as old as twenty-five are buying ‘young adult’ fiction written expressly for teens. The average video gamester was eighteen in 1990; now he’s going on thirty.”</a:t>
            </a:r>
          </a:p>
          <a:p>
            <a:pPr algn="r">
              <a:spcBef>
                <a:spcPct val="50000"/>
              </a:spcBef>
            </a:pPr>
            <a:r>
              <a:rPr lang="en-US" sz="2600" dirty="0">
                <a:solidFill>
                  <a:srgbClr val="FFFFFF"/>
                </a:solidFill>
                <a:latin typeface="Helvetica"/>
                <a:cs typeface="Helvetica"/>
              </a:rPr>
              <a:t>—Diana West</a:t>
            </a:r>
          </a:p>
        </p:txBody>
      </p:sp>
      <p:pic>
        <p:nvPicPr>
          <p:cNvPr id="4099" name="Picture 3" descr="86500670"/>
          <p:cNvPicPr>
            <a:picLocks noChangeAspect="1" noChangeArrowheads="1"/>
          </p:cNvPicPr>
          <p:nvPr/>
        </p:nvPicPr>
        <p:blipFill>
          <a:blip r:embed="rId4" cstate="print"/>
          <a:stretch>
            <a:fillRect/>
          </a:stretch>
        </p:blipFill>
        <p:spPr bwMode="auto">
          <a:xfrm>
            <a:off x="838200" y="2886075"/>
            <a:ext cx="5386387" cy="3590925"/>
          </a:xfrm>
          <a:prstGeom prst="rect">
            <a:avLst/>
          </a:prstGeom>
          <a:ln w="38100" cap="sq">
            <a:noFill/>
            <a:prstDash val="solid"/>
            <a:miter lim="800000"/>
          </a:ln>
          <a:effectLst>
            <a:outerShdw blurRad="101600" dir="2700000" algn="tl" rotWithShape="0">
              <a:srgbClr val="000000">
                <a:alpha val="43000"/>
              </a:srgbClr>
            </a:outerShdw>
          </a:effectLst>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5131" name="Text Box 11"/>
          <p:cNvSpPr txBox="1">
            <a:spLocks noChangeArrowheads="1"/>
          </p:cNvSpPr>
          <p:nvPr/>
        </p:nvSpPr>
        <p:spPr bwMode="auto">
          <a:xfrm>
            <a:off x="0" y="1719263"/>
            <a:ext cx="9144000" cy="4770537"/>
          </a:xfrm>
          <a:prstGeom prst="rect">
            <a:avLst/>
          </a:prstGeom>
          <a:solidFill>
            <a:schemeClr val="tx1">
              <a:alpha val="52000"/>
            </a:schemeClr>
          </a:solidFill>
          <a:ln w="9525">
            <a:noFill/>
            <a:miter lim="800000"/>
            <a:headEnd/>
            <a:tailEnd/>
          </a:ln>
          <a:effectLst/>
        </p:spPr>
        <p:txBody>
          <a:bodyPr wrap="square" lIns="457200" tIns="320040" rIns="3566160" bIns="1234440">
            <a:spAutoFit/>
          </a:bodyPr>
          <a:lstStyle/>
          <a:p>
            <a:pPr>
              <a:spcBef>
                <a:spcPct val="50000"/>
              </a:spcBef>
            </a:pPr>
            <a:r>
              <a:rPr lang="en-US" sz="2600" dirty="0">
                <a:solidFill>
                  <a:srgbClr val="FFFFFF"/>
                </a:solidFill>
                <a:latin typeface="Helvetica"/>
                <a:cs typeface="Helvetica"/>
              </a:rPr>
              <a:t>Refusing to grow up: A life of selfishness and self-indulgence is not only childish but sinful.</a:t>
            </a:r>
          </a:p>
          <a:p>
            <a:pPr>
              <a:spcBef>
                <a:spcPct val="50000"/>
              </a:spcBef>
            </a:pPr>
            <a:r>
              <a:rPr lang="en-US" sz="2600" dirty="0">
                <a:solidFill>
                  <a:srgbClr val="FFFFFF"/>
                </a:solidFill>
                <a:latin typeface="Helvetica"/>
                <a:cs typeface="Helvetica"/>
              </a:rPr>
              <a:t>Becoming young men and young </a:t>
            </a:r>
            <a:br>
              <a:rPr lang="en-US" sz="2600" dirty="0">
                <a:solidFill>
                  <a:srgbClr val="FFFFFF"/>
                </a:solidFill>
                <a:latin typeface="Helvetica"/>
                <a:cs typeface="Helvetica"/>
              </a:rPr>
            </a:br>
            <a:r>
              <a:rPr lang="en-US" sz="2600" dirty="0">
                <a:solidFill>
                  <a:srgbClr val="FFFFFF"/>
                </a:solidFill>
                <a:latin typeface="Helvetica"/>
                <a:cs typeface="Helvetica"/>
              </a:rPr>
              <a:t>women means leaving childish </a:t>
            </a:r>
            <a:br>
              <a:rPr lang="en-US" sz="2600" dirty="0">
                <a:solidFill>
                  <a:srgbClr val="FFFFFF"/>
                </a:solidFill>
                <a:latin typeface="Helvetica"/>
                <a:cs typeface="Helvetica"/>
              </a:rPr>
            </a:br>
            <a:r>
              <a:rPr lang="en-US" sz="2600" dirty="0">
                <a:solidFill>
                  <a:srgbClr val="FFFFFF"/>
                </a:solidFill>
                <a:latin typeface="Helvetica"/>
                <a:cs typeface="Helvetica"/>
              </a:rPr>
              <a:t>things behind.</a:t>
            </a:r>
          </a:p>
          <a:p>
            <a:pPr>
              <a:spcBef>
                <a:spcPct val="50000"/>
              </a:spcBef>
            </a:pPr>
            <a:r>
              <a:rPr lang="en-US" sz="2600" dirty="0">
                <a:solidFill>
                  <a:srgbClr val="FFFFFF"/>
                </a:solidFill>
                <a:latin typeface="Helvetica"/>
                <a:cs typeface="Helvetica"/>
              </a:rPr>
              <a:t>1 Corinthians 13:11</a:t>
            </a:r>
          </a:p>
        </p:txBody>
      </p:sp>
      <p:pic>
        <p:nvPicPr>
          <p:cNvPr id="8" name="Picture 7" descr="93959800.jpg"/>
          <p:cNvPicPr>
            <a:picLocks noChangeAspect="1"/>
          </p:cNvPicPr>
          <p:nvPr/>
        </p:nvPicPr>
        <p:blipFill>
          <a:blip r:embed="rId4" cstate="print"/>
          <a:stretch>
            <a:fillRect/>
          </a:stretch>
        </p:blipFill>
        <p:spPr>
          <a:xfrm>
            <a:off x="5791200" y="2235810"/>
            <a:ext cx="2948372" cy="3681779"/>
          </a:xfrm>
          <a:prstGeom prst="rect">
            <a:avLst/>
          </a:prstGeom>
        </p:spPr>
      </p:pic>
      <p:sp>
        <p:nvSpPr>
          <p:cNvPr id="5" name="TextBox 4"/>
          <p:cNvSpPr txBox="1">
            <a:spLocks noChangeArrowheads="1"/>
          </p:cNvSpPr>
          <p:nvPr/>
        </p:nvSpPr>
        <p:spPr bwMode="auto">
          <a:xfrm>
            <a:off x="0" y="0"/>
            <a:ext cx="9144000" cy="12192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a:cs typeface="Helvetica"/>
              </a:rPr>
              <a:t>Putting Childishness</a:t>
            </a:r>
            <a:br>
              <a:rPr lang="en-US" sz="3200" b="1" dirty="0">
                <a:solidFill>
                  <a:schemeClr val="bg1"/>
                </a:solidFill>
                <a:latin typeface="Helvetica"/>
                <a:cs typeface="Helvetica"/>
              </a:rPr>
            </a:br>
            <a:r>
              <a:rPr lang="en-US" sz="3200" b="1" dirty="0">
                <a:solidFill>
                  <a:schemeClr val="bg1"/>
                </a:solidFill>
                <a:latin typeface="Helvetica"/>
                <a:cs typeface="Helvetica"/>
              </a:rPr>
              <a:t>and Immaturity Behind</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31">
                                            <p:txEl>
                                              <p:pRg st="0" end="0"/>
                                            </p:txEl>
                                          </p:spTgt>
                                        </p:tgtEl>
                                        <p:attrNameLst>
                                          <p:attrName>style.visibility</p:attrName>
                                        </p:attrNameLst>
                                      </p:cBhvr>
                                      <p:to>
                                        <p:strVal val="visible"/>
                                      </p:to>
                                    </p:set>
                                    <p:animEffect transition="in" filter="fade">
                                      <p:cBhvr>
                                        <p:cTn id="7" dur="500"/>
                                        <p:tgtEl>
                                          <p:spTgt spid="51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31">
                                            <p:txEl>
                                              <p:pRg st="1" end="1"/>
                                            </p:txEl>
                                          </p:spTgt>
                                        </p:tgtEl>
                                        <p:attrNameLst>
                                          <p:attrName>style.visibility</p:attrName>
                                        </p:attrNameLst>
                                      </p:cBhvr>
                                      <p:to>
                                        <p:strVal val="visible"/>
                                      </p:to>
                                    </p:set>
                                    <p:animEffect transition="in" filter="fade">
                                      <p:cBhvr>
                                        <p:cTn id="12" dur="500"/>
                                        <p:tgtEl>
                                          <p:spTgt spid="5131">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131">
                                            <p:txEl>
                                              <p:pRg st="2" end="2"/>
                                            </p:txEl>
                                          </p:spTgt>
                                        </p:tgtEl>
                                        <p:attrNameLst>
                                          <p:attrName>style.visibility</p:attrName>
                                        </p:attrNameLst>
                                      </p:cBhvr>
                                      <p:to>
                                        <p:strVal val="visible"/>
                                      </p:to>
                                    </p:set>
                                    <p:animEffect transition="in" filter="fade">
                                      <p:cBhvr>
                                        <p:cTn id="15" dur="500"/>
                                        <p:tgtEl>
                                          <p:spTgt spid="5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graphicFrame>
        <p:nvGraphicFramePr>
          <p:cNvPr id="6176" name="Group 32"/>
          <p:cNvGraphicFramePr>
            <a:graphicFrameLocks noGrp="1"/>
          </p:cNvGraphicFramePr>
          <p:nvPr/>
        </p:nvGraphicFramePr>
        <p:xfrm>
          <a:off x="457200" y="1371600"/>
          <a:ext cx="8153400" cy="3352801"/>
        </p:xfrm>
        <a:graphic>
          <a:graphicData uri="http://schemas.openxmlformats.org/drawingml/2006/table">
            <a:tbl>
              <a:tblPr/>
              <a:tblGrid>
                <a:gridCol w="4076700">
                  <a:extLst>
                    <a:ext uri="{9D8B030D-6E8A-4147-A177-3AD203B41FA5}">
                      <a16:colId xmlns:a16="http://schemas.microsoft.com/office/drawing/2014/main" val="20000"/>
                    </a:ext>
                  </a:extLst>
                </a:gridCol>
                <a:gridCol w="4076700">
                  <a:extLst>
                    <a:ext uri="{9D8B030D-6E8A-4147-A177-3AD203B41FA5}">
                      <a16:colId xmlns:a16="http://schemas.microsoft.com/office/drawing/2014/main" val="20001"/>
                    </a:ext>
                  </a:extLst>
                </a:gridCol>
              </a:tblGrid>
              <a:tr h="11057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FFFFFF"/>
                          </a:solidFill>
                          <a:effectLst/>
                          <a:latin typeface="Helvetica"/>
                          <a:cs typeface="Helvetica"/>
                        </a:rPr>
                        <a:t>Things to Keep</a:t>
                      </a: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rgbClr val="00B0F0">
                        <a:alpha val="8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FFFFFF"/>
                          </a:solidFill>
                          <a:effectLst/>
                          <a:latin typeface="Helvetica"/>
                          <a:cs typeface="Helvetica"/>
                        </a:rPr>
                        <a:t>Things to Leave Behind</a:t>
                      </a: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chemeClr val="accent1">
                        <a:alpha val="72000"/>
                      </a:schemeClr>
                    </a:solidFill>
                  </a:tcPr>
                </a:tc>
                <a:extLst>
                  <a:ext uri="{0D108BD9-81ED-4DB2-BD59-A6C34878D82A}">
                    <a16:rowId xmlns:a16="http://schemas.microsoft.com/office/drawing/2014/main" val="10000"/>
                  </a:ext>
                </a:extLst>
              </a:tr>
              <a:tr h="106438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Helvetica"/>
                        <a:cs typeface="Helvetica"/>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rgbClr val="FFFFFF">
                        <a:alpha val="65098"/>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Helvetica"/>
                        <a:cs typeface="Helvetica"/>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rgbClr val="FFFFFF">
                        <a:alpha val="65098"/>
                      </a:srgbClr>
                    </a:solidFill>
                  </a:tcPr>
                </a:tc>
                <a:extLst>
                  <a:ext uri="{0D108BD9-81ED-4DB2-BD59-A6C34878D82A}">
                    <a16:rowId xmlns:a16="http://schemas.microsoft.com/office/drawing/2014/main" val="10001"/>
                  </a:ext>
                </a:extLst>
              </a:tr>
              <a:tr h="11826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Helvetica"/>
                        <a:cs typeface="Helvetica"/>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rgbClr val="FFFFFF">
                        <a:alpha val="65098"/>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Helvetica"/>
                        <a:cs typeface="Helvetica"/>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rgbClr val="FFFFFF">
                        <a:alpha val="65098"/>
                      </a:srgbClr>
                    </a:solidFill>
                  </a:tcPr>
                </a:tc>
                <a:extLst>
                  <a:ext uri="{0D108BD9-81ED-4DB2-BD59-A6C34878D82A}">
                    <a16:rowId xmlns:a16="http://schemas.microsoft.com/office/drawing/2014/main" val="10002"/>
                  </a:ext>
                </a:extLst>
              </a:tr>
            </a:tbl>
          </a:graphicData>
        </a:graphic>
      </p:graphicFrame>
      <p:sp>
        <p:nvSpPr>
          <p:cNvPr id="6177" name="Text Box 33"/>
          <p:cNvSpPr txBox="1">
            <a:spLocks noChangeArrowheads="1"/>
          </p:cNvSpPr>
          <p:nvPr/>
        </p:nvSpPr>
        <p:spPr bwMode="auto">
          <a:xfrm>
            <a:off x="762000" y="2514600"/>
            <a:ext cx="3733800" cy="946150"/>
          </a:xfrm>
          <a:prstGeom prst="rect">
            <a:avLst/>
          </a:prstGeom>
          <a:noFill/>
          <a:ln w="9525">
            <a:noFill/>
            <a:miter lim="800000"/>
            <a:headEnd/>
            <a:tailEnd/>
          </a:ln>
          <a:effectLst/>
        </p:spPr>
        <p:txBody>
          <a:bodyPr>
            <a:spAutoFit/>
          </a:bodyPr>
          <a:lstStyle/>
          <a:p>
            <a:pPr>
              <a:spcBef>
                <a:spcPct val="50000"/>
              </a:spcBef>
            </a:pPr>
            <a:r>
              <a:rPr lang="en-US" sz="2700" b="1" u="sng" dirty="0">
                <a:solidFill>
                  <a:schemeClr val="accent1">
                    <a:lumMod val="50000"/>
                  </a:schemeClr>
                </a:solidFill>
                <a:latin typeface="Helvetica"/>
                <a:cs typeface="Helvetica"/>
              </a:rPr>
              <a:t>Childlike trust</a:t>
            </a:r>
            <a:r>
              <a:rPr lang="en-US" sz="2700" dirty="0">
                <a:latin typeface="Helvetica"/>
                <a:cs typeface="Helvetica"/>
              </a:rPr>
              <a:t> </a:t>
            </a:r>
            <a:br>
              <a:rPr lang="en-US" sz="2700" dirty="0">
                <a:latin typeface="Helvetica"/>
                <a:cs typeface="Helvetica"/>
              </a:rPr>
            </a:br>
            <a:r>
              <a:rPr lang="en-US" sz="2700" dirty="0">
                <a:latin typeface="Helvetica"/>
                <a:cs typeface="Helvetica"/>
              </a:rPr>
              <a:t>(Matthew 18:3)</a:t>
            </a:r>
          </a:p>
        </p:txBody>
      </p:sp>
      <p:sp>
        <p:nvSpPr>
          <p:cNvPr id="6178" name="Text Box 34"/>
          <p:cNvSpPr txBox="1">
            <a:spLocks noChangeArrowheads="1"/>
          </p:cNvSpPr>
          <p:nvPr/>
        </p:nvSpPr>
        <p:spPr bwMode="auto">
          <a:xfrm>
            <a:off x="4648200" y="2514600"/>
            <a:ext cx="3733800" cy="946150"/>
          </a:xfrm>
          <a:prstGeom prst="rect">
            <a:avLst/>
          </a:prstGeom>
          <a:noFill/>
          <a:ln w="9525">
            <a:noFill/>
            <a:miter lim="800000"/>
            <a:headEnd/>
            <a:tailEnd/>
          </a:ln>
          <a:effectLst/>
        </p:spPr>
        <p:txBody>
          <a:bodyPr>
            <a:spAutoFit/>
          </a:bodyPr>
          <a:lstStyle/>
          <a:p>
            <a:pPr>
              <a:spcBef>
                <a:spcPct val="50000"/>
              </a:spcBef>
            </a:pPr>
            <a:r>
              <a:rPr lang="en-US" sz="2700" b="1" u="sng" dirty="0">
                <a:solidFill>
                  <a:schemeClr val="accent1">
                    <a:lumMod val="50000"/>
                  </a:schemeClr>
                </a:solidFill>
                <a:latin typeface="Helvetica"/>
                <a:cs typeface="Helvetica"/>
              </a:rPr>
              <a:t>Childish ways</a:t>
            </a:r>
            <a:r>
              <a:rPr lang="en-US" sz="2700" dirty="0">
                <a:latin typeface="Helvetica"/>
                <a:cs typeface="Helvetica"/>
              </a:rPr>
              <a:t> </a:t>
            </a:r>
            <a:br>
              <a:rPr lang="en-US" sz="2700" dirty="0">
                <a:latin typeface="Helvetica"/>
                <a:cs typeface="Helvetica"/>
              </a:rPr>
            </a:br>
            <a:r>
              <a:rPr lang="en-US" sz="2700" dirty="0">
                <a:latin typeface="Helvetica"/>
                <a:cs typeface="Helvetica"/>
              </a:rPr>
              <a:t>(1 Corinthians 13:11)</a:t>
            </a:r>
          </a:p>
        </p:txBody>
      </p:sp>
      <p:sp>
        <p:nvSpPr>
          <p:cNvPr id="6179" name="Text Box 35"/>
          <p:cNvSpPr txBox="1">
            <a:spLocks noChangeArrowheads="1"/>
          </p:cNvSpPr>
          <p:nvPr/>
        </p:nvSpPr>
        <p:spPr bwMode="auto">
          <a:xfrm>
            <a:off x="762000" y="3590594"/>
            <a:ext cx="3733800" cy="946150"/>
          </a:xfrm>
          <a:prstGeom prst="rect">
            <a:avLst/>
          </a:prstGeom>
          <a:noFill/>
          <a:ln w="9525">
            <a:noFill/>
            <a:miter lim="800000"/>
            <a:headEnd/>
            <a:tailEnd/>
          </a:ln>
          <a:effectLst/>
        </p:spPr>
        <p:txBody>
          <a:bodyPr>
            <a:spAutoFit/>
          </a:bodyPr>
          <a:lstStyle/>
          <a:p>
            <a:pPr>
              <a:spcBef>
                <a:spcPct val="50000"/>
              </a:spcBef>
            </a:pPr>
            <a:r>
              <a:rPr lang="en-US" sz="2700" b="1" u="sng" dirty="0">
                <a:solidFill>
                  <a:schemeClr val="accent1">
                    <a:lumMod val="50000"/>
                  </a:schemeClr>
                </a:solidFill>
                <a:latin typeface="Helvetica"/>
                <a:cs typeface="Helvetica"/>
              </a:rPr>
              <a:t>Childlike innocence</a:t>
            </a:r>
            <a:r>
              <a:rPr lang="en-US" sz="2700" dirty="0">
                <a:latin typeface="Helvetica"/>
                <a:cs typeface="Helvetica"/>
              </a:rPr>
              <a:t> </a:t>
            </a:r>
            <a:br>
              <a:rPr lang="en-US" sz="2700" dirty="0">
                <a:latin typeface="Helvetica"/>
                <a:cs typeface="Helvetica"/>
              </a:rPr>
            </a:br>
            <a:r>
              <a:rPr lang="en-US" sz="2700" dirty="0">
                <a:latin typeface="Helvetica"/>
                <a:cs typeface="Helvetica"/>
              </a:rPr>
              <a:t>(1 Corinthians 14:20)</a:t>
            </a:r>
          </a:p>
        </p:txBody>
      </p:sp>
      <p:sp>
        <p:nvSpPr>
          <p:cNvPr id="6180" name="Text Box 36"/>
          <p:cNvSpPr txBox="1">
            <a:spLocks noChangeArrowheads="1"/>
          </p:cNvSpPr>
          <p:nvPr/>
        </p:nvSpPr>
        <p:spPr bwMode="auto">
          <a:xfrm>
            <a:off x="4648200" y="3581400"/>
            <a:ext cx="3733800" cy="946150"/>
          </a:xfrm>
          <a:prstGeom prst="rect">
            <a:avLst/>
          </a:prstGeom>
          <a:noFill/>
          <a:ln w="9525">
            <a:noFill/>
            <a:miter lim="800000"/>
            <a:headEnd/>
            <a:tailEnd/>
          </a:ln>
          <a:effectLst/>
        </p:spPr>
        <p:txBody>
          <a:bodyPr>
            <a:spAutoFit/>
          </a:bodyPr>
          <a:lstStyle/>
          <a:p>
            <a:pPr>
              <a:spcBef>
                <a:spcPct val="50000"/>
              </a:spcBef>
            </a:pPr>
            <a:r>
              <a:rPr lang="en-US" sz="2700" b="1" u="sng" dirty="0">
                <a:solidFill>
                  <a:schemeClr val="accent1">
                    <a:lumMod val="50000"/>
                  </a:schemeClr>
                </a:solidFill>
                <a:latin typeface="Helvetica"/>
                <a:cs typeface="Helvetica"/>
              </a:rPr>
              <a:t>Childish thinking </a:t>
            </a:r>
            <a:br>
              <a:rPr lang="en-US" sz="2700" dirty="0">
                <a:latin typeface="Helvetica"/>
                <a:cs typeface="Helvetica"/>
              </a:rPr>
            </a:br>
            <a:r>
              <a:rPr lang="en-US" sz="2700" dirty="0">
                <a:latin typeface="Helvetica"/>
                <a:cs typeface="Helvetica"/>
              </a:rPr>
              <a:t>(1 Corinthians 14:20)</a:t>
            </a:r>
          </a:p>
        </p:txBody>
      </p:sp>
      <p:sp>
        <p:nvSpPr>
          <p:cNvPr id="8" name="TextBox 7"/>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a:cs typeface="Helvetica"/>
              </a:rPr>
              <a:t>Keeping and Leaving</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77"/>
                                        </p:tgtEl>
                                        <p:attrNameLst>
                                          <p:attrName>style.visibility</p:attrName>
                                        </p:attrNameLst>
                                      </p:cBhvr>
                                      <p:to>
                                        <p:strVal val="visible"/>
                                      </p:to>
                                    </p:set>
                                    <p:animEffect transition="in" filter="fade">
                                      <p:cBhvr>
                                        <p:cTn id="7" dur="500"/>
                                        <p:tgtEl>
                                          <p:spTgt spid="617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78"/>
                                        </p:tgtEl>
                                        <p:attrNameLst>
                                          <p:attrName>style.visibility</p:attrName>
                                        </p:attrNameLst>
                                      </p:cBhvr>
                                      <p:to>
                                        <p:strVal val="visible"/>
                                      </p:to>
                                    </p:set>
                                    <p:animEffect transition="in" filter="fade">
                                      <p:cBhvr>
                                        <p:cTn id="10" dur="500"/>
                                        <p:tgtEl>
                                          <p:spTgt spid="617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179"/>
                                        </p:tgtEl>
                                        <p:attrNameLst>
                                          <p:attrName>style.visibility</p:attrName>
                                        </p:attrNameLst>
                                      </p:cBhvr>
                                      <p:to>
                                        <p:strVal val="visible"/>
                                      </p:to>
                                    </p:set>
                                    <p:animEffect transition="in" filter="fade">
                                      <p:cBhvr>
                                        <p:cTn id="15" dur="500"/>
                                        <p:tgtEl>
                                          <p:spTgt spid="617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180"/>
                                        </p:tgtEl>
                                        <p:attrNameLst>
                                          <p:attrName>style.visibility</p:attrName>
                                        </p:attrNameLst>
                                      </p:cBhvr>
                                      <p:to>
                                        <p:strVal val="visible"/>
                                      </p:to>
                                    </p:set>
                                    <p:animEffect transition="in" filter="fade">
                                      <p:cBhvr>
                                        <p:cTn id="18" dur="500"/>
                                        <p:tgtEl>
                                          <p:spTgt spid="6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7" grpId="0"/>
      <p:bldP spid="6178" grpId="0"/>
      <p:bldP spid="6179" grpId="0"/>
      <p:bldP spid="618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9" name="Rounded Rectangular Callout 18"/>
          <p:cNvSpPr/>
          <p:nvPr/>
        </p:nvSpPr>
        <p:spPr>
          <a:xfrm>
            <a:off x="609600" y="1174748"/>
            <a:ext cx="4191000" cy="1981200"/>
          </a:xfrm>
          <a:prstGeom prst="wedgeRoundRectCallout">
            <a:avLst>
              <a:gd name="adj1" fmla="val 62784"/>
              <a:gd name="adj2" fmla="val 37082"/>
              <a:gd name="adj3" fmla="val 16667"/>
            </a:avLst>
          </a:prstGeom>
          <a:solidFill>
            <a:srgbClr val="7FD13B">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6" name="Text Box 8"/>
          <p:cNvSpPr txBox="1">
            <a:spLocks noChangeArrowheads="1"/>
          </p:cNvSpPr>
          <p:nvPr/>
        </p:nvSpPr>
        <p:spPr bwMode="auto">
          <a:xfrm>
            <a:off x="762001" y="1250948"/>
            <a:ext cx="4070350" cy="1692771"/>
          </a:xfrm>
          <a:prstGeom prst="rect">
            <a:avLst/>
          </a:prstGeom>
          <a:noFill/>
          <a:ln w="9525">
            <a:noFill/>
            <a:miter lim="800000"/>
            <a:headEnd/>
            <a:tailEnd/>
          </a:ln>
          <a:effectLst/>
        </p:spPr>
        <p:txBody>
          <a:bodyPr wrap="square">
            <a:spAutoFit/>
          </a:bodyPr>
          <a:lstStyle/>
          <a:p>
            <a:pPr>
              <a:spcBef>
                <a:spcPct val="50000"/>
              </a:spcBef>
            </a:pPr>
            <a:r>
              <a:rPr lang="en-US" sz="2600" dirty="0">
                <a:solidFill>
                  <a:srgbClr val="FFFFFF"/>
                </a:solidFill>
                <a:latin typeface="Helvetica"/>
                <a:cs typeface="Helvetica"/>
              </a:rPr>
              <a:t>“Teen years”—a time </a:t>
            </a:r>
            <a:br>
              <a:rPr lang="en-US" sz="2600" dirty="0">
                <a:solidFill>
                  <a:srgbClr val="FFFFFF"/>
                </a:solidFill>
                <a:latin typeface="Helvetica"/>
                <a:cs typeface="Helvetica"/>
              </a:rPr>
            </a:br>
            <a:r>
              <a:rPr lang="en-US" sz="2600" dirty="0">
                <a:solidFill>
                  <a:srgbClr val="FFFFFF"/>
                </a:solidFill>
                <a:latin typeface="Helvetica"/>
                <a:cs typeface="Helvetica"/>
              </a:rPr>
              <a:t>for irresponsibility, laziness, self-indulgence, and self-centeredness.</a:t>
            </a:r>
          </a:p>
        </p:txBody>
      </p:sp>
      <p:grpSp>
        <p:nvGrpSpPr>
          <p:cNvPr id="7180" name="Group 12"/>
          <p:cNvGrpSpPr>
            <a:grpSpLocks/>
          </p:cNvGrpSpPr>
          <p:nvPr/>
        </p:nvGrpSpPr>
        <p:grpSpPr bwMode="auto">
          <a:xfrm>
            <a:off x="5029200" y="1250948"/>
            <a:ext cx="3429000" cy="1524000"/>
            <a:chOff x="3456" y="801"/>
            <a:chExt cx="2160" cy="960"/>
          </a:xfrm>
          <a:solidFill>
            <a:schemeClr val="accent1"/>
          </a:solidFill>
        </p:grpSpPr>
        <p:sp>
          <p:nvSpPr>
            <p:cNvPr id="7178" name="AutoShape 10"/>
            <p:cNvSpPr>
              <a:spLocks noChangeArrowheads="1"/>
            </p:cNvSpPr>
            <p:nvPr/>
          </p:nvSpPr>
          <p:spPr bwMode="auto">
            <a:xfrm>
              <a:off x="3456" y="801"/>
              <a:ext cx="2160" cy="960"/>
            </a:xfrm>
            <a:prstGeom prst="leftArrow">
              <a:avLst>
                <a:gd name="adj1" fmla="val 50000"/>
                <a:gd name="adj2" fmla="val 53750"/>
              </a:avLst>
            </a:prstGeom>
            <a:solidFill>
              <a:schemeClr val="tx1"/>
            </a:solidFill>
            <a:ln w="9525">
              <a:solidFill>
                <a:schemeClr val="tx1"/>
              </a:solidFill>
              <a:miter lim="800000"/>
              <a:headEnd/>
              <a:tailEnd/>
            </a:ln>
            <a:effectLst/>
          </p:spPr>
          <p:txBody>
            <a:bodyPr wrap="none" anchor="ctr"/>
            <a:lstStyle/>
            <a:p>
              <a:endParaRPr lang="en-US"/>
            </a:p>
          </p:txBody>
        </p:sp>
        <p:sp>
          <p:nvSpPr>
            <p:cNvPr id="7179" name="Text Box 11"/>
            <p:cNvSpPr txBox="1">
              <a:spLocks noChangeArrowheads="1"/>
            </p:cNvSpPr>
            <p:nvPr/>
          </p:nvSpPr>
          <p:spPr bwMode="auto">
            <a:xfrm>
              <a:off x="3792" y="1104"/>
              <a:ext cx="1824" cy="310"/>
            </a:xfrm>
            <a:prstGeom prst="rect">
              <a:avLst/>
            </a:prstGeom>
            <a:solidFill>
              <a:schemeClr val="tx1"/>
            </a:solidFill>
            <a:ln w="9525">
              <a:solidFill>
                <a:schemeClr val="tx1"/>
              </a:solidFill>
              <a:miter lim="800000"/>
              <a:headEnd/>
              <a:tailEnd/>
            </a:ln>
            <a:effectLst/>
          </p:spPr>
          <p:txBody>
            <a:bodyPr wrap="square">
              <a:spAutoFit/>
            </a:bodyPr>
            <a:lstStyle/>
            <a:p>
              <a:pPr>
                <a:spcBef>
                  <a:spcPct val="50000"/>
                </a:spcBef>
              </a:pPr>
              <a:r>
                <a:rPr lang="en-US" sz="2600" b="1" dirty="0">
                  <a:solidFill>
                    <a:srgbClr val="FFFFFF"/>
                  </a:solidFill>
                  <a:latin typeface="Helvetica"/>
                  <a:cs typeface="Helvetica"/>
                </a:rPr>
                <a:t>World’s Wisdom</a:t>
              </a:r>
            </a:p>
          </p:txBody>
        </p:sp>
      </p:grpSp>
      <p:grpSp>
        <p:nvGrpSpPr>
          <p:cNvPr id="7187" name="Group 19"/>
          <p:cNvGrpSpPr>
            <a:grpSpLocks/>
          </p:cNvGrpSpPr>
          <p:nvPr/>
        </p:nvGrpSpPr>
        <p:grpSpPr bwMode="auto">
          <a:xfrm>
            <a:off x="685800" y="3690937"/>
            <a:ext cx="4038600" cy="2938463"/>
            <a:chOff x="528" y="2226"/>
            <a:chExt cx="2544" cy="1851"/>
          </a:xfrm>
        </p:grpSpPr>
        <p:pic>
          <p:nvPicPr>
            <p:cNvPr id="7185" name="Picture 17" descr="92739477"/>
            <p:cNvPicPr>
              <a:picLocks noChangeAspect="1" noChangeArrowheads="1"/>
            </p:cNvPicPr>
            <p:nvPr/>
          </p:nvPicPr>
          <p:blipFill>
            <a:blip r:embed="rId4" cstate="print"/>
            <a:stretch>
              <a:fillRect/>
            </a:stretch>
          </p:blipFill>
          <p:spPr bwMode="auto">
            <a:xfrm>
              <a:off x="528" y="2226"/>
              <a:ext cx="2544" cy="1851"/>
            </a:xfrm>
            <a:prstGeom prst="rect">
              <a:avLst/>
            </a:prstGeom>
            <a:ln>
              <a:noFill/>
            </a:ln>
            <a:effectLst>
              <a:outerShdw blurRad="292100" dist="139700" dir="2700000" algn="tl" rotWithShape="0">
                <a:srgbClr val="333333">
                  <a:alpha val="65000"/>
                </a:srgbClr>
              </a:outerShdw>
            </a:effectLst>
          </p:spPr>
        </p:pic>
        <p:sp>
          <p:nvSpPr>
            <p:cNvPr id="7186" name="Text Box 18"/>
            <p:cNvSpPr txBox="1">
              <a:spLocks noChangeArrowheads="1"/>
            </p:cNvSpPr>
            <p:nvPr/>
          </p:nvSpPr>
          <p:spPr bwMode="auto">
            <a:xfrm>
              <a:off x="576" y="2657"/>
              <a:ext cx="2400" cy="1047"/>
            </a:xfrm>
            <a:prstGeom prst="rect">
              <a:avLst/>
            </a:prstGeom>
            <a:solidFill>
              <a:schemeClr val="tx1">
                <a:alpha val="46000"/>
              </a:schemeClr>
            </a:solidFill>
            <a:ln w="9525">
              <a:noFill/>
              <a:miter lim="800000"/>
              <a:headEnd/>
              <a:tailEnd/>
            </a:ln>
            <a:effectLst/>
          </p:spPr>
          <p:txBody>
            <a:bodyPr wrap="square" lIns="182880" tIns="182880" rIns="182880" bIns="182880">
              <a:spAutoFit/>
            </a:bodyPr>
            <a:lstStyle/>
            <a:p>
              <a:pPr algn="ctr">
                <a:spcBef>
                  <a:spcPct val="50000"/>
                </a:spcBef>
              </a:pPr>
              <a:r>
                <a:rPr lang="en-US" sz="2800" b="1" dirty="0">
                  <a:solidFill>
                    <a:srgbClr val="FFFFFF"/>
                  </a:solidFill>
                  <a:latin typeface="Helvetica"/>
                  <a:cs typeface="Helvetica"/>
                </a:rPr>
                <a:t>God’s Wisdom:</a:t>
              </a:r>
              <a:r>
                <a:rPr lang="en-US" sz="2800" dirty="0">
                  <a:solidFill>
                    <a:srgbClr val="FFFFFF"/>
                  </a:solidFill>
                  <a:latin typeface="Helvetica"/>
                  <a:cs typeface="Helvetica"/>
                </a:rPr>
                <a:t> youth is a time to consider the Creator.</a:t>
              </a:r>
            </a:p>
          </p:txBody>
        </p:sp>
      </p:grpSp>
      <p:grpSp>
        <p:nvGrpSpPr>
          <p:cNvPr id="7190" name="Group 22"/>
          <p:cNvGrpSpPr>
            <a:grpSpLocks/>
          </p:cNvGrpSpPr>
          <p:nvPr/>
        </p:nvGrpSpPr>
        <p:grpSpPr bwMode="auto">
          <a:xfrm>
            <a:off x="4876800" y="4070348"/>
            <a:ext cx="3962400" cy="2133600"/>
            <a:chOff x="3168" y="2496"/>
            <a:chExt cx="2496" cy="1344"/>
          </a:xfrm>
        </p:grpSpPr>
        <p:sp>
          <p:nvSpPr>
            <p:cNvPr id="7189" name="AutoShape 21"/>
            <p:cNvSpPr>
              <a:spLocks noChangeArrowheads="1"/>
            </p:cNvSpPr>
            <p:nvPr/>
          </p:nvSpPr>
          <p:spPr bwMode="auto">
            <a:xfrm>
              <a:off x="3168" y="2496"/>
              <a:ext cx="2496" cy="1344"/>
            </a:xfrm>
            <a:prstGeom prst="rightArrow">
              <a:avLst>
                <a:gd name="adj1" fmla="val 50000"/>
                <a:gd name="adj2" fmla="val 45536"/>
              </a:avLst>
            </a:prstGeom>
            <a:solidFill>
              <a:schemeClr val="tx1"/>
            </a:solidFill>
            <a:ln w="9525">
              <a:solidFill>
                <a:schemeClr val="tx1"/>
              </a:solidFill>
              <a:miter lim="800000"/>
              <a:headEnd/>
              <a:tailEnd/>
            </a:ln>
            <a:effectLst/>
          </p:spPr>
          <p:txBody>
            <a:bodyPr wrap="none" anchor="ctr"/>
            <a:lstStyle/>
            <a:p>
              <a:endParaRPr lang="en-US"/>
            </a:p>
          </p:txBody>
        </p:sp>
        <p:sp>
          <p:nvSpPr>
            <p:cNvPr id="7188" name="Text Box 20"/>
            <p:cNvSpPr txBox="1">
              <a:spLocks noChangeArrowheads="1"/>
            </p:cNvSpPr>
            <p:nvPr/>
          </p:nvSpPr>
          <p:spPr bwMode="auto">
            <a:xfrm>
              <a:off x="3216" y="2880"/>
              <a:ext cx="2256" cy="576"/>
            </a:xfrm>
            <a:prstGeom prst="rect">
              <a:avLst/>
            </a:prstGeom>
            <a:noFill/>
            <a:ln w="9525">
              <a:noFill/>
              <a:miter lim="800000"/>
              <a:headEnd/>
              <a:tailEnd/>
            </a:ln>
            <a:effectLst/>
          </p:spPr>
          <p:txBody>
            <a:bodyPr anchor="ctr"/>
            <a:lstStyle/>
            <a:p>
              <a:pPr>
                <a:spcBef>
                  <a:spcPct val="50000"/>
                </a:spcBef>
              </a:pPr>
              <a:r>
                <a:rPr lang="en-US" sz="2600" dirty="0">
                  <a:solidFill>
                    <a:srgbClr val="FFFFFF"/>
                  </a:solidFill>
                  <a:latin typeface="Helvetica"/>
                  <a:cs typeface="Helvetica"/>
                </a:rPr>
                <a:t>Youth is a time for </a:t>
              </a:r>
              <a:r>
                <a:rPr lang="en-US" sz="2600" b="1" u="sng" dirty="0">
                  <a:solidFill>
                    <a:srgbClr val="00B0F0"/>
                  </a:solidFill>
                  <a:latin typeface="Helvetica"/>
                  <a:cs typeface="Helvetica"/>
                </a:rPr>
                <a:t>God</a:t>
              </a:r>
              <a:r>
                <a:rPr lang="en-US" sz="2600" dirty="0">
                  <a:solidFill>
                    <a:srgbClr val="FFFFFF"/>
                  </a:solidFill>
                  <a:latin typeface="Helvetica"/>
                  <a:cs typeface="Helvetica"/>
                </a:rPr>
                <a:t> and not a time for </a:t>
              </a:r>
              <a:r>
                <a:rPr lang="en-US" sz="2600" b="1" u="sng" dirty="0">
                  <a:solidFill>
                    <a:srgbClr val="00B0F0"/>
                  </a:solidFill>
                  <a:latin typeface="Helvetica"/>
                  <a:cs typeface="Helvetica"/>
                </a:rPr>
                <a:t>self</a:t>
              </a:r>
              <a:r>
                <a:rPr lang="en-US" sz="2600" i="1" dirty="0">
                  <a:solidFill>
                    <a:srgbClr val="FFFFFF"/>
                  </a:solidFill>
                  <a:latin typeface="Helvetica"/>
                  <a:cs typeface="Helvetica"/>
                </a:rPr>
                <a:t>.</a:t>
              </a:r>
              <a:endParaRPr lang="en-US" sz="2600" dirty="0">
                <a:solidFill>
                  <a:srgbClr val="FFFFFF"/>
                </a:solidFill>
                <a:latin typeface="Helvetica"/>
                <a:cs typeface="Helvetica"/>
              </a:endParaRPr>
            </a:p>
          </p:txBody>
        </p:sp>
      </p:grpSp>
      <p:sp>
        <p:nvSpPr>
          <p:cNvPr id="14" name="TextBox 13"/>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a:cs typeface="Helvetica"/>
              </a:rPr>
              <a:t>Youth: A Time for God or Self?</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80"/>
                                        </p:tgtEl>
                                        <p:attrNameLst>
                                          <p:attrName>style.visibility</p:attrName>
                                        </p:attrNameLst>
                                      </p:cBhvr>
                                      <p:to>
                                        <p:strVal val="visible"/>
                                      </p:to>
                                    </p:set>
                                    <p:animEffect transition="in" filter="fade">
                                      <p:cBhvr>
                                        <p:cTn id="7" dur="500"/>
                                        <p:tgtEl>
                                          <p:spTgt spid="718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87"/>
                                        </p:tgtEl>
                                        <p:attrNameLst>
                                          <p:attrName>style.visibility</p:attrName>
                                        </p:attrNameLst>
                                      </p:cBhvr>
                                      <p:to>
                                        <p:strVal val="visible"/>
                                      </p:to>
                                    </p:set>
                                    <p:animEffect transition="in" filter="fade">
                                      <p:cBhvr>
                                        <p:cTn id="12" dur="500"/>
                                        <p:tgtEl>
                                          <p:spTgt spid="718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90"/>
                                        </p:tgtEl>
                                        <p:attrNameLst>
                                          <p:attrName>style.visibility</p:attrName>
                                        </p:attrNameLst>
                                      </p:cBhvr>
                                      <p:to>
                                        <p:strVal val="visible"/>
                                      </p:to>
                                    </p:set>
                                    <p:animEffect transition="in" filter="fade">
                                      <p:cBhvr>
                                        <p:cTn id="17" dur="500"/>
                                        <p:tgtEl>
                                          <p:spTgt spid="7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8207" name="Text Box 15"/>
          <p:cNvSpPr txBox="1">
            <a:spLocks noChangeArrowheads="1"/>
          </p:cNvSpPr>
          <p:nvPr/>
        </p:nvSpPr>
        <p:spPr bwMode="auto">
          <a:xfrm>
            <a:off x="0" y="1295400"/>
            <a:ext cx="9144000" cy="4191000"/>
          </a:xfrm>
          <a:prstGeom prst="rect">
            <a:avLst/>
          </a:prstGeom>
          <a:solidFill>
            <a:schemeClr val="tx1">
              <a:alpha val="63000"/>
            </a:schemeClr>
          </a:solidFill>
          <a:ln w="9525">
            <a:noFill/>
            <a:miter lim="800000"/>
            <a:headEnd/>
            <a:tailEnd/>
          </a:ln>
          <a:effectLst/>
        </p:spPr>
        <p:txBody>
          <a:bodyPr lIns="640080" tIns="365760" rIns="640080" bIns="365760" anchor="ctr"/>
          <a:lstStyle/>
          <a:p>
            <a:pPr marL="109538">
              <a:spcBef>
                <a:spcPts val="0"/>
              </a:spcBef>
            </a:pPr>
            <a:r>
              <a:rPr lang="en-US" sz="2800" dirty="0">
                <a:solidFill>
                  <a:schemeClr val="bg1"/>
                </a:solidFill>
                <a:latin typeface="Helvetica"/>
                <a:cs typeface="Helvetica"/>
              </a:rPr>
              <a:t>“God created us to live with a single passion to joyfully display his supreme excellence in all the spheres of life. The wasted life is the life without this passion. God calls us to pray and think and dream and plan and work not to be made much of, but to make much of him in every part of our lives.”</a:t>
            </a:r>
          </a:p>
          <a:p>
            <a:pPr marL="109538" algn="r">
              <a:spcBef>
                <a:spcPts val="0"/>
              </a:spcBef>
            </a:pPr>
            <a:r>
              <a:rPr lang="en-US" sz="2800" dirty="0">
                <a:solidFill>
                  <a:schemeClr val="bg1"/>
                </a:solidFill>
                <a:latin typeface="Helvetica"/>
                <a:cs typeface="Helvetica"/>
              </a:rPr>
              <a:t>—John Piper</a:t>
            </a: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0" y="1219200"/>
            <a:ext cx="9144000" cy="3754874"/>
          </a:xfrm>
          <a:prstGeom prst="rect">
            <a:avLst/>
          </a:prstGeom>
          <a:solidFill>
            <a:schemeClr val="tx1">
              <a:alpha val="51000"/>
            </a:schemeClr>
          </a:solidFill>
          <a:ln w="9525">
            <a:noFill/>
            <a:miter lim="800000"/>
            <a:headEnd/>
            <a:tailEnd/>
          </a:ln>
          <a:effectLst/>
        </p:spPr>
        <p:txBody>
          <a:bodyPr wrap="square" lIns="548640" tIns="274320" rIns="548640" bIns="274320">
            <a:spAutoFit/>
          </a:bodyPr>
          <a:lstStyle/>
          <a:p>
            <a:pPr>
              <a:spcBef>
                <a:spcPct val="50000"/>
              </a:spcBef>
            </a:pPr>
            <a:r>
              <a:rPr lang="en-US" sz="2600" dirty="0">
                <a:solidFill>
                  <a:srgbClr val="FFFFFF"/>
                </a:solidFill>
                <a:latin typeface="Helvetica"/>
                <a:cs typeface="Helvetica"/>
              </a:rPr>
              <a:t>Wrong Thinking: sins of youth are acceptable and normal.</a:t>
            </a:r>
          </a:p>
          <a:p>
            <a:pPr>
              <a:spcBef>
                <a:spcPct val="50000"/>
              </a:spcBef>
            </a:pPr>
            <a:r>
              <a:rPr lang="en-US" sz="2600" dirty="0">
                <a:solidFill>
                  <a:srgbClr val="FFFFFF"/>
                </a:solidFill>
                <a:latin typeface="Helvetica"/>
                <a:cs typeface="Helvetica"/>
              </a:rPr>
              <a:t>Right Thinking: The Bible says youth are </a:t>
            </a:r>
            <a:r>
              <a:rPr lang="en-US" sz="2600" b="1" u="sng" dirty="0">
                <a:solidFill>
                  <a:schemeClr val="accent1">
                    <a:lumMod val="20000"/>
                    <a:lumOff val="80000"/>
                  </a:schemeClr>
                </a:solidFill>
                <a:latin typeface="Helvetica"/>
                <a:cs typeface="Helvetica"/>
              </a:rPr>
              <a:t>responsible</a:t>
            </a:r>
            <a:r>
              <a:rPr lang="en-US" sz="2600" dirty="0">
                <a:solidFill>
                  <a:schemeClr val="accent1">
                    <a:lumMod val="20000"/>
                    <a:lumOff val="80000"/>
                  </a:schemeClr>
                </a:solidFill>
                <a:latin typeface="Helvetica"/>
                <a:cs typeface="Helvetica"/>
              </a:rPr>
              <a:t> </a:t>
            </a:r>
            <a:r>
              <a:rPr lang="en-US" sz="2600" dirty="0">
                <a:solidFill>
                  <a:srgbClr val="FFFFFF"/>
                </a:solidFill>
                <a:latin typeface="Helvetica"/>
                <a:cs typeface="Helvetica"/>
              </a:rPr>
              <a:t>for their sins.</a:t>
            </a:r>
          </a:p>
          <a:p>
            <a:pPr>
              <a:spcBef>
                <a:spcPct val="50000"/>
              </a:spcBef>
            </a:pPr>
            <a:r>
              <a:rPr lang="en-US" sz="2600" i="1" dirty="0">
                <a:solidFill>
                  <a:srgbClr val="FFFFFF"/>
                </a:solidFill>
                <a:latin typeface="Helvetica"/>
                <a:cs typeface="Helvetica"/>
              </a:rPr>
              <a:t>The sins of youth are still </a:t>
            </a:r>
            <a:br>
              <a:rPr lang="en-US" sz="2600" i="1" dirty="0">
                <a:solidFill>
                  <a:srgbClr val="FFFFFF"/>
                </a:solidFill>
                <a:latin typeface="Helvetica"/>
                <a:cs typeface="Helvetica"/>
              </a:rPr>
            </a:br>
            <a:r>
              <a:rPr lang="en-US" sz="2600" i="1" dirty="0">
                <a:solidFill>
                  <a:srgbClr val="FFFFFF"/>
                </a:solidFill>
                <a:latin typeface="Helvetica"/>
                <a:cs typeface="Helvetica"/>
              </a:rPr>
              <a:t>sins, and they are not to </a:t>
            </a:r>
            <a:br>
              <a:rPr lang="en-US" sz="2600" i="1" dirty="0">
                <a:solidFill>
                  <a:srgbClr val="FFFFFF"/>
                </a:solidFill>
                <a:latin typeface="Helvetica"/>
                <a:cs typeface="Helvetica"/>
              </a:rPr>
            </a:br>
            <a:r>
              <a:rPr lang="en-US" sz="2600" i="1" dirty="0">
                <a:solidFill>
                  <a:srgbClr val="FFFFFF"/>
                </a:solidFill>
                <a:latin typeface="Helvetica"/>
                <a:cs typeface="Helvetica"/>
              </a:rPr>
              <a:t>be taken lightly.</a:t>
            </a:r>
          </a:p>
        </p:txBody>
      </p:sp>
      <p:pic>
        <p:nvPicPr>
          <p:cNvPr id="9221" name="Picture 5" descr="92364095"/>
          <p:cNvPicPr>
            <a:picLocks noChangeAspect="1" noChangeArrowheads="1"/>
          </p:cNvPicPr>
          <p:nvPr/>
        </p:nvPicPr>
        <p:blipFill>
          <a:blip r:embed="rId4" cstate="print"/>
          <a:stretch>
            <a:fillRect/>
          </a:stretch>
        </p:blipFill>
        <p:spPr bwMode="auto">
          <a:xfrm>
            <a:off x="4800600" y="3506045"/>
            <a:ext cx="3886200" cy="2589955"/>
          </a:xfrm>
          <a:prstGeom prst="rect">
            <a:avLst/>
          </a:prstGeom>
          <a:ln w="38100" cap="sq">
            <a:noFill/>
            <a:prstDash val="solid"/>
            <a:miter lim="800000"/>
          </a:ln>
          <a:effectLst>
            <a:outerShdw blurRad="101600" dir="2700000" algn="tl" rotWithShape="0">
              <a:srgbClr val="000000">
                <a:alpha val="59000"/>
              </a:srgbClr>
            </a:outerShdw>
          </a:effectLst>
        </p:spPr>
      </p:pic>
      <p:sp>
        <p:nvSpPr>
          <p:cNvPr id="5" name="TextBox 4"/>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God Holds Youth Responsible for Sin</a:t>
            </a:r>
            <a:endParaRPr lang="en-US" sz="1600" b="1" dirty="0">
              <a:solidFill>
                <a:schemeClr val="bg1"/>
              </a:solidFill>
              <a:latin typeface="Helvetica" pitchFamily="34" charset="0"/>
              <a:cs typeface="Helvetica"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xEl>
                                              <p:pRg st="1" end="1"/>
                                            </p:txEl>
                                          </p:spTgt>
                                        </p:tgtEl>
                                        <p:attrNameLst>
                                          <p:attrName>style.visibility</p:attrName>
                                        </p:attrNameLst>
                                      </p:cBhvr>
                                      <p:to>
                                        <p:strVal val="visible"/>
                                      </p:to>
                                    </p:set>
                                    <p:animEffect transition="in" filter="fade">
                                      <p:cBhvr>
                                        <p:cTn id="7" dur="500"/>
                                        <p:tgtEl>
                                          <p:spTgt spid="92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xEl>
                                              <p:pRg st="2" end="2"/>
                                            </p:txEl>
                                          </p:spTgt>
                                        </p:tgtEl>
                                        <p:attrNameLst>
                                          <p:attrName>style.visibility</p:attrName>
                                        </p:attrNameLst>
                                      </p:cBhvr>
                                      <p:to>
                                        <p:strVal val="visible"/>
                                      </p:to>
                                    </p:set>
                                    <p:animEffect transition="in" filter="fade">
                                      <p:cBhvr>
                                        <p:cTn id="12" dur="500"/>
                                        <p:tgtEl>
                                          <p:spTgt spid="9220">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fade">
                                      <p:cBhvr>
                                        <p:cTn id="15"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10247" name="AutoShape 7"/>
          <p:cNvSpPr>
            <a:spLocks noChangeArrowheads="1"/>
          </p:cNvSpPr>
          <p:nvPr/>
        </p:nvSpPr>
        <p:spPr bwMode="auto">
          <a:xfrm>
            <a:off x="4267200" y="4670286"/>
            <a:ext cx="609600" cy="685800"/>
          </a:xfrm>
          <a:prstGeom prst="downArrow">
            <a:avLst>
              <a:gd name="adj1" fmla="val 50000"/>
              <a:gd name="adj2" fmla="val 40079"/>
            </a:avLst>
          </a:prstGeom>
          <a:solidFill>
            <a:schemeClr val="bg1"/>
          </a:solidFill>
          <a:ln w="9525">
            <a:noFill/>
            <a:miter lim="800000"/>
            <a:headEnd/>
            <a:tailEnd/>
          </a:ln>
          <a:effectLst/>
        </p:spPr>
        <p:txBody>
          <a:bodyPr wrap="none" anchor="ctr"/>
          <a:lstStyle/>
          <a:p>
            <a:pPr algn="ctr"/>
            <a:endParaRPr lang="en-US" sz="1800">
              <a:solidFill>
                <a:srgbClr val="336600"/>
              </a:solidFill>
              <a:latin typeface="Helvetica"/>
              <a:cs typeface="Helvetica"/>
            </a:endParaRPr>
          </a:p>
        </p:txBody>
      </p:sp>
      <p:sp>
        <p:nvSpPr>
          <p:cNvPr id="10250" name="Text Box 10"/>
          <p:cNvSpPr txBox="1">
            <a:spLocks noChangeArrowheads="1"/>
          </p:cNvSpPr>
          <p:nvPr/>
        </p:nvSpPr>
        <p:spPr bwMode="auto">
          <a:xfrm>
            <a:off x="381000" y="5508486"/>
            <a:ext cx="8382000" cy="707886"/>
          </a:xfrm>
          <a:prstGeom prst="rect">
            <a:avLst/>
          </a:prstGeom>
          <a:solidFill>
            <a:schemeClr val="tx1">
              <a:alpha val="59000"/>
            </a:schemeClr>
          </a:solidFill>
          <a:ln w="9525">
            <a:noFill/>
            <a:miter lim="800000"/>
            <a:headEnd/>
            <a:tailEnd/>
          </a:ln>
          <a:effectLst/>
        </p:spPr>
        <p:txBody>
          <a:bodyPr lIns="274320" tIns="137160" rIns="274320" bIns="137160">
            <a:spAutoFit/>
          </a:bodyPr>
          <a:lstStyle/>
          <a:p>
            <a:pPr algn="ctr">
              <a:spcBef>
                <a:spcPct val="50000"/>
              </a:spcBef>
            </a:pPr>
            <a:r>
              <a:rPr lang="en-US" sz="2800" b="1" dirty="0">
                <a:solidFill>
                  <a:schemeClr val="bg1"/>
                </a:solidFill>
                <a:latin typeface="Helvetica"/>
                <a:cs typeface="Helvetica"/>
              </a:rPr>
              <a:t>Consequence: Death</a:t>
            </a:r>
            <a:endParaRPr lang="en-US" sz="2800" b="1" i="1" dirty="0">
              <a:solidFill>
                <a:schemeClr val="bg1"/>
              </a:solidFill>
              <a:latin typeface="Helvetica"/>
              <a:cs typeface="Helvetica"/>
            </a:endParaRPr>
          </a:p>
        </p:txBody>
      </p:sp>
      <p:sp>
        <p:nvSpPr>
          <p:cNvPr id="10251" name="Text Box 11"/>
          <p:cNvSpPr txBox="1">
            <a:spLocks noChangeArrowheads="1"/>
          </p:cNvSpPr>
          <p:nvPr/>
        </p:nvSpPr>
        <p:spPr bwMode="auto">
          <a:xfrm>
            <a:off x="0" y="762000"/>
            <a:ext cx="9144000" cy="707886"/>
          </a:xfrm>
          <a:prstGeom prst="rect">
            <a:avLst/>
          </a:prstGeom>
          <a:solidFill>
            <a:schemeClr val="tx1">
              <a:alpha val="59000"/>
            </a:schemeClr>
          </a:solidFill>
          <a:ln w="9525">
            <a:noFill/>
            <a:miter lim="800000"/>
            <a:headEnd/>
            <a:tailEnd/>
          </a:ln>
          <a:effectLst/>
        </p:spPr>
        <p:txBody>
          <a:bodyPr wrap="square" lIns="548640" tIns="137160" rIns="274320" bIns="137160">
            <a:spAutoFit/>
          </a:bodyPr>
          <a:lstStyle/>
          <a:p>
            <a:pPr>
              <a:spcBef>
                <a:spcPct val="50000"/>
              </a:spcBef>
            </a:pPr>
            <a:r>
              <a:rPr lang="en-US" sz="2800" dirty="0">
                <a:solidFill>
                  <a:schemeClr val="bg1"/>
                </a:solidFill>
                <a:latin typeface="Helvetica"/>
                <a:cs typeface="Helvetica"/>
              </a:rPr>
              <a:t>Leviticus 10:1-3</a:t>
            </a:r>
          </a:p>
        </p:txBody>
      </p:sp>
      <p:sp>
        <p:nvSpPr>
          <p:cNvPr id="10252" name="Text Box 12"/>
          <p:cNvSpPr txBox="1">
            <a:spLocks noChangeArrowheads="1"/>
          </p:cNvSpPr>
          <p:nvPr/>
        </p:nvSpPr>
        <p:spPr bwMode="auto">
          <a:xfrm>
            <a:off x="381000" y="1981200"/>
            <a:ext cx="8382000" cy="707886"/>
          </a:xfrm>
          <a:prstGeom prst="rect">
            <a:avLst/>
          </a:prstGeom>
          <a:solidFill>
            <a:schemeClr val="tx1">
              <a:alpha val="59000"/>
            </a:schemeClr>
          </a:solidFill>
          <a:ln w="9525">
            <a:noFill/>
            <a:miter lim="800000"/>
            <a:headEnd/>
            <a:tailEnd/>
          </a:ln>
          <a:effectLst/>
        </p:spPr>
        <p:txBody>
          <a:bodyPr lIns="274320" tIns="137160" rIns="274320" bIns="137160">
            <a:spAutoFit/>
          </a:bodyPr>
          <a:lstStyle/>
          <a:p>
            <a:pPr>
              <a:spcBef>
                <a:spcPct val="50000"/>
              </a:spcBef>
            </a:pPr>
            <a:r>
              <a:rPr lang="en-US" sz="2800" dirty="0">
                <a:solidFill>
                  <a:schemeClr val="bg1"/>
                </a:solidFill>
                <a:latin typeface="Helvetica"/>
                <a:cs typeface="Helvetica"/>
              </a:rPr>
              <a:t>Nadab and Abihu: special role as priests</a:t>
            </a:r>
          </a:p>
        </p:txBody>
      </p:sp>
      <p:sp>
        <p:nvSpPr>
          <p:cNvPr id="10253" name="Text Box 13"/>
          <p:cNvSpPr txBox="1">
            <a:spLocks noChangeArrowheads="1"/>
          </p:cNvSpPr>
          <p:nvPr/>
        </p:nvSpPr>
        <p:spPr bwMode="auto">
          <a:xfrm>
            <a:off x="381000" y="3679686"/>
            <a:ext cx="8382000" cy="707886"/>
          </a:xfrm>
          <a:prstGeom prst="rect">
            <a:avLst/>
          </a:prstGeom>
          <a:solidFill>
            <a:schemeClr val="tx1">
              <a:alpha val="59000"/>
            </a:schemeClr>
          </a:solidFill>
          <a:ln w="9525">
            <a:noFill/>
            <a:miter lim="800000"/>
            <a:headEnd/>
            <a:tailEnd/>
          </a:ln>
          <a:effectLst/>
        </p:spPr>
        <p:txBody>
          <a:bodyPr lIns="274320" tIns="137160" rIns="274320" bIns="137160">
            <a:spAutoFit/>
          </a:bodyPr>
          <a:lstStyle/>
          <a:p>
            <a:pPr algn="ctr">
              <a:spcBef>
                <a:spcPct val="50000"/>
              </a:spcBef>
            </a:pPr>
            <a:r>
              <a:rPr lang="en-US" sz="2800" b="1" dirty="0">
                <a:solidFill>
                  <a:schemeClr val="bg1"/>
                </a:solidFill>
                <a:latin typeface="Helvetica"/>
                <a:cs typeface="Helvetica"/>
              </a:rPr>
              <a:t>Disobeyed God’s Command</a:t>
            </a:r>
          </a:p>
        </p:txBody>
      </p:sp>
      <p:sp>
        <p:nvSpPr>
          <p:cNvPr id="10254" name="AutoShape 14"/>
          <p:cNvSpPr>
            <a:spLocks noChangeArrowheads="1"/>
          </p:cNvSpPr>
          <p:nvPr/>
        </p:nvSpPr>
        <p:spPr bwMode="auto">
          <a:xfrm>
            <a:off x="4267200" y="2841486"/>
            <a:ext cx="609600" cy="685800"/>
          </a:xfrm>
          <a:prstGeom prst="downArrow">
            <a:avLst>
              <a:gd name="adj1" fmla="val 50000"/>
              <a:gd name="adj2" fmla="val 41320"/>
            </a:avLst>
          </a:prstGeom>
          <a:solidFill>
            <a:schemeClr val="bg1"/>
          </a:solidFill>
          <a:ln w="9525">
            <a:noFill/>
            <a:miter lim="800000"/>
            <a:headEnd/>
            <a:tailEnd/>
          </a:ln>
          <a:effectLst/>
        </p:spPr>
        <p:txBody>
          <a:bodyPr wrap="none" anchor="ctr"/>
          <a:lstStyle/>
          <a:p>
            <a:pPr algn="ctr"/>
            <a:endParaRPr lang="en-US" sz="1800">
              <a:solidFill>
                <a:srgbClr val="336600"/>
              </a:solidFill>
              <a:latin typeface="Helvetica"/>
              <a:cs typeface="Helvetica"/>
            </a:endParaRPr>
          </a:p>
        </p:txBody>
      </p:sp>
      <p:sp>
        <p:nvSpPr>
          <p:cNvPr id="9" name="TextBox 8"/>
          <p:cNvSpPr txBox="1">
            <a:spLocks noChangeArrowheads="1"/>
          </p:cNvSpPr>
          <p:nvPr/>
        </p:nvSpPr>
        <p:spPr bwMode="auto">
          <a:xfrm>
            <a:off x="0" y="0"/>
            <a:ext cx="9144000" cy="762000"/>
          </a:xfrm>
          <a:prstGeom prst="rect">
            <a:avLst/>
          </a:prstGeom>
          <a:solidFill>
            <a:srgbClr val="00B0F0">
              <a:alpha val="90000"/>
            </a:srgbClr>
          </a:solidFill>
          <a:ln w="9525">
            <a:noFill/>
            <a:miter lim="800000"/>
            <a:headEnd/>
            <a:tailEnd/>
          </a:ln>
        </p:spPr>
        <p:txBody>
          <a:bodyPr tIns="137160"/>
          <a:lstStyle/>
          <a:p>
            <a:pPr marL="228600"/>
            <a:r>
              <a:rPr lang="en-US" sz="3200" b="1" dirty="0">
                <a:solidFill>
                  <a:schemeClr val="bg1"/>
                </a:solidFill>
                <a:latin typeface="Helvetica" pitchFamily="34" charset="0"/>
                <a:cs typeface="Helvetica" pitchFamily="34" charset="0"/>
              </a:rPr>
              <a:t>God Holds Youth Responsible for Sin</a:t>
            </a:r>
            <a:endParaRPr lang="en-US" sz="1600" b="1" dirty="0">
              <a:solidFill>
                <a:schemeClr val="bg1"/>
              </a:solidFill>
              <a:latin typeface="Helvetica" pitchFamily="34" charset="0"/>
              <a:cs typeface="Helvetica"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52"/>
                                        </p:tgtEl>
                                        <p:attrNameLst>
                                          <p:attrName>style.visibility</p:attrName>
                                        </p:attrNameLst>
                                      </p:cBhvr>
                                      <p:to>
                                        <p:strVal val="visible"/>
                                      </p:to>
                                    </p:set>
                                    <p:animEffect transition="in" filter="fade">
                                      <p:cBhvr>
                                        <p:cTn id="7" dur="500"/>
                                        <p:tgtEl>
                                          <p:spTgt spid="102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54"/>
                                        </p:tgtEl>
                                        <p:attrNameLst>
                                          <p:attrName>style.visibility</p:attrName>
                                        </p:attrNameLst>
                                      </p:cBhvr>
                                      <p:to>
                                        <p:strVal val="visible"/>
                                      </p:to>
                                    </p:set>
                                    <p:animEffect transition="in" filter="fade">
                                      <p:cBhvr>
                                        <p:cTn id="12" dur="500"/>
                                        <p:tgtEl>
                                          <p:spTgt spid="1025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253"/>
                                        </p:tgtEl>
                                        <p:attrNameLst>
                                          <p:attrName>style.visibility</p:attrName>
                                        </p:attrNameLst>
                                      </p:cBhvr>
                                      <p:to>
                                        <p:strVal val="visible"/>
                                      </p:to>
                                    </p:set>
                                    <p:animEffect transition="in" filter="fade">
                                      <p:cBhvr>
                                        <p:cTn id="15" dur="500"/>
                                        <p:tgtEl>
                                          <p:spTgt spid="1025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0250"/>
                                        </p:tgtEl>
                                        <p:attrNameLst>
                                          <p:attrName>style.visibility</p:attrName>
                                        </p:attrNameLst>
                                      </p:cBhvr>
                                      <p:to>
                                        <p:strVal val="visible"/>
                                      </p:to>
                                    </p:set>
                                    <p:animEffect transition="in" filter="fade">
                                      <p:cBhvr>
                                        <p:cTn id="19" dur="500"/>
                                        <p:tgtEl>
                                          <p:spTgt spid="1025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fade">
                                      <p:cBhvr>
                                        <p:cTn id="2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50" grpId="0" animBg="1"/>
      <p:bldP spid="10252" grpId="0" animBg="1"/>
      <p:bldP spid="10253" grpId="0" animBg="1"/>
      <p:bldP spid="10254" grpId="0" animBg="1"/>
    </p:bldLst>
  </p:timing>
</p:sld>
</file>

<file path=ppt/theme/theme1.xml><?xml version="1.0" encoding="utf-8"?>
<a:theme xmlns:a="http://schemas.openxmlformats.org/drawingml/2006/main" name="Default Desig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756</TotalTime>
  <Words>1114</Words>
  <Application>Microsoft Office PowerPoint</Application>
  <PresentationFormat>On-screen Show (4:3)</PresentationFormat>
  <Paragraphs>111</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Helvetica</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Desiring God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 M Nelson</dc:creator>
  <cp:lastModifiedBy>Lori Myers</cp:lastModifiedBy>
  <cp:revision>47</cp:revision>
  <dcterms:created xsi:type="dcterms:W3CDTF">2011-05-31T18:44:24Z</dcterms:created>
  <dcterms:modified xsi:type="dcterms:W3CDTF">2024-11-26T20:59:18Z</dcterms:modified>
</cp:coreProperties>
</file>