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9" r:id="rId3"/>
    <p:sldId id="260" r:id="rId4"/>
    <p:sldId id="261" r:id="rId5"/>
    <p:sldId id="262" r:id="rId6"/>
    <p:sldId id="263" r:id="rId7"/>
    <p:sldId id="269" r:id="rId8"/>
    <p:sldId id="264" r:id="rId9"/>
    <p:sldId id="265" r:id="rId10"/>
    <p:sldId id="266" r:id="rId11"/>
    <p:sldId id="270" r:id="rId12"/>
    <p:sldId id="267" r:id="rId13"/>
    <p:sldId id="268" r:id="rId14"/>
    <p:sldId id="271" r:id="rId15"/>
    <p:sldId id="272"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2000"/>
    <a:srgbClr val="552B00"/>
    <a:srgbClr val="663300"/>
    <a:srgbClr val="FFFFCC"/>
    <a:srgbClr val="FFFFFF"/>
    <a:srgbClr val="006600"/>
    <a:srgbClr val="0070C0"/>
    <a:srgbClr val="E46C0A"/>
    <a:srgbClr val="403152"/>
    <a:srgbClr val="7793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19" autoAdjust="0"/>
    <p:restoredTop sz="93823" autoAdjust="0"/>
  </p:normalViewPr>
  <p:slideViewPr>
    <p:cSldViewPr>
      <p:cViewPr varScale="1">
        <p:scale>
          <a:sx n="68" d="100"/>
          <a:sy n="68" d="100"/>
        </p:scale>
        <p:origin x="1524"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Helvetica"/>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Helvetica"/>
              </a:defRPr>
            </a:lvl1pPr>
          </a:lstStyle>
          <a:p>
            <a:fld id="{BBDE9A8F-F429-4A77-BFF9-3467B9C403BF}" type="datetimeFigureOut">
              <a:rPr lang="en-US" smtClean="0"/>
              <a:pPr/>
              <a:t>11/26/2024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Helvetica"/>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Helvetica"/>
              </a:defRPr>
            </a:lvl1pPr>
          </a:lstStyle>
          <a:p>
            <a:fld id="{C51A9AB6-9965-4137-9BC3-12D12B728ADA}" type="slidenum">
              <a:rPr lang="en-US" smtClean="0"/>
              <a:pPr/>
              <a:t>‹#›</a:t>
            </a:fld>
            <a:endParaRPr lang="en-US" dirty="0"/>
          </a:p>
        </p:txBody>
      </p:sp>
    </p:spTree>
    <p:extLst>
      <p:ext uri="{BB962C8B-B14F-4D97-AF65-F5344CB8AC3E}">
        <p14:creationId xmlns:p14="http://schemas.microsoft.com/office/powerpoint/2010/main" val="4147307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elvetica"/>
        <a:ea typeface="+mn-ea"/>
        <a:cs typeface="+mn-cs"/>
      </a:defRPr>
    </a:lvl1pPr>
    <a:lvl2pPr marL="457200" algn="l" defTabSz="914400" rtl="0" eaLnBrk="1" latinLnBrk="0" hangingPunct="1">
      <a:defRPr sz="1200" kern="1200">
        <a:solidFill>
          <a:schemeClr val="tx1"/>
        </a:solidFill>
        <a:latin typeface="Helvetica"/>
        <a:ea typeface="+mn-ea"/>
        <a:cs typeface="+mn-cs"/>
      </a:defRPr>
    </a:lvl2pPr>
    <a:lvl3pPr marL="914400" algn="l" defTabSz="914400" rtl="0" eaLnBrk="1" latinLnBrk="0" hangingPunct="1">
      <a:defRPr sz="1200" kern="1200">
        <a:solidFill>
          <a:schemeClr val="tx1"/>
        </a:solidFill>
        <a:latin typeface="Helvetica"/>
        <a:ea typeface="+mn-ea"/>
        <a:cs typeface="+mn-cs"/>
      </a:defRPr>
    </a:lvl3pPr>
    <a:lvl4pPr marL="1371600" algn="l" defTabSz="914400" rtl="0" eaLnBrk="1" latinLnBrk="0" hangingPunct="1">
      <a:defRPr sz="1200" kern="1200">
        <a:solidFill>
          <a:schemeClr val="tx1"/>
        </a:solidFill>
        <a:latin typeface="Helvetica"/>
        <a:ea typeface="+mn-ea"/>
        <a:cs typeface="+mn-cs"/>
      </a:defRPr>
    </a:lvl4pPr>
    <a:lvl5pPr marL="1828800" algn="l" defTabSz="914400" rtl="0" eaLnBrk="1" latinLnBrk="0" hangingPunct="1">
      <a:defRPr sz="1200" kern="1200">
        <a:solidFill>
          <a:schemeClr val="tx1"/>
        </a:solidFill>
        <a:latin typeface="Helvetica"/>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1A9AB6-9965-4137-9BC3-12D12B728ADA}" type="slidenum">
              <a:rPr lang="en-US" smtClean="0"/>
              <a:pPr/>
              <a:t>4</a:t>
            </a:fld>
            <a:endParaRPr lang="en-US"/>
          </a:p>
        </p:txBody>
      </p:sp>
    </p:spTree>
    <p:extLst>
      <p:ext uri="{BB962C8B-B14F-4D97-AF65-F5344CB8AC3E}">
        <p14:creationId xmlns:p14="http://schemas.microsoft.com/office/powerpoint/2010/main" val="3451181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51A9AB6-9965-4137-9BC3-12D12B728ADA}" type="slidenum">
              <a:rPr lang="en-US" smtClean="0"/>
              <a:pPr/>
              <a:t>10</a:t>
            </a:fld>
            <a:endParaRPr lang="en-US"/>
          </a:p>
        </p:txBody>
      </p:sp>
    </p:spTree>
    <p:extLst>
      <p:ext uri="{BB962C8B-B14F-4D97-AF65-F5344CB8AC3E}">
        <p14:creationId xmlns:p14="http://schemas.microsoft.com/office/powerpoint/2010/main" val="3408037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D30535-729E-4C3B-A9C3-39C670754101}" type="datetimeFigureOut">
              <a:rPr lang="en-US" smtClean="0"/>
              <a:pPr/>
              <a:t>11/26/2024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B95776-233B-4349-A249-6CD7B6386CF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bright="60000" contrast="-70000"/>
          </a:blip>
          <a:srcRect/>
          <a:stretch>
            <a:fillRect l="-11000" r="-1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Helvetica"/>
              </a:defRPr>
            </a:lvl1pPr>
          </a:lstStyle>
          <a:p>
            <a:fld id="{A6D30535-729E-4C3B-A9C3-39C670754101}" type="datetimeFigureOut">
              <a:rPr lang="en-US" smtClean="0"/>
              <a:pPr/>
              <a:t>11/26/2024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Helvetica"/>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Helvetica"/>
              </a:defRPr>
            </a:lvl1pPr>
          </a:lstStyle>
          <a:p>
            <a:fld id="{C1B95776-233B-4349-A249-6CD7B6386CF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Helvetica"/>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Helvetica"/>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Helvetica"/>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Helvetica"/>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Helvetic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0"/>
            <a:ext cx="2514600" cy="1371600"/>
          </a:xfrm>
          <a:prstGeom prst="rect">
            <a:avLst/>
          </a:prstGeom>
          <a:solidFill>
            <a:schemeClr val="tx1">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a:spLocks noChangeArrowheads="1"/>
          </p:cNvSpPr>
          <p:nvPr/>
        </p:nvSpPr>
        <p:spPr bwMode="auto">
          <a:xfrm>
            <a:off x="0" y="6019800"/>
            <a:ext cx="9144000" cy="838200"/>
          </a:xfrm>
          <a:prstGeom prst="rect">
            <a:avLst/>
          </a:prstGeom>
          <a:solidFill>
            <a:schemeClr val="tx1">
              <a:alpha val="65000"/>
            </a:schemeClr>
          </a:solidFill>
          <a:ln w="9525">
            <a:noFill/>
            <a:miter lim="800000"/>
            <a:headEnd/>
            <a:tailEnd/>
          </a:ln>
        </p:spPr>
        <p:txBody>
          <a:bodyPr tIns="91440" rIns="274320"/>
          <a:lstStyle/>
          <a:p>
            <a:pPr marL="228600" algn="r"/>
            <a:r>
              <a:rPr lang="en-US" sz="3500" b="1" dirty="0">
                <a:solidFill>
                  <a:srgbClr val="FFFFFF"/>
                </a:solidFill>
                <a:latin typeface="Helvetica"/>
              </a:rPr>
              <a:t>Rejoicing in God’s Good Design</a:t>
            </a:r>
          </a:p>
        </p:txBody>
      </p:sp>
      <p:sp>
        <p:nvSpPr>
          <p:cNvPr id="4" name="TextBox 3"/>
          <p:cNvSpPr txBox="1">
            <a:spLocks noChangeArrowheads="1"/>
          </p:cNvSpPr>
          <p:nvPr/>
        </p:nvSpPr>
        <p:spPr bwMode="auto">
          <a:xfrm>
            <a:off x="0" y="0"/>
            <a:ext cx="9144000" cy="13716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274320"/>
          <a:lstStyle/>
          <a:p>
            <a:pPr marL="228600"/>
            <a:r>
              <a:rPr lang="en-US" sz="2900" b="1" dirty="0">
                <a:solidFill>
                  <a:schemeClr val="bg1"/>
                </a:solidFill>
                <a:latin typeface="Helvetica"/>
              </a:rPr>
              <a:t>Lesson 13 	The Perfect Role Model</a:t>
            </a:r>
            <a:br>
              <a:rPr lang="en-US" sz="2900" b="1" dirty="0">
                <a:solidFill>
                  <a:schemeClr val="bg1"/>
                </a:solidFill>
                <a:latin typeface="Helvetica"/>
              </a:rPr>
            </a:br>
            <a:r>
              <a:rPr lang="en-US" sz="2900" b="1" dirty="0">
                <a:solidFill>
                  <a:schemeClr val="bg1"/>
                </a:solidFill>
                <a:latin typeface="Helvetica"/>
              </a:rPr>
              <a:t>			of Masculinity: Jesus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0" y="1143000"/>
            <a:ext cx="9144000" cy="5410200"/>
          </a:xfrm>
          <a:prstGeom prst="rect">
            <a:avLst/>
          </a:prstGeom>
          <a:solidFill>
            <a:schemeClr val="tx1">
              <a:alpha val="6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457200" y="1600200"/>
            <a:ext cx="4724400" cy="4278094"/>
          </a:xfrm>
          <a:prstGeom prst="rect">
            <a:avLst/>
          </a:prstGeom>
          <a:noFill/>
        </p:spPr>
        <p:txBody>
          <a:bodyPr wrap="square" numCol="1" rtlCol="0">
            <a:spAutoFit/>
          </a:bodyPr>
          <a:lstStyle/>
          <a:p>
            <a:pPr marL="114300" algn="ctr">
              <a:spcAft>
                <a:spcPts val="1200"/>
              </a:spcAft>
            </a:pPr>
            <a:r>
              <a:rPr lang="en-US" sz="2800" dirty="0">
                <a:solidFill>
                  <a:srgbClr val="FFFFCC"/>
                </a:solidFill>
                <a:latin typeface="Helvetica"/>
              </a:rPr>
              <a:t>SERVE OTHERS</a:t>
            </a:r>
          </a:p>
          <a:p>
            <a:pPr marL="114300">
              <a:spcAft>
                <a:spcPts val="1200"/>
              </a:spcAft>
            </a:pPr>
            <a:r>
              <a:rPr lang="en-US" sz="2800" dirty="0">
                <a:solidFill>
                  <a:schemeClr val="bg1"/>
                </a:solidFill>
                <a:latin typeface="Helvetica"/>
              </a:rPr>
              <a:t>Jesus does not use His position of authority to </a:t>
            </a:r>
            <a:r>
              <a:rPr lang="en-US" sz="2800" b="1" u="sng" dirty="0">
                <a:solidFill>
                  <a:srgbClr val="FFFFCC"/>
                </a:solidFill>
                <a:latin typeface="Helvetica"/>
              </a:rPr>
              <a:t>use</a:t>
            </a:r>
            <a:r>
              <a:rPr lang="en-US" sz="2800" dirty="0">
                <a:solidFill>
                  <a:schemeClr val="bg1"/>
                </a:solidFill>
                <a:latin typeface="Helvetica"/>
              </a:rPr>
              <a:t> or </a:t>
            </a:r>
            <a:r>
              <a:rPr lang="en-US" sz="2800" b="1" u="sng" dirty="0">
                <a:solidFill>
                  <a:srgbClr val="FFFFCC"/>
                </a:solidFill>
                <a:latin typeface="Helvetica"/>
              </a:rPr>
              <a:t>abuse</a:t>
            </a:r>
            <a:r>
              <a:rPr lang="en-US" sz="2800" dirty="0">
                <a:solidFill>
                  <a:schemeClr val="bg1"/>
                </a:solidFill>
                <a:latin typeface="Helvetica"/>
              </a:rPr>
              <a:t> His people. He does not obligate them to do things for selfish purposes.</a:t>
            </a:r>
          </a:p>
          <a:p>
            <a:pPr marL="114300">
              <a:spcAft>
                <a:spcPts val="1200"/>
              </a:spcAft>
            </a:pPr>
            <a:r>
              <a:rPr lang="en-US" sz="2800" dirty="0">
                <a:solidFill>
                  <a:schemeClr val="bg1"/>
                </a:solidFill>
                <a:latin typeface="Helvetica"/>
              </a:rPr>
              <a:t>Jesus exercises </a:t>
            </a:r>
            <a:r>
              <a:rPr lang="en-US" sz="2800" b="1" u="sng" dirty="0">
                <a:solidFill>
                  <a:srgbClr val="FFFFCC"/>
                </a:solidFill>
                <a:latin typeface="Helvetica"/>
              </a:rPr>
              <a:t>loving</a:t>
            </a:r>
            <a:r>
              <a:rPr lang="en-US" sz="2800" dirty="0">
                <a:solidFill>
                  <a:srgbClr val="FFFFCC"/>
                </a:solidFill>
                <a:latin typeface="Helvetica"/>
              </a:rPr>
              <a:t> </a:t>
            </a:r>
            <a:r>
              <a:rPr lang="en-US" sz="2800" dirty="0">
                <a:solidFill>
                  <a:srgbClr val="FFFFFF"/>
                </a:solidFill>
                <a:latin typeface="Helvetica"/>
              </a:rPr>
              <a:t>and sacrificial headship.</a:t>
            </a:r>
            <a:endParaRPr lang="en-US" sz="2800" b="1" dirty="0">
              <a:solidFill>
                <a:srgbClr val="FFFFFF"/>
              </a:solidFill>
              <a:latin typeface="Helvetica"/>
            </a:endParaRPr>
          </a:p>
        </p:txBody>
      </p:sp>
      <p:sp>
        <p:nvSpPr>
          <p:cNvPr id="7" name="TextBox 6"/>
          <p:cNvSpPr txBox="1">
            <a:spLocks noChangeArrowheads="1"/>
          </p:cNvSpPr>
          <p:nvPr/>
        </p:nvSpPr>
        <p:spPr bwMode="auto">
          <a:xfrm>
            <a:off x="0" y="0"/>
            <a:ext cx="9144000" cy="7620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200" b="1" dirty="0">
                <a:solidFill>
                  <a:srgbClr val="FFFFFF"/>
                </a:solidFill>
                <a:latin typeface="Helvetica"/>
              </a:rPr>
              <a:t>The Headship of Jesus</a:t>
            </a:r>
          </a:p>
        </p:txBody>
      </p:sp>
      <p:pic>
        <p:nvPicPr>
          <p:cNvPr id="6" name="Picture 5" descr="75677056.jpg"/>
          <p:cNvPicPr>
            <a:picLocks noChangeAspect="1"/>
          </p:cNvPicPr>
          <p:nvPr/>
        </p:nvPicPr>
        <p:blipFill>
          <a:blip r:embed="rId4" cstate="print"/>
          <a:stretch>
            <a:fillRect/>
          </a:stretch>
        </p:blipFill>
        <p:spPr>
          <a:xfrm>
            <a:off x="5563614" y="1447801"/>
            <a:ext cx="3134232" cy="480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fade">
                                      <p:cBhvr>
                                        <p:cTn id="17" dur="500"/>
                                        <p:tgtEl>
                                          <p:spTgt spid="15">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7" name="TextBox 6"/>
          <p:cNvSpPr txBox="1"/>
          <p:nvPr/>
        </p:nvSpPr>
        <p:spPr>
          <a:xfrm>
            <a:off x="201184" y="1371600"/>
            <a:ext cx="5410200" cy="4862870"/>
          </a:xfrm>
          <a:prstGeom prst="rect">
            <a:avLst/>
          </a:prstGeom>
          <a:solidFill>
            <a:schemeClr val="tx1">
              <a:alpha val="69804"/>
            </a:schemeClr>
          </a:solidFill>
        </p:spPr>
        <p:txBody>
          <a:bodyPr wrap="square" lIns="274320" tIns="1051560" rIns="91440" bIns="1051560" numCol="1" rtlCol="0">
            <a:spAutoFit/>
          </a:bodyPr>
          <a:lstStyle/>
          <a:p>
            <a:pPr marL="114300">
              <a:spcAft>
                <a:spcPts val="1200"/>
              </a:spcAft>
            </a:pPr>
            <a:r>
              <a:rPr lang="en-US" sz="2800" dirty="0">
                <a:solidFill>
                  <a:schemeClr val="bg1"/>
                </a:solidFill>
                <a:latin typeface="Helvetica"/>
              </a:rPr>
              <a:t>“At the heart of mature masculinity is a sense of benevolent responsibility to lead, provide for, and protect…”</a:t>
            </a:r>
          </a:p>
          <a:p>
            <a:pPr marL="2632075" indent="3175">
              <a:spcAft>
                <a:spcPts val="1200"/>
              </a:spcAft>
            </a:pPr>
            <a:r>
              <a:rPr lang="en-US" sz="2800" dirty="0">
                <a:solidFill>
                  <a:schemeClr val="bg1"/>
                </a:solidFill>
                <a:latin typeface="Helvetica"/>
              </a:rPr>
              <a:t>John Piper</a:t>
            </a:r>
          </a:p>
        </p:txBody>
      </p:sp>
      <p:pic>
        <p:nvPicPr>
          <p:cNvPr id="9" name="Picture 8" descr="78024052.jpg"/>
          <p:cNvPicPr>
            <a:picLocks noChangeAspect="1"/>
          </p:cNvPicPr>
          <p:nvPr/>
        </p:nvPicPr>
        <p:blipFill>
          <a:blip r:embed="rId3" cstate="print"/>
          <a:stretch>
            <a:fillRect/>
          </a:stretch>
        </p:blipFill>
        <p:spPr>
          <a:xfrm>
            <a:off x="5611383" y="1371600"/>
            <a:ext cx="3252939" cy="4876800"/>
          </a:xfrm>
          <a:prstGeom prst="rect">
            <a:avLst/>
          </a:prstGeom>
        </p:spPr>
      </p:pic>
      <p:sp>
        <p:nvSpPr>
          <p:cNvPr id="5" name="TextBox 4"/>
          <p:cNvSpPr txBox="1">
            <a:spLocks noChangeArrowheads="1"/>
          </p:cNvSpPr>
          <p:nvPr/>
        </p:nvSpPr>
        <p:spPr bwMode="auto">
          <a:xfrm>
            <a:off x="0" y="0"/>
            <a:ext cx="9144000" cy="7620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200" b="1" dirty="0">
                <a:solidFill>
                  <a:srgbClr val="FFFFFF"/>
                </a:solidFill>
                <a:latin typeface="Helvetica"/>
              </a:rPr>
              <a:t>The Headship of Jesus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5" name="TextBox 14"/>
          <p:cNvSpPr txBox="1"/>
          <p:nvPr/>
        </p:nvSpPr>
        <p:spPr>
          <a:xfrm>
            <a:off x="4114800" y="4712494"/>
            <a:ext cx="4648200" cy="1231106"/>
          </a:xfrm>
          <a:prstGeom prst="rect">
            <a:avLst/>
          </a:prstGeom>
          <a:solidFill>
            <a:schemeClr val="tx1">
              <a:alpha val="69804"/>
            </a:schemeClr>
          </a:solidFill>
        </p:spPr>
        <p:txBody>
          <a:bodyPr wrap="square" lIns="182880" tIns="182880" rIns="182880" bIns="182880" numCol="1" rtlCol="0">
            <a:spAutoFit/>
          </a:bodyPr>
          <a:lstStyle/>
          <a:p>
            <a:pPr marL="114300">
              <a:spcAft>
                <a:spcPts val="1200"/>
              </a:spcAft>
            </a:pPr>
            <a:r>
              <a:rPr lang="en-US" sz="2800" dirty="0">
                <a:solidFill>
                  <a:srgbClr val="FFFFFF"/>
                </a:solidFill>
                <a:latin typeface="Helvetica"/>
              </a:rPr>
              <a:t>Jesus is </a:t>
            </a:r>
            <a:r>
              <a:rPr lang="en-US" sz="2800">
                <a:solidFill>
                  <a:srgbClr val="FFFFFF"/>
                </a:solidFill>
                <a:latin typeface="Helvetica"/>
              </a:rPr>
              <a:t>the Man that </a:t>
            </a:r>
            <a:r>
              <a:rPr lang="en-US" sz="2800" dirty="0">
                <a:solidFill>
                  <a:srgbClr val="FFFFFF"/>
                </a:solidFill>
                <a:latin typeface="Helvetica"/>
              </a:rPr>
              <a:t>all young men should imitate. </a:t>
            </a:r>
          </a:p>
        </p:txBody>
      </p:sp>
      <p:sp>
        <p:nvSpPr>
          <p:cNvPr id="4" name="TextBox 3"/>
          <p:cNvSpPr txBox="1">
            <a:spLocks noChangeArrowheads="1"/>
          </p:cNvSpPr>
          <p:nvPr/>
        </p:nvSpPr>
        <p:spPr bwMode="auto">
          <a:xfrm>
            <a:off x="0" y="0"/>
            <a:ext cx="9144000" cy="7620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200" b="1" dirty="0">
                <a:solidFill>
                  <a:srgbClr val="FFFFFF"/>
                </a:solidFill>
                <a:latin typeface="Helvetica"/>
              </a:rPr>
              <a:t>John 10:27: “Follow Me”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81000" y="381000"/>
            <a:ext cx="8458200" cy="5201424"/>
          </a:xfrm>
          <a:prstGeom prst="rect">
            <a:avLst/>
          </a:prstGeom>
          <a:solidFill>
            <a:schemeClr val="tx1">
              <a:alpha val="69804"/>
            </a:schemeClr>
          </a:solidFill>
        </p:spPr>
        <p:txBody>
          <a:bodyPr wrap="square" rtlCol="0">
            <a:spAutoFit/>
          </a:bodyPr>
          <a:lstStyle/>
          <a:p>
            <a:pPr marL="236538" lvl="0"/>
            <a:endParaRPr lang="en-US" sz="2200" b="1" dirty="0">
              <a:solidFill>
                <a:schemeClr val="bg1"/>
              </a:solidFill>
              <a:latin typeface="Arial" pitchFamily="34" charset="0"/>
              <a:cs typeface="Arial" pitchFamily="34" charset="0"/>
            </a:endParaRPr>
          </a:p>
          <a:p>
            <a:pPr marL="236538"/>
            <a:r>
              <a:rPr lang="en-US" sz="2200" b="1" dirty="0">
                <a:solidFill>
                  <a:schemeClr val="bg1"/>
                </a:solidFill>
                <a:latin typeface="Arial" pitchFamily="34" charset="0"/>
                <a:cs typeface="Arial" pitchFamily="34" charset="0"/>
              </a:rPr>
              <a:t>This curriculum includes images from </a:t>
            </a:r>
            <a:r>
              <a:rPr lang="en-US" sz="2200" b="1" dirty="0" err="1">
                <a:solidFill>
                  <a:schemeClr val="bg1"/>
                </a:solidFill>
                <a:latin typeface="Arial" pitchFamily="34" charset="0"/>
                <a:cs typeface="Arial" pitchFamily="34" charset="0"/>
              </a:rPr>
              <a:t>Thinkstock</a:t>
            </a:r>
            <a:r>
              <a:rPr lang="en-US" sz="2200" b="1" dirty="0">
                <a:solidFill>
                  <a:schemeClr val="bg1"/>
                </a:solidFill>
                <a:latin typeface="Arial" pitchFamily="34" charset="0"/>
                <a:cs typeface="Arial" pitchFamily="34" charset="0"/>
              </a:rPr>
              <a:t> © 2011, and its licensors, which are protected by the copyright laws of the U.S., Canada, and elsewhere. Used under license. Images for this PowerPoint® show supplied by:</a:t>
            </a:r>
          </a:p>
          <a:p>
            <a:pPr marL="236538" lvl="0"/>
            <a:endParaRPr lang="en-US" sz="2100" b="1"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Shepherd’s Hands (slide background): </a:t>
            </a:r>
            <a:r>
              <a:rPr lang="en-US" sz="2000" dirty="0" err="1">
                <a:solidFill>
                  <a:schemeClr val="bg1"/>
                </a:solidFill>
                <a:latin typeface="Arial" pitchFamily="34" charset="0"/>
                <a:cs typeface="Arial" pitchFamily="34" charset="0"/>
              </a:rPr>
              <a:t>iStockphoto</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lvl="0" indent="-446088"/>
            <a:r>
              <a:rPr lang="en-US" sz="2000" dirty="0">
                <a:solidFill>
                  <a:schemeClr val="bg1"/>
                </a:solidFill>
                <a:latin typeface="Arial" pitchFamily="34" charset="0"/>
                <a:cs typeface="Arial" pitchFamily="34" charset="0"/>
              </a:rPr>
              <a:t>Jesus on Trial (slide 4): </a:t>
            </a:r>
            <a:r>
              <a:rPr lang="en-US" sz="2000" dirty="0" err="1">
                <a:solidFill>
                  <a:schemeClr val="bg1"/>
                </a:solidFill>
                <a:latin typeface="Arial" pitchFamily="34" charset="0"/>
                <a:cs typeface="Arial" pitchFamily="34" charset="0"/>
              </a:rPr>
              <a:t>Hemera</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lvl="0" indent="-446088"/>
            <a:r>
              <a:rPr lang="en-US" sz="2000" dirty="0">
                <a:solidFill>
                  <a:schemeClr val="bg1"/>
                </a:solidFill>
                <a:latin typeface="Arial" pitchFamily="34" charset="0"/>
                <a:cs typeface="Arial" pitchFamily="34" charset="0"/>
              </a:rPr>
              <a:t>Red Bible (slide 4): </a:t>
            </a:r>
            <a:r>
              <a:rPr lang="en-US" sz="2000" dirty="0" err="1">
                <a:solidFill>
                  <a:schemeClr val="bg1"/>
                </a:solidFill>
                <a:latin typeface="Arial" pitchFamily="34" charset="0"/>
                <a:cs typeface="Arial" pitchFamily="34" charset="0"/>
              </a:rPr>
              <a:t>Hemera</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lvl="0" indent="-446088"/>
            <a:r>
              <a:rPr lang="en-US" sz="2000" dirty="0">
                <a:solidFill>
                  <a:schemeClr val="bg1"/>
                </a:solidFill>
                <a:latin typeface="Arial" pitchFamily="34" charset="0"/>
                <a:cs typeface="Arial" pitchFamily="34" charset="0"/>
              </a:rPr>
              <a:t>Jesus Cleansing Temple (slide 5): Photos.com/</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Jesus with Children (slide 6): Photos.com/</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Construction Workers (slide 9): </a:t>
            </a:r>
            <a:r>
              <a:rPr lang="en-US" sz="2000" dirty="0" err="1">
                <a:solidFill>
                  <a:schemeClr val="bg1"/>
                </a:solidFill>
                <a:latin typeface="Arial" pitchFamily="34" charset="0"/>
                <a:cs typeface="Arial" pitchFamily="34" charset="0"/>
              </a:rPr>
              <a:t>iStockphoto</a:t>
            </a:r>
            <a:r>
              <a:rPr lang="en-US" sz="2000" dirty="0">
                <a:solidFill>
                  <a:schemeClr val="bg1"/>
                </a:solidFill>
                <a:latin typeface="Arial" pitchFamily="34" charset="0"/>
                <a:cs typeface="Arial" pitchFamily="34" charset="0"/>
              </a:rPr>
              <a:t>/</a:t>
            </a:r>
            <a:r>
              <a:rPr lang="en-US" sz="2000">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lvl="0" indent="-446088"/>
            <a:r>
              <a:rPr lang="en-US" sz="2000" dirty="0">
                <a:solidFill>
                  <a:schemeClr val="bg1"/>
                </a:solidFill>
                <a:latin typeface="Arial" pitchFamily="34" charset="0"/>
                <a:cs typeface="Arial" pitchFamily="34" charset="0"/>
              </a:rPr>
              <a:t>Family Grilling (slide 10): </a:t>
            </a:r>
            <a:r>
              <a:rPr lang="en-US" sz="2000" dirty="0" err="1">
                <a:solidFill>
                  <a:schemeClr val="bg1"/>
                </a:solidFill>
                <a:latin typeface="Arial" pitchFamily="34" charset="0"/>
                <a:cs typeface="Arial" pitchFamily="34" charset="0"/>
              </a:rPr>
              <a:t>Pixland</a:t>
            </a:r>
            <a:r>
              <a:rPr lang="en-US" sz="2000" dirty="0">
                <a:solidFill>
                  <a:schemeClr val="bg1"/>
                </a:solidFill>
                <a:latin typeface="Arial" pitchFamily="34" charset="0"/>
                <a:cs typeface="Arial" pitchFamily="34" charset="0"/>
              </a:rPr>
              <a:t>/</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lvl="0" indent="-446088"/>
            <a:r>
              <a:rPr lang="en-US" sz="2000" dirty="0">
                <a:solidFill>
                  <a:schemeClr val="bg1"/>
                </a:solidFill>
                <a:latin typeface="Arial" pitchFamily="34" charset="0"/>
                <a:cs typeface="Arial" pitchFamily="34" charset="0"/>
              </a:rPr>
              <a:t>Grandmother and Boy (slide 11): </a:t>
            </a:r>
            <a:r>
              <a:rPr lang="en-US" sz="2000" dirty="0" err="1">
                <a:solidFill>
                  <a:schemeClr val="bg1"/>
                </a:solidFill>
                <a:latin typeface="Arial" pitchFamily="34" charset="0"/>
                <a:cs typeface="Arial" pitchFamily="34" charset="0"/>
              </a:rPr>
              <a:t>Thinkstock</a:t>
            </a:r>
            <a:r>
              <a:rPr lang="en-US" sz="2000" dirty="0">
                <a:solidFill>
                  <a:schemeClr val="bg1"/>
                </a:solidFill>
                <a:latin typeface="Arial" pitchFamily="34" charset="0"/>
                <a:cs typeface="Arial" pitchFamily="34" charset="0"/>
              </a:rPr>
              <a:t>/Comstock/</a:t>
            </a:r>
            <a:r>
              <a:rPr lang="en-US" sz="2000" dirty="0" err="1">
                <a:solidFill>
                  <a:schemeClr val="bg1"/>
                </a:solidFill>
                <a:latin typeface="Arial" pitchFamily="34" charset="0"/>
                <a:cs typeface="Arial" pitchFamily="34" charset="0"/>
              </a:rPr>
              <a:t>Thinkstock</a:t>
            </a:r>
            <a:endParaRPr lang="en-US" sz="2000" dirty="0">
              <a:solidFill>
                <a:schemeClr val="bg1"/>
              </a:solidFill>
              <a:latin typeface="Arial" pitchFamily="34" charset="0"/>
              <a:cs typeface="Arial" pitchFamily="34" charset="0"/>
            </a:endParaRPr>
          </a:p>
          <a:p>
            <a:pPr marL="682625" lvl="0" indent="-446088"/>
            <a:endParaRPr lang="en-US" sz="2000" b="1" dirty="0">
              <a:solidFill>
                <a:schemeClr val="bg1"/>
              </a:solidFill>
              <a:latin typeface="Arial" pitchFamily="34" charset="0"/>
              <a:cs typeface="Arial" pitchFamily="34" charset="0"/>
            </a:endParaRPr>
          </a:p>
          <a:p>
            <a:pPr marL="682625" lvl="0" indent="-446088"/>
            <a:endParaRPr lang="en-US" sz="2100" b="1" dirty="0">
              <a:solidFill>
                <a:schemeClr val="bg1"/>
              </a:solidFill>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67864" y="457200"/>
            <a:ext cx="8458200" cy="5909310"/>
          </a:xfrm>
          <a:prstGeom prst="rect">
            <a:avLst/>
          </a:prstGeom>
          <a:solidFill>
            <a:schemeClr val="tx1">
              <a:alpha val="69804"/>
            </a:schemeClr>
          </a:solidFill>
        </p:spPr>
        <p:txBody>
          <a:bodyPr wrap="square" rtlCol="0">
            <a:spAutoFit/>
          </a:bodyPr>
          <a:lstStyle/>
          <a:p>
            <a:pPr lvl="0" algn="ctr"/>
            <a:endParaRPr lang="en-US" sz="2100" b="1" dirty="0">
              <a:solidFill>
                <a:schemeClr val="bg1"/>
              </a:solidFill>
              <a:latin typeface="Helvetica"/>
              <a:cs typeface="Helvetica"/>
            </a:endParaRPr>
          </a:p>
          <a:p>
            <a:pPr lvl="0" algn="ctr"/>
            <a:r>
              <a:rPr lang="en-US" sz="2100" b="1" dirty="0">
                <a:solidFill>
                  <a:schemeClr val="bg1"/>
                </a:solidFill>
                <a:latin typeface="Arial" pitchFamily="34" charset="0"/>
                <a:cs typeface="Arial" pitchFamily="34" charset="0"/>
              </a:rPr>
              <a:t>Copyright © 2011 by Gary Steward and Next Generation Resources, Inc. Illustrations Truth78. All rights reserved.</a:t>
            </a:r>
          </a:p>
          <a:p>
            <a:pPr lvl="0" algn="ctr"/>
            <a:endParaRPr lang="en-US" sz="2100" b="1" dirty="0">
              <a:solidFill>
                <a:schemeClr val="bg1"/>
              </a:solidFill>
              <a:latin typeface="Arial" pitchFamily="34" charset="0"/>
              <a:cs typeface="Arial" pitchFamily="34" charset="0"/>
            </a:endParaRPr>
          </a:p>
          <a:p>
            <a:pPr lvl="0" algn="ctr"/>
            <a:r>
              <a:rPr lang="en-US" sz="2100" b="1" dirty="0">
                <a:solidFill>
                  <a:schemeClr val="bg1"/>
                </a:solidFill>
                <a:latin typeface="Arial" pitchFamily="34" charset="0"/>
                <a:cs typeface="Arial" pitchFamily="34" charset="0"/>
              </a:rPr>
              <a:t>Scripture quotations are from The Holy Bible, English</a:t>
            </a:r>
          </a:p>
          <a:p>
            <a:pPr lvl="0" algn="ctr"/>
            <a:r>
              <a:rPr lang="en-US" sz="2100" b="1" dirty="0">
                <a:solidFill>
                  <a:schemeClr val="bg1"/>
                </a:solidFill>
                <a:latin typeface="Arial" pitchFamily="34" charset="0"/>
                <a:cs typeface="Arial" pitchFamily="34" charset="0"/>
              </a:rPr>
              <a:t>Standard Version, copyright © 2001 by Crossway Bibles, </a:t>
            </a:r>
            <a:br>
              <a:rPr lang="en-US" sz="2100" b="1" dirty="0">
                <a:solidFill>
                  <a:schemeClr val="bg1"/>
                </a:solidFill>
                <a:latin typeface="Arial" pitchFamily="34" charset="0"/>
                <a:cs typeface="Arial" pitchFamily="34" charset="0"/>
              </a:rPr>
            </a:br>
            <a:r>
              <a:rPr lang="en-US" sz="2100" b="1" dirty="0">
                <a:solidFill>
                  <a:schemeClr val="bg1"/>
                </a:solidFill>
                <a:latin typeface="Arial" pitchFamily="34" charset="0"/>
                <a:cs typeface="Arial" pitchFamily="34" charset="0"/>
              </a:rPr>
              <a:t>a division of Good News Publishers. Used by permission. All rights reserved.</a:t>
            </a:r>
          </a:p>
          <a:p>
            <a:pPr lvl="0" algn="ctr"/>
            <a:r>
              <a:rPr lang="en-US" sz="2100" b="1" dirty="0">
                <a:solidFill>
                  <a:srgbClr val="FF0000"/>
                </a:solidFill>
                <a:latin typeface="Arial" pitchFamily="34" charset="0"/>
                <a:cs typeface="Arial" pitchFamily="34" charset="0"/>
              </a:rPr>
              <a:t>You may edit the slide to match the lesson you teach, but </a:t>
            </a:r>
            <a:br>
              <a:rPr lang="en-US" sz="2100" b="1" dirty="0">
                <a:solidFill>
                  <a:srgbClr val="FF0000"/>
                </a:solidFill>
                <a:latin typeface="Arial" pitchFamily="34" charset="0"/>
                <a:cs typeface="Arial" pitchFamily="34" charset="0"/>
              </a:rPr>
            </a:br>
            <a:r>
              <a:rPr lang="en-US" sz="2100" b="1" dirty="0">
                <a:solidFill>
                  <a:srgbClr val="FF0000"/>
                </a:solidFill>
                <a:latin typeface="Arial" pitchFamily="34" charset="0"/>
                <a:cs typeface="Arial" pitchFamily="34" charset="0"/>
              </a:rPr>
              <a:t>you may not alter the licensed images </a:t>
            </a:r>
          </a:p>
          <a:p>
            <a:pPr lvl="0" algn="ctr"/>
            <a:r>
              <a:rPr lang="en-US" sz="2100" b="1" dirty="0">
                <a:solidFill>
                  <a:srgbClr val="FF0000"/>
                </a:solidFill>
                <a:latin typeface="Arial" pitchFamily="34" charset="0"/>
                <a:cs typeface="Arial" pitchFamily="34" charset="0"/>
              </a:rPr>
              <a:t>or use them for any purpose other than Your Word is Truth.</a:t>
            </a:r>
          </a:p>
          <a:p>
            <a:pPr lvl="0" algn="ctr"/>
            <a:r>
              <a:rPr lang="en-US" sz="2100" b="1" dirty="0">
                <a:solidFill>
                  <a:schemeClr val="bg1"/>
                </a:solidFill>
                <a:latin typeface="Arial" pitchFamily="34" charset="0"/>
                <a:cs typeface="Arial" pitchFamily="34" charset="0"/>
              </a:rPr>
              <a:t>This publication includes images from </a:t>
            </a:r>
            <a:br>
              <a:rPr lang="en-US" sz="2100" b="1" dirty="0">
                <a:solidFill>
                  <a:schemeClr val="bg1"/>
                </a:solidFill>
                <a:latin typeface="Arial" pitchFamily="34" charset="0"/>
                <a:cs typeface="Arial" pitchFamily="34" charset="0"/>
              </a:rPr>
            </a:br>
            <a:r>
              <a:rPr lang="en-US" sz="2100" b="1" dirty="0" err="1">
                <a:solidFill>
                  <a:schemeClr val="bg1"/>
                </a:solidFill>
                <a:latin typeface="Arial" pitchFamily="34" charset="0"/>
                <a:cs typeface="Arial" pitchFamily="34" charset="0"/>
              </a:rPr>
              <a:t>GettyImages</a:t>
            </a:r>
            <a:r>
              <a:rPr lang="en-US" sz="2100" b="1" dirty="0">
                <a:solidFill>
                  <a:schemeClr val="bg1"/>
                </a:solidFill>
                <a:latin typeface="Arial" pitchFamily="34" charset="0"/>
                <a:cs typeface="Arial" pitchFamily="34" charset="0"/>
              </a:rPr>
              <a:t>/Thinkstock Corporation © 2011, and </a:t>
            </a:r>
            <a:br>
              <a:rPr lang="en-US" sz="2100" b="1" dirty="0">
                <a:solidFill>
                  <a:schemeClr val="bg1"/>
                </a:solidFill>
                <a:latin typeface="Arial" pitchFamily="34" charset="0"/>
                <a:cs typeface="Arial" pitchFamily="34" charset="0"/>
              </a:rPr>
            </a:br>
            <a:r>
              <a:rPr lang="en-US" sz="2100" b="1" dirty="0">
                <a:solidFill>
                  <a:schemeClr val="bg1"/>
                </a:solidFill>
                <a:latin typeface="Arial" pitchFamily="34" charset="0"/>
                <a:cs typeface="Arial" pitchFamily="34" charset="0"/>
              </a:rPr>
              <a:t>its licensors. Used under license.</a:t>
            </a:r>
          </a:p>
          <a:p>
            <a:pPr lvl="0"/>
            <a:endParaRPr lang="en-US" sz="2100" b="1" dirty="0">
              <a:solidFill>
                <a:schemeClr val="bg1"/>
              </a:solidFill>
              <a:latin typeface="Arial" pitchFamily="34" charset="0"/>
              <a:cs typeface="Arial" pitchFamily="34" charset="0"/>
            </a:endParaRPr>
          </a:p>
          <a:p>
            <a:pPr lvl="0" algn="ctr"/>
            <a:r>
              <a:rPr lang="en-US" sz="2100" b="1" dirty="0">
                <a:solidFill>
                  <a:schemeClr val="bg1"/>
                </a:solidFill>
                <a:latin typeface="Arial" pitchFamily="34" charset="0"/>
                <a:cs typeface="Arial" pitchFamily="34" charset="0"/>
              </a:rPr>
              <a:t>Truth78</a:t>
            </a:r>
          </a:p>
          <a:p>
            <a:pPr lvl="0" algn="ctr"/>
            <a:r>
              <a:rPr lang="en-US" sz="2100" b="1" dirty="0">
                <a:solidFill>
                  <a:schemeClr val="bg1"/>
                </a:solidFill>
                <a:latin typeface="Arial" pitchFamily="34" charset="0"/>
                <a:cs typeface="Arial" pitchFamily="34" charset="0"/>
              </a:rPr>
              <a:t>info@Truth78.org</a:t>
            </a:r>
          </a:p>
          <a:p>
            <a:pPr lvl="0" algn="ctr"/>
            <a:r>
              <a:rPr lang="en-US" sz="2100" b="1">
                <a:solidFill>
                  <a:schemeClr val="bg1"/>
                </a:solidFill>
                <a:latin typeface="Arial" pitchFamily="34" charset="0"/>
                <a:cs typeface="Arial" pitchFamily="34" charset="0"/>
              </a:rPr>
              <a:t>www.Truth78.org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0" y="0"/>
            <a:ext cx="9144000" cy="7620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500" b="1" dirty="0">
                <a:solidFill>
                  <a:srgbClr val="FFFFFF"/>
                </a:solidFill>
                <a:latin typeface="Helvetica"/>
              </a:rPr>
              <a:t>Illustration</a:t>
            </a:r>
          </a:p>
        </p:txBody>
      </p:sp>
      <p:sp>
        <p:nvSpPr>
          <p:cNvPr id="10" name="TextBox 9"/>
          <p:cNvSpPr txBox="1"/>
          <p:nvPr/>
        </p:nvSpPr>
        <p:spPr>
          <a:xfrm>
            <a:off x="457200" y="3962400"/>
            <a:ext cx="8153400" cy="2431435"/>
          </a:xfrm>
          <a:prstGeom prst="rect">
            <a:avLst/>
          </a:prstGeom>
          <a:solidFill>
            <a:schemeClr val="tx1">
              <a:alpha val="57000"/>
            </a:schemeClr>
          </a:solidFill>
        </p:spPr>
        <p:txBody>
          <a:bodyPr wrap="square" tIns="137160" bIns="137160" rtlCol="0">
            <a:spAutoFit/>
          </a:bodyPr>
          <a:lstStyle/>
          <a:p>
            <a:pPr marL="114300"/>
            <a:r>
              <a:rPr lang="en-US" sz="2800" dirty="0">
                <a:solidFill>
                  <a:srgbClr val="FFFFFF"/>
                </a:solidFill>
                <a:latin typeface="Helvetica"/>
              </a:rPr>
              <a:t>“Copying directly from works of art gives the artists insight into the creative process—insights which cannot be learned from any other source.”</a:t>
            </a:r>
          </a:p>
          <a:p>
            <a:pPr marL="114300"/>
            <a:endParaRPr lang="en-US" sz="2800" dirty="0">
              <a:solidFill>
                <a:srgbClr val="FFFFFF"/>
              </a:solidFill>
              <a:latin typeface="Helvetica"/>
            </a:endParaRPr>
          </a:p>
          <a:p>
            <a:pPr marL="114300" algn="r"/>
            <a:r>
              <a:rPr lang="en-US" sz="2800" dirty="0">
                <a:solidFill>
                  <a:srgbClr val="FFFFFF"/>
                </a:solidFill>
                <a:latin typeface="Helvetica"/>
              </a:rPr>
              <a:t>Gerald King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0" y="1066800"/>
            <a:ext cx="9144000" cy="5410200"/>
          </a:xfrm>
          <a:prstGeom prst="rect">
            <a:avLst/>
          </a:prstGeom>
          <a:solidFill>
            <a:schemeClr val="tx1">
              <a:alpha val="6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762000" y="1347549"/>
            <a:ext cx="7620000" cy="4062651"/>
          </a:xfrm>
          <a:prstGeom prst="rect">
            <a:avLst/>
          </a:prstGeom>
          <a:noFill/>
        </p:spPr>
        <p:txBody>
          <a:bodyPr wrap="square" numCol="1" rtlCol="0">
            <a:spAutoFit/>
          </a:bodyPr>
          <a:lstStyle/>
          <a:p>
            <a:pPr algn="ctr">
              <a:spcAft>
                <a:spcPts val="600"/>
              </a:spcAft>
            </a:pPr>
            <a:r>
              <a:rPr lang="en-US" sz="3200" b="1" dirty="0">
                <a:solidFill>
                  <a:srgbClr val="FFFFCC"/>
                </a:solidFill>
                <a:latin typeface="Helvetica"/>
              </a:rPr>
              <a:t>Learn from the Master</a:t>
            </a:r>
          </a:p>
          <a:p>
            <a:pPr marL="341313" indent="-341313">
              <a:spcAft>
                <a:spcPts val="600"/>
              </a:spcAft>
            </a:pPr>
            <a:r>
              <a:rPr lang="en-US" sz="2800" dirty="0">
                <a:solidFill>
                  <a:srgbClr val="FFFFFF"/>
                </a:solidFill>
                <a:latin typeface="Helvetica"/>
              </a:rPr>
              <a:t>Jesus is…</a:t>
            </a:r>
          </a:p>
          <a:p>
            <a:pPr marL="341313" indent="-341313">
              <a:spcAft>
                <a:spcPts val="600"/>
              </a:spcAft>
              <a:buFont typeface="Arial" pitchFamily="34" charset="0"/>
              <a:buChar char="•"/>
            </a:pPr>
            <a:r>
              <a:rPr lang="en-US" sz="2800" dirty="0">
                <a:solidFill>
                  <a:srgbClr val="FFFFFF"/>
                </a:solidFill>
                <a:latin typeface="Helvetica"/>
              </a:rPr>
              <a:t>Fully God</a:t>
            </a:r>
          </a:p>
          <a:p>
            <a:pPr marL="341313" indent="-341313">
              <a:spcAft>
                <a:spcPts val="600"/>
              </a:spcAft>
              <a:buFont typeface="Arial" pitchFamily="34" charset="0"/>
              <a:buChar char="•"/>
            </a:pPr>
            <a:r>
              <a:rPr lang="en-US" sz="2800" dirty="0">
                <a:solidFill>
                  <a:srgbClr val="FFFFFF"/>
                </a:solidFill>
                <a:latin typeface="Helvetica"/>
              </a:rPr>
              <a:t>Fully man</a:t>
            </a:r>
          </a:p>
          <a:p>
            <a:pPr marL="341313" indent="-341313">
              <a:spcAft>
                <a:spcPts val="600"/>
              </a:spcAft>
              <a:buFont typeface="Arial" pitchFamily="34" charset="0"/>
              <a:buChar char="•"/>
            </a:pPr>
            <a:r>
              <a:rPr lang="en-US" sz="2800" dirty="0">
                <a:solidFill>
                  <a:srgbClr val="FFFFFF"/>
                </a:solidFill>
                <a:latin typeface="Helvetica"/>
              </a:rPr>
              <a:t>Man/male—</a:t>
            </a:r>
            <a:r>
              <a:rPr lang="en-US" sz="2800" b="1" u="sng" dirty="0">
                <a:solidFill>
                  <a:srgbClr val="E46C0A"/>
                </a:solidFill>
                <a:latin typeface="Helvetica"/>
              </a:rPr>
              <a:t>perfect</a:t>
            </a:r>
            <a:endParaRPr lang="en-US" sz="2800" u="sng" dirty="0">
              <a:solidFill>
                <a:srgbClr val="E46C0A"/>
              </a:solidFill>
              <a:latin typeface="Helvetica"/>
            </a:endParaRPr>
          </a:p>
          <a:p>
            <a:pPr marL="341313" indent="-341313">
              <a:spcAft>
                <a:spcPts val="600"/>
              </a:spcAft>
            </a:pPr>
            <a:endParaRPr lang="en-US" sz="2800" dirty="0">
              <a:latin typeface="Helvetica"/>
            </a:endParaRPr>
          </a:p>
          <a:p>
            <a:pPr>
              <a:spcAft>
                <a:spcPts val="600"/>
              </a:spcAft>
            </a:pPr>
            <a:r>
              <a:rPr lang="en-US" sz="2800" dirty="0">
                <a:solidFill>
                  <a:srgbClr val="FFFFFF"/>
                </a:solidFill>
                <a:latin typeface="Helvetica"/>
              </a:rPr>
              <a:t>Jesus—the </a:t>
            </a:r>
            <a:r>
              <a:rPr lang="en-US" sz="2800" b="1" u="sng" dirty="0">
                <a:solidFill>
                  <a:srgbClr val="E46C0A"/>
                </a:solidFill>
                <a:latin typeface="Helvetica"/>
              </a:rPr>
              <a:t>perfect example</a:t>
            </a:r>
            <a:r>
              <a:rPr lang="en-US" sz="2800" b="1" dirty="0">
                <a:solidFill>
                  <a:srgbClr val="663300"/>
                </a:solidFill>
                <a:latin typeface="Helvetica"/>
              </a:rPr>
              <a:t> </a:t>
            </a:r>
            <a:r>
              <a:rPr lang="en-US" sz="2800" dirty="0">
                <a:solidFill>
                  <a:srgbClr val="FFFFFF"/>
                </a:solidFill>
                <a:latin typeface="Helvetica"/>
              </a:rPr>
              <a:t>of mature manhood and masculinity</a:t>
            </a:r>
          </a:p>
        </p:txBody>
      </p:sp>
      <p:sp>
        <p:nvSpPr>
          <p:cNvPr id="4" name="TextBox 3"/>
          <p:cNvSpPr txBox="1">
            <a:spLocks noChangeArrowheads="1"/>
          </p:cNvSpPr>
          <p:nvPr/>
        </p:nvSpPr>
        <p:spPr bwMode="auto">
          <a:xfrm>
            <a:off x="0" y="0"/>
            <a:ext cx="9144000" cy="7620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500" b="1" dirty="0">
                <a:solidFill>
                  <a:srgbClr val="FFFFFF"/>
                </a:solidFill>
                <a:latin typeface="Helvetica"/>
              </a:rPr>
              <a:t>Jesus as the Perfect Role Model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2" end="2"/>
                                            </p:txEl>
                                          </p:spTgt>
                                        </p:tgtEl>
                                        <p:attrNameLst>
                                          <p:attrName>style.visibility</p:attrName>
                                        </p:attrNameLst>
                                      </p:cBhvr>
                                      <p:to>
                                        <p:strVal val="visible"/>
                                      </p:to>
                                    </p:set>
                                    <p:animEffect transition="in" filter="fade">
                                      <p:cBhvr>
                                        <p:cTn id="12" dur="500"/>
                                        <p:tgtEl>
                                          <p:spTgt spid="1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animEffect transition="in" filter="fade">
                                      <p:cBhvr>
                                        <p:cTn id="15" dur="500"/>
                                        <p:tgtEl>
                                          <p:spTgt spid="1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xEl>
                                              <p:pRg st="4" end="4"/>
                                            </p:txEl>
                                          </p:spTgt>
                                        </p:tgtEl>
                                        <p:attrNameLst>
                                          <p:attrName>style.visibility</p:attrName>
                                        </p:attrNameLst>
                                      </p:cBhvr>
                                      <p:to>
                                        <p:strVal val="visible"/>
                                      </p:to>
                                    </p:set>
                                    <p:animEffect transition="in" filter="fade">
                                      <p:cBhvr>
                                        <p:cTn id="20" dur="500"/>
                                        <p:tgtEl>
                                          <p:spTgt spid="1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5">
                                            <p:txEl>
                                              <p:pRg st="6" end="6"/>
                                            </p:txEl>
                                          </p:spTgt>
                                        </p:tgtEl>
                                        <p:attrNameLst>
                                          <p:attrName>style.visibility</p:attrName>
                                        </p:attrNameLst>
                                      </p:cBhvr>
                                      <p:to>
                                        <p:strVal val="visible"/>
                                      </p:to>
                                    </p:set>
                                    <p:animEffect transition="in" filter="fade">
                                      <p:cBhvr>
                                        <p:cTn id="25" dur="500"/>
                                        <p:tgtEl>
                                          <p:spTgt spid="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1" name="Rectangle 10"/>
          <p:cNvSpPr/>
          <p:nvPr/>
        </p:nvSpPr>
        <p:spPr>
          <a:xfrm>
            <a:off x="0" y="1066800"/>
            <a:ext cx="9144000" cy="5562600"/>
          </a:xfrm>
          <a:prstGeom prst="rect">
            <a:avLst/>
          </a:prstGeom>
          <a:solidFill>
            <a:schemeClr val="tx1">
              <a:alpha val="6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457200" y="1219200"/>
            <a:ext cx="5638800" cy="1369606"/>
          </a:xfrm>
          <a:prstGeom prst="rect">
            <a:avLst/>
          </a:prstGeom>
          <a:noFill/>
        </p:spPr>
        <p:txBody>
          <a:bodyPr wrap="square" numCol="1" rtlCol="0">
            <a:spAutoFit/>
          </a:bodyPr>
          <a:lstStyle/>
          <a:p>
            <a:pPr>
              <a:spcAft>
                <a:spcPts val="600"/>
              </a:spcAft>
            </a:pPr>
            <a:r>
              <a:rPr lang="en-US" sz="2600" b="1" u="sng" dirty="0">
                <a:solidFill>
                  <a:srgbClr val="FFFFCC"/>
                </a:solidFill>
                <a:latin typeface="Helvetica"/>
              </a:rPr>
              <a:t>The Bible</a:t>
            </a:r>
            <a:r>
              <a:rPr lang="en-US" sz="2600" dirty="0">
                <a:solidFill>
                  <a:schemeClr val="bg1"/>
                </a:solidFill>
                <a:latin typeface="Helvetica"/>
              </a:rPr>
              <a:t>: the only reliable picture of Jesus</a:t>
            </a:r>
          </a:p>
          <a:p>
            <a:pPr algn="ctr">
              <a:spcAft>
                <a:spcPts val="600"/>
              </a:spcAft>
            </a:pPr>
            <a:r>
              <a:rPr lang="en-US" sz="2600" dirty="0">
                <a:solidFill>
                  <a:schemeClr val="bg1"/>
                </a:solidFill>
                <a:latin typeface="Helvetica"/>
              </a:rPr>
              <a:t>Jesus is tough </a:t>
            </a:r>
            <a:r>
              <a:rPr lang="en-US" sz="2600" i="1" dirty="0">
                <a:solidFill>
                  <a:schemeClr val="bg1"/>
                </a:solidFill>
                <a:latin typeface="Helvetica"/>
              </a:rPr>
              <a:t>and</a:t>
            </a:r>
            <a:r>
              <a:rPr lang="en-US" sz="2600" dirty="0">
                <a:solidFill>
                  <a:schemeClr val="bg1"/>
                </a:solidFill>
                <a:latin typeface="Helvetica"/>
              </a:rPr>
              <a:t> tender.</a:t>
            </a:r>
          </a:p>
        </p:txBody>
      </p:sp>
      <p:pic>
        <p:nvPicPr>
          <p:cNvPr id="5" name="Picture 4" descr="95257408.jpg"/>
          <p:cNvPicPr>
            <a:picLocks noChangeAspect="1"/>
          </p:cNvPicPr>
          <p:nvPr/>
        </p:nvPicPr>
        <p:blipFill>
          <a:blip r:embed="rId4" cstate="print"/>
          <a:srcRect l="81269" t="6349"/>
          <a:stretch>
            <a:fillRect/>
          </a:stretch>
        </p:blipFill>
        <p:spPr>
          <a:xfrm>
            <a:off x="6705600" y="1524000"/>
            <a:ext cx="1387447" cy="4495800"/>
          </a:xfrm>
          <a:prstGeom prst="rect">
            <a:avLst/>
          </a:prstGeom>
        </p:spPr>
      </p:pic>
      <p:pic>
        <p:nvPicPr>
          <p:cNvPr id="9" name="Picture 8" descr="100389785.jpg"/>
          <p:cNvPicPr>
            <a:picLocks noChangeAspect="1"/>
          </p:cNvPicPr>
          <p:nvPr/>
        </p:nvPicPr>
        <p:blipFill>
          <a:blip r:embed="rId5" cstate="print"/>
          <a:stretch>
            <a:fillRect/>
          </a:stretch>
        </p:blipFill>
        <p:spPr>
          <a:xfrm>
            <a:off x="6340367" y="1360692"/>
            <a:ext cx="2509730" cy="4811508"/>
          </a:xfrm>
          <a:prstGeom prst="rect">
            <a:avLst/>
          </a:prstGeom>
          <a:noFill/>
          <a:ln>
            <a:noFill/>
          </a:ln>
        </p:spPr>
      </p:pic>
      <p:sp>
        <p:nvSpPr>
          <p:cNvPr id="10" name="TextBox 9"/>
          <p:cNvSpPr txBox="1"/>
          <p:nvPr/>
        </p:nvSpPr>
        <p:spPr>
          <a:xfrm>
            <a:off x="381000" y="2667000"/>
            <a:ext cx="5638800" cy="3570208"/>
          </a:xfrm>
          <a:prstGeom prst="rect">
            <a:avLst/>
          </a:prstGeom>
          <a:solidFill>
            <a:srgbClr val="663300">
              <a:alpha val="69804"/>
            </a:srgbClr>
          </a:solidFill>
        </p:spPr>
        <p:txBody>
          <a:bodyPr wrap="square" lIns="91440" tIns="182880" rIns="91440" bIns="182880" numCol="1" rtlCol="0">
            <a:spAutoFit/>
          </a:bodyPr>
          <a:lstStyle/>
          <a:p>
            <a:pPr marL="114300"/>
            <a:r>
              <a:rPr lang="en-US" sz="2600" dirty="0">
                <a:solidFill>
                  <a:schemeClr val="bg1"/>
                </a:solidFill>
                <a:latin typeface="Helvetica"/>
              </a:rPr>
              <a:t>“Jesus…is the Lion of Judah and the Lamb of God—he was lionhearted and lamblike, strong and meek, tough and tender, aggressive and responsive, bold and brokenhearted. He sets the pattern for manhood.” </a:t>
            </a:r>
          </a:p>
          <a:p>
            <a:pPr algn="r"/>
            <a:r>
              <a:rPr lang="en-US" sz="2600" dirty="0">
                <a:solidFill>
                  <a:schemeClr val="bg1"/>
                </a:solidFill>
                <a:latin typeface="Helvetica"/>
              </a:rPr>
              <a:t>John Piper</a:t>
            </a:r>
          </a:p>
        </p:txBody>
      </p:sp>
      <p:sp>
        <p:nvSpPr>
          <p:cNvPr id="8" name="TextBox 7"/>
          <p:cNvSpPr txBox="1">
            <a:spLocks noChangeArrowheads="1"/>
          </p:cNvSpPr>
          <p:nvPr/>
        </p:nvSpPr>
        <p:spPr bwMode="auto">
          <a:xfrm>
            <a:off x="0" y="0"/>
            <a:ext cx="9144000" cy="7620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200" b="1" dirty="0">
                <a:solidFill>
                  <a:srgbClr val="FFFFFF"/>
                </a:solidFill>
                <a:latin typeface="Helvetica"/>
              </a:rPr>
              <a:t>The Masculinity of Jesus: Tough and Tender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0" end="0"/>
                                            </p:txEl>
                                          </p:spTgt>
                                        </p:tgtEl>
                                        <p:attrNameLst>
                                          <p:attrName>style.visibility</p:attrName>
                                        </p:attrNameLst>
                                      </p:cBhvr>
                                      <p:to>
                                        <p:strVal val="visible"/>
                                      </p:to>
                                    </p:set>
                                    <p:animEffect transition="in" filter="fade">
                                      <p:cBhvr>
                                        <p:cTn id="10" dur="500"/>
                                        <p:tgtEl>
                                          <p:spTgt spid="1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xEl>
                                              <p:pRg st="1" end="1"/>
                                            </p:txEl>
                                          </p:spTgt>
                                        </p:tgtEl>
                                        <p:attrNameLst>
                                          <p:attrName>style.visibility</p:attrName>
                                        </p:attrNameLst>
                                      </p:cBhvr>
                                      <p:to>
                                        <p:strVal val="visible"/>
                                      </p:to>
                                    </p:set>
                                    <p:animEffect transition="in" filter="fade">
                                      <p:cBhvr>
                                        <p:cTn id="15" dur="500"/>
                                        <p:tgtEl>
                                          <p:spTgt spid="1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1066800"/>
            <a:ext cx="9144000" cy="5562600"/>
          </a:xfrm>
          <a:prstGeom prst="rect">
            <a:avLst/>
          </a:prstGeom>
          <a:solidFill>
            <a:schemeClr val="tx1">
              <a:alpha val="6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533400" y="1600200"/>
            <a:ext cx="4876800" cy="4078039"/>
          </a:xfrm>
          <a:prstGeom prst="rect">
            <a:avLst/>
          </a:prstGeom>
          <a:noFill/>
        </p:spPr>
        <p:txBody>
          <a:bodyPr wrap="square" numCol="1" rtlCol="0">
            <a:spAutoFit/>
          </a:bodyPr>
          <a:lstStyle/>
          <a:p>
            <a:pPr>
              <a:spcAft>
                <a:spcPts val="600"/>
              </a:spcAft>
            </a:pPr>
            <a:r>
              <a:rPr lang="en-US" sz="2800" dirty="0">
                <a:solidFill>
                  <a:srgbClr val="FFFFFF"/>
                </a:solidFill>
                <a:latin typeface="Helvetica"/>
              </a:rPr>
              <a:t>John 2:13-17</a:t>
            </a:r>
          </a:p>
          <a:p>
            <a:pPr algn="ctr">
              <a:spcAft>
                <a:spcPts val="600"/>
              </a:spcAft>
            </a:pPr>
            <a:r>
              <a:rPr lang="en-US" sz="2800" dirty="0">
                <a:solidFill>
                  <a:srgbClr val="FFFFCC"/>
                </a:solidFill>
                <a:latin typeface="Helvetica"/>
              </a:rPr>
              <a:t>Jesus was no wimp.</a:t>
            </a:r>
          </a:p>
          <a:p>
            <a:pPr algn="ctr">
              <a:spcAft>
                <a:spcPts val="600"/>
              </a:spcAft>
            </a:pPr>
            <a:endParaRPr lang="en-US" sz="2800" b="1" dirty="0">
              <a:solidFill>
                <a:srgbClr val="FFFFFF"/>
              </a:solidFill>
              <a:latin typeface="Helvetica"/>
            </a:endParaRPr>
          </a:p>
          <a:p>
            <a:pPr>
              <a:spcAft>
                <a:spcPts val="600"/>
              </a:spcAft>
            </a:pPr>
            <a:r>
              <a:rPr lang="en-US" sz="2800" dirty="0">
                <a:solidFill>
                  <a:srgbClr val="FFFFFF"/>
                </a:solidFill>
                <a:latin typeface="Helvetica"/>
              </a:rPr>
              <a:t>Matthew 23:15</a:t>
            </a:r>
          </a:p>
          <a:p>
            <a:pPr>
              <a:spcAft>
                <a:spcPts val="600"/>
              </a:spcAft>
            </a:pPr>
            <a:r>
              <a:rPr lang="en-US" sz="2800" dirty="0">
                <a:solidFill>
                  <a:srgbClr val="FFFFFF"/>
                </a:solidFill>
                <a:latin typeface="Helvetica"/>
              </a:rPr>
              <a:t>Matthew 23:16-17</a:t>
            </a:r>
          </a:p>
          <a:p>
            <a:pPr>
              <a:spcAft>
                <a:spcPts val="600"/>
              </a:spcAft>
            </a:pPr>
            <a:r>
              <a:rPr lang="en-US" sz="2800" dirty="0">
                <a:solidFill>
                  <a:srgbClr val="FFFFFF"/>
                </a:solidFill>
                <a:latin typeface="Helvetica"/>
              </a:rPr>
              <a:t>Matthew 23:23-24</a:t>
            </a:r>
          </a:p>
          <a:p>
            <a:pPr>
              <a:spcAft>
                <a:spcPts val="600"/>
              </a:spcAft>
            </a:pPr>
            <a:r>
              <a:rPr lang="en-US" sz="2800" dirty="0">
                <a:solidFill>
                  <a:srgbClr val="FFFFFF"/>
                </a:solidFill>
                <a:latin typeface="Helvetica"/>
              </a:rPr>
              <a:t>Matthew 23:25-26</a:t>
            </a:r>
          </a:p>
          <a:p>
            <a:pPr>
              <a:spcAft>
                <a:spcPts val="600"/>
              </a:spcAft>
            </a:pPr>
            <a:r>
              <a:rPr lang="en-US" sz="2800" dirty="0">
                <a:solidFill>
                  <a:srgbClr val="FFFFFF"/>
                </a:solidFill>
                <a:latin typeface="Helvetica"/>
              </a:rPr>
              <a:t>Matthew 23:27-28</a:t>
            </a:r>
          </a:p>
        </p:txBody>
      </p:sp>
      <p:pic>
        <p:nvPicPr>
          <p:cNvPr id="8" name="Picture 7" descr="92825879.jpg"/>
          <p:cNvPicPr>
            <a:picLocks noChangeAspect="1"/>
          </p:cNvPicPr>
          <p:nvPr/>
        </p:nvPicPr>
        <p:blipFill>
          <a:blip r:embed="rId3" cstate="print"/>
          <a:stretch>
            <a:fillRect/>
          </a:stretch>
        </p:blipFill>
        <p:spPr>
          <a:xfrm flipH="1">
            <a:off x="5197573" y="1468890"/>
            <a:ext cx="3530404" cy="4703310"/>
          </a:xfrm>
          <a:prstGeom prst="rect">
            <a:avLst/>
          </a:prstGeom>
        </p:spPr>
      </p:pic>
      <p:sp>
        <p:nvSpPr>
          <p:cNvPr id="5" name="TextBox 4"/>
          <p:cNvSpPr txBox="1">
            <a:spLocks noChangeArrowheads="1"/>
          </p:cNvSpPr>
          <p:nvPr/>
        </p:nvSpPr>
        <p:spPr bwMode="auto">
          <a:xfrm>
            <a:off x="0" y="0"/>
            <a:ext cx="9144000" cy="7620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200" b="1" dirty="0">
                <a:solidFill>
                  <a:srgbClr val="FFFFFF"/>
                </a:solidFill>
                <a:latin typeface="Helvetica"/>
              </a:rPr>
              <a:t>The Toughness of Jesus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animEffect transition="in" filter="fade">
                                      <p:cBhvr>
                                        <p:cTn id="15" dur="500"/>
                                        <p:tgtEl>
                                          <p:spTgt spid="1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xEl>
                                              <p:pRg st="4" end="4"/>
                                            </p:txEl>
                                          </p:spTgt>
                                        </p:tgtEl>
                                        <p:attrNameLst>
                                          <p:attrName>style.visibility</p:attrName>
                                        </p:attrNameLst>
                                      </p:cBhvr>
                                      <p:to>
                                        <p:strVal val="visible"/>
                                      </p:to>
                                    </p:set>
                                    <p:animEffect transition="in" filter="fade">
                                      <p:cBhvr>
                                        <p:cTn id="18" dur="500"/>
                                        <p:tgtEl>
                                          <p:spTgt spid="1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xEl>
                                              <p:pRg st="5" end="5"/>
                                            </p:txEl>
                                          </p:spTgt>
                                        </p:tgtEl>
                                        <p:attrNameLst>
                                          <p:attrName>style.visibility</p:attrName>
                                        </p:attrNameLst>
                                      </p:cBhvr>
                                      <p:to>
                                        <p:strVal val="visible"/>
                                      </p:to>
                                    </p:set>
                                    <p:animEffect transition="in" filter="fade">
                                      <p:cBhvr>
                                        <p:cTn id="21" dur="500"/>
                                        <p:tgtEl>
                                          <p:spTgt spid="15">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5">
                                            <p:txEl>
                                              <p:pRg st="6" end="6"/>
                                            </p:txEl>
                                          </p:spTgt>
                                        </p:tgtEl>
                                        <p:attrNameLst>
                                          <p:attrName>style.visibility</p:attrName>
                                        </p:attrNameLst>
                                      </p:cBhvr>
                                      <p:to>
                                        <p:strVal val="visible"/>
                                      </p:to>
                                    </p:set>
                                    <p:animEffect transition="in" filter="fade">
                                      <p:cBhvr>
                                        <p:cTn id="24" dur="500"/>
                                        <p:tgtEl>
                                          <p:spTgt spid="15">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xEl>
                                              <p:pRg st="7" end="7"/>
                                            </p:txEl>
                                          </p:spTgt>
                                        </p:tgtEl>
                                        <p:attrNameLst>
                                          <p:attrName>style.visibility</p:attrName>
                                        </p:attrNameLst>
                                      </p:cBhvr>
                                      <p:to>
                                        <p:strVal val="visible"/>
                                      </p:to>
                                    </p:set>
                                    <p:animEffect transition="in" filter="fade">
                                      <p:cBhvr>
                                        <p:cTn id="27" dur="500"/>
                                        <p:tgtEl>
                                          <p:spTgt spid="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0" y="1066800"/>
            <a:ext cx="9144000" cy="5562600"/>
          </a:xfrm>
          <a:prstGeom prst="rect">
            <a:avLst/>
          </a:prstGeom>
          <a:solidFill>
            <a:schemeClr val="tx1">
              <a:alpha val="6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381000" y="1463219"/>
            <a:ext cx="4419600" cy="4708981"/>
          </a:xfrm>
          <a:prstGeom prst="rect">
            <a:avLst/>
          </a:prstGeom>
          <a:noFill/>
        </p:spPr>
        <p:txBody>
          <a:bodyPr wrap="square" numCol="1" rtlCol="0">
            <a:spAutoFit/>
          </a:bodyPr>
          <a:lstStyle/>
          <a:p>
            <a:pPr>
              <a:spcAft>
                <a:spcPts val="600"/>
              </a:spcAft>
            </a:pPr>
            <a:r>
              <a:rPr lang="en-US" sz="2800" dirty="0">
                <a:solidFill>
                  <a:schemeClr val="bg1"/>
                </a:solidFill>
                <a:latin typeface="Helvetica"/>
              </a:rPr>
              <a:t>Mark 10:13-16</a:t>
            </a:r>
          </a:p>
          <a:p>
            <a:pPr algn="ctr">
              <a:spcAft>
                <a:spcPts val="600"/>
              </a:spcAft>
            </a:pPr>
            <a:endParaRPr lang="en-US" sz="2800" b="1" dirty="0">
              <a:solidFill>
                <a:schemeClr val="bg1"/>
              </a:solidFill>
              <a:latin typeface="Helvetica"/>
            </a:endParaRPr>
          </a:p>
          <a:p>
            <a:pPr>
              <a:spcAft>
                <a:spcPts val="600"/>
              </a:spcAft>
            </a:pPr>
            <a:r>
              <a:rPr lang="en-US" sz="2800" dirty="0">
                <a:solidFill>
                  <a:schemeClr val="bg1"/>
                </a:solidFill>
                <a:latin typeface="Helvetica"/>
              </a:rPr>
              <a:t>In His masculinity, Jesus invited children to Himself. He also welcomed women into His ministry and treated them with </a:t>
            </a:r>
            <a:r>
              <a:rPr lang="en-US" sz="2800" b="1" u="sng" dirty="0">
                <a:solidFill>
                  <a:srgbClr val="FFFFCC"/>
                </a:solidFill>
                <a:latin typeface="Helvetica"/>
              </a:rPr>
              <a:t>dignity</a:t>
            </a:r>
            <a:r>
              <a:rPr lang="en-US" sz="2800" dirty="0">
                <a:solidFill>
                  <a:srgbClr val="FFFFCC"/>
                </a:solidFill>
                <a:latin typeface="Helvetica"/>
              </a:rPr>
              <a:t>,</a:t>
            </a:r>
            <a:r>
              <a:rPr lang="en-US" sz="2800" dirty="0">
                <a:latin typeface="Helvetica"/>
              </a:rPr>
              <a:t>, </a:t>
            </a:r>
            <a:r>
              <a:rPr lang="en-US" sz="2800" b="1" u="sng" dirty="0">
                <a:solidFill>
                  <a:srgbClr val="FFFFCC"/>
                </a:solidFill>
                <a:latin typeface="Helvetica"/>
              </a:rPr>
              <a:t>honor</a:t>
            </a:r>
            <a:r>
              <a:rPr lang="en-US" sz="2800" dirty="0">
                <a:solidFill>
                  <a:srgbClr val="FFFFFF"/>
                </a:solidFill>
                <a:latin typeface="Helvetica"/>
              </a:rPr>
              <a:t>, and </a:t>
            </a:r>
            <a:r>
              <a:rPr lang="en-US" sz="2800" b="1" u="sng" dirty="0">
                <a:solidFill>
                  <a:srgbClr val="FFFFCC"/>
                </a:solidFill>
                <a:latin typeface="Helvetica"/>
              </a:rPr>
              <a:t>respect</a:t>
            </a:r>
            <a:r>
              <a:rPr lang="en-US" sz="2800" dirty="0">
                <a:solidFill>
                  <a:srgbClr val="FFFFCC"/>
                </a:solidFill>
                <a:latin typeface="Helvetica"/>
              </a:rPr>
              <a:t>.</a:t>
            </a:r>
            <a:r>
              <a:rPr lang="en-US" sz="2800" dirty="0">
                <a:latin typeface="Helvetica"/>
              </a:rPr>
              <a:t>.</a:t>
            </a:r>
          </a:p>
          <a:p>
            <a:pPr>
              <a:spcAft>
                <a:spcPts val="600"/>
              </a:spcAft>
            </a:pPr>
            <a:endParaRPr lang="en-US" sz="2800" dirty="0">
              <a:latin typeface="Helvetica"/>
            </a:endParaRPr>
          </a:p>
          <a:p>
            <a:pPr>
              <a:spcAft>
                <a:spcPts val="600"/>
              </a:spcAft>
            </a:pPr>
            <a:r>
              <a:rPr lang="en-US" sz="2800" dirty="0">
                <a:solidFill>
                  <a:schemeClr val="bg1"/>
                </a:solidFill>
                <a:latin typeface="Helvetica"/>
              </a:rPr>
              <a:t>John 11:17-45</a:t>
            </a:r>
          </a:p>
        </p:txBody>
      </p:sp>
      <p:pic>
        <p:nvPicPr>
          <p:cNvPr id="8" name="Picture 7" descr="92825879.jpg"/>
          <p:cNvPicPr>
            <a:picLocks noChangeAspect="1"/>
          </p:cNvPicPr>
          <p:nvPr/>
        </p:nvPicPr>
        <p:blipFill>
          <a:blip r:embed="rId3" cstate="print"/>
          <a:srcRect b="5686"/>
          <a:stretch>
            <a:fillRect/>
          </a:stretch>
        </p:blipFill>
        <p:spPr>
          <a:xfrm flipH="1">
            <a:off x="5182848" y="1398336"/>
            <a:ext cx="3591806" cy="4773864"/>
          </a:xfrm>
          <a:prstGeom prst="rect">
            <a:avLst/>
          </a:prstGeom>
        </p:spPr>
      </p:pic>
      <p:sp>
        <p:nvSpPr>
          <p:cNvPr id="7" name="TextBox 6"/>
          <p:cNvSpPr txBox="1">
            <a:spLocks noChangeArrowheads="1"/>
          </p:cNvSpPr>
          <p:nvPr/>
        </p:nvSpPr>
        <p:spPr bwMode="auto">
          <a:xfrm>
            <a:off x="0" y="0"/>
            <a:ext cx="9144000" cy="7620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200" b="1" dirty="0">
                <a:solidFill>
                  <a:srgbClr val="FFFFFF"/>
                </a:solidFill>
                <a:latin typeface="Helvetica"/>
              </a:rPr>
              <a:t>The Tenderness of Jesus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2" end="2"/>
                                            </p:txEl>
                                          </p:spTgt>
                                        </p:tgtEl>
                                        <p:attrNameLst>
                                          <p:attrName>style.visibility</p:attrName>
                                        </p:attrNameLst>
                                      </p:cBhvr>
                                      <p:to>
                                        <p:strVal val="visible"/>
                                      </p:to>
                                    </p:set>
                                    <p:animEffect transition="in" filter="fade">
                                      <p:cBhvr>
                                        <p:cTn id="10" dur="500"/>
                                        <p:tgtEl>
                                          <p:spTgt spid="1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xEl>
                                              <p:pRg st="4" end="4"/>
                                            </p:txEl>
                                          </p:spTgt>
                                        </p:tgtEl>
                                        <p:attrNameLst>
                                          <p:attrName>style.visibility</p:attrName>
                                        </p:attrNameLst>
                                      </p:cBhvr>
                                      <p:to>
                                        <p:strVal val="visible"/>
                                      </p:to>
                                    </p:set>
                                    <p:animEffect transition="in" filter="fade">
                                      <p:cBhvr>
                                        <p:cTn id="15"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1" name="Rectangle 10"/>
          <p:cNvSpPr/>
          <p:nvPr/>
        </p:nvSpPr>
        <p:spPr>
          <a:xfrm>
            <a:off x="0" y="990600"/>
            <a:ext cx="9144000" cy="5638800"/>
          </a:xfrm>
          <a:prstGeom prst="rect">
            <a:avLst/>
          </a:prstGeom>
          <a:solidFill>
            <a:schemeClr val="tx1">
              <a:alpha val="6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304800" y="1143000"/>
            <a:ext cx="4038600" cy="954107"/>
          </a:xfrm>
          <a:prstGeom prst="rect">
            <a:avLst/>
          </a:prstGeom>
          <a:noFill/>
        </p:spPr>
        <p:txBody>
          <a:bodyPr wrap="square" numCol="1" rtlCol="0">
            <a:spAutoFit/>
          </a:bodyPr>
          <a:lstStyle/>
          <a:p>
            <a:pPr algn="ctr">
              <a:spcAft>
                <a:spcPts val="600"/>
              </a:spcAft>
            </a:pPr>
            <a:r>
              <a:rPr lang="en-US" sz="2800" dirty="0">
                <a:solidFill>
                  <a:srgbClr val="FFFFFF"/>
                </a:solidFill>
                <a:latin typeface="Helvetica"/>
              </a:rPr>
              <a:t>“Rough Rider” </a:t>
            </a:r>
            <a:br>
              <a:rPr lang="en-US" sz="2800" dirty="0">
                <a:solidFill>
                  <a:srgbClr val="FFFFFF"/>
                </a:solidFill>
                <a:latin typeface="Helvetica"/>
              </a:rPr>
            </a:br>
            <a:r>
              <a:rPr lang="en-US" sz="2800" dirty="0">
                <a:solidFill>
                  <a:srgbClr val="FFFFFF"/>
                </a:solidFill>
                <a:latin typeface="Helvetica"/>
              </a:rPr>
              <a:t>Theodore Roosevelt</a:t>
            </a:r>
          </a:p>
        </p:txBody>
      </p:sp>
      <p:pic>
        <p:nvPicPr>
          <p:cNvPr id="8" name="Picture 7" descr="92825879.jpg"/>
          <p:cNvPicPr>
            <a:picLocks noChangeAspect="1"/>
          </p:cNvPicPr>
          <p:nvPr/>
        </p:nvPicPr>
        <p:blipFill>
          <a:blip r:embed="rId3" cstate="print"/>
          <a:stretch>
            <a:fillRect/>
          </a:stretch>
        </p:blipFill>
        <p:spPr>
          <a:xfrm flipH="1">
            <a:off x="914400" y="2209800"/>
            <a:ext cx="2774556" cy="4098777"/>
          </a:xfrm>
          <a:prstGeom prst="rect">
            <a:avLst/>
          </a:prstGeom>
        </p:spPr>
      </p:pic>
      <p:pic>
        <p:nvPicPr>
          <p:cNvPr id="5" name="Picture 4" descr="92825879.jpg"/>
          <p:cNvPicPr>
            <a:picLocks noChangeAspect="1"/>
          </p:cNvPicPr>
          <p:nvPr/>
        </p:nvPicPr>
        <p:blipFill>
          <a:blip r:embed="rId4" cstate="print"/>
          <a:srcRect l="14900" t="14826" r="19337" b="7337"/>
          <a:stretch>
            <a:fillRect/>
          </a:stretch>
        </p:blipFill>
        <p:spPr>
          <a:xfrm>
            <a:off x="5410200" y="2209800"/>
            <a:ext cx="2743200" cy="4114800"/>
          </a:xfrm>
          <a:prstGeom prst="rect">
            <a:avLst/>
          </a:prstGeom>
        </p:spPr>
      </p:pic>
      <p:sp>
        <p:nvSpPr>
          <p:cNvPr id="7" name="TextBox 6"/>
          <p:cNvSpPr txBox="1"/>
          <p:nvPr/>
        </p:nvSpPr>
        <p:spPr>
          <a:xfrm>
            <a:off x="4724400" y="1143000"/>
            <a:ext cx="4038600" cy="954107"/>
          </a:xfrm>
          <a:prstGeom prst="rect">
            <a:avLst/>
          </a:prstGeom>
          <a:noFill/>
        </p:spPr>
        <p:txBody>
          <a:bodyPr wrap="square" numCol="1" rtlCol="0">
            <a:spAutoFit/>
          </a:bodyPr>
          <a:lstStyle/>
          <a:p>
            <a:pPr algn="ctr">
              <a:spcAft>
                <a:spcPts val="600"/>
              </a:spcAft>
            </a:pPr>
            <a:r>
              <a:rPr lang="en-US" sz="2800" dirty="0">
                <a:solidFill>
                  <a:srgbClr val="FFFFFF"/>
                </a:solidFill>
                <a:latin typeface="Helvetica"/>
              </a:rPr>
              <a:t>Grandfather</a:t>
            </a:r>
            <a:br>
              <a:rPr lang="en-US" sz="2800" dirty="0">
                <a:solidFill>
                  <a:srgbClr val="FFFFFF"/>
                </a:solidFill>
                <a:latin typeface="Helvetica"/>
              </a:rPr>
            </a:br>
            <a:r>
              <a:rPr lang="en-US" sz="2800" dirty="0">
                <a:solidFill>
                  <a:srgbClr val="FFFFFF"/>
                </a:solidFill>
                <a:latin typeface="Helvetica"/>
              </a:rPr>
              <a:t>Theodore Roosevelt</a:t>
            </a:r>
          </a:p>
        </p:txBody>
      </p:sp>
      <p:sp>
        <p:nvSpPr>
          <p:cNvPr id="10" name="TextBox 9"/>
          <p:cNvSpPr txBox="1">
            <a:spLocks noChangeArrowheads="1"/>
          </p:cNvSpPr>
          <p:nvPr/>
        </p:nvSpPr>
        <p:spPr bwMode="auto">
          <a:xfrm>
            <a:off x="0" y="0"/>
            <a:ext cx="9144000" cy="7620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200" b="1" dirty="0">
                <a:solidFill>
                  <a:srgbClr val="FFFFFF"/>
                </a:solidFill>
                <a:latin typeface="Helvetica"/>
              </a:rPr>
              <a:t>Illustration: Tough and Tender</a:t>
            </a:r>
            <a:endParaRPr lang="en-US" sz="1600" b="1" dirty="0">
              <a:solidFill>
                <a:srgbClr val="FFFFFF"/>
              </a:solidFill>
              <a:latin typeface="Helvetic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5" name="TextBox 14"/>
          <p:cNvSpPr txBox="1"/>
          <p:nvPr/>
        </p:nvSpPr>
        <p:spPr>
          <a:xfrm>
            <a:off x="3886200" y="4384119"/>
            <a:ext cx="5029200" cy="2092881"/>
          </a:xfrm>
          <a:prstGeom prst="rect">
            <a:avLst/>
          </a:prstGeom>
          <a:solidFill>
            <a:schemeClr val="tx1">
              <a:alpha val="69804"/>
            </a:schemeClr>
          </a:solidFill>
        </p:spPr>
        <p:txBody>
          <a:bodyPr wrap="square" lIns="182880" tIns="137160" rIns="182880" bIns="137160" numCol="1" rtlCol="0">
            <a:spAutoFit/>
          </a:bodyPr>
          <a:lstStyle/>
          <a:p>
            <a:pPr marL="114300">
              <a:spcAft>
                <a:spcPts val="1200"/>
              </a:spcAft>
            </a:pPr>
            <a:r>
              <a:rPr lang="en-US" sz="2700" dirty="0">
                <a:solidFill>
                  <a:srgbClr val="FFFFCC"/>
                </a:solidFill>
                <a:latin typeface="Helvetica"/>
              </a:rPr>
              <a:t>Jesus didn’t live to please </a:t>
            </a:r>
            <a:r>
              <a:rPr lang="en-US" sz="2700" b="1" u="sng" dirty="0">
                <a:solidFill>
                  <a:srgbClr val="FFFFCC"/>
                </a:solidFill>
                <a:latin typeface="Helvetica"/>
              </a:rPr>
              <a:t>Himself</a:t>
            </a:r>
            <a:r>
              <a:rPr lang="en-US" sz="2700" dirty="0">
                <a:solidFill>
                  <a:srgbClr val="FFFFCC"/>
                </a:solidFill>
                <a:latin typeface="Helvetica"/>
              </a:rPr>
              <a:t> but to do the </a:t>
            </a:r>
            <a:r>
              <a:rPr lang="en-US" sz="2700" b="1" u="sng" dirty="0">
                <a:solidFill>
                  <a:srgbClr val="FFFFCC"/>
                </a:solidFill>
                <a:latin typeface="Helvetica"/>
              </a:rPr>
              <a:t>work</a:t>
            </a:r>
            <a:r>
              <a:rPr lang="en-US" sz="2700" dirty="0">
                <a:solidFill>
                  <a:srgbClr val="FFFFCC"/>
                </a:solidFill>
                <a:latin typeface="Helvetica"/>
              </a:rPr>
              <a:t> that </a:t>
            </a:r>
            <a:r>
              <a:rPr lang="en-US" sz="2700" b="1" u="sng" dirty="0">
                <a:solidFill>
                  <a:srgbClr val="FFFFCC"/>
                </a:solidFill>
                <a:latin typeface="Helvetica"/>
              </a:rPr>
              <a:t>God</a:t>
            </a:r>
            <a:r>
              <a:rPr lang="en-US" sz="2700" b="1" dirty="0">
                <a:solidFill>
                  <a:srgbClr val="FFFFCC"/>
                </a:solidFill>
                <a:latin typeface="Helvetica"/>
              </a:rPr>
              <a:t> </a:t>
            </a:r>
            <a:r>
              <a:rPr lang="en-US" sz="2700" dirty="0">
                <a:solidFill>
                  <a:srgbClr val="FFFFCC"/>
                </a:solidFill>
                <a:latin typeface="Helvetica"/>
              </a:rPr>
              <a:t>had given Him.</a:t>
            </a:r>
          </a:p>
          <a:p>
            <a:pPr marL="114300">
              <a:spcAft>
                <a:spcPts val="1200"/>
              </a:spcAft>
            </a:pPr>
            <a:r>
              <a:rPr lang="en-US" sz="2700" dirty="0">
                <a:solidFill>
                  <a:srgbClr val="FFFFCC"/>
                </a:solidFill>
                <a:latin typeface="Helvetica"/>
              </a:rPr>
              <a:t>John 4:31-34</a:t>
            </a:r>
          </a:p>
        </p:txBody>
      </p:sp>
      <p:sp>
        <p:nvSpPr>
          <p:cNvPr id="4" name="TextBox 3"/>
          <p:cNvSpPr txBox="1">
            <a:spLocks noChangeArrowheads="1"/>
          </p:cNvSpPr>
          <p:nvPr/>
        </p:nvSpPr>
        <p:spPr bwMode="auto">
          <a:xfrm>
            <a:off x="0" y="0"/>
            <a:ext cx="9144000" cy="12954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200" b="1" dirty="0">
                <a:solidFill>
                  <a:srgbClr val="FFFFFF"/>
                </a:solidFill>
                <a:latin typeface="Helvetica"/>
              </a:rPr>
              <a:t>The Example of Jesus:</a:t>
            </a:r>
            <a:br>
              <a:rPr lang="en-US" sz="3200" b="1" dirty="0">
                <a:solidFill>
                  <a:srgbClr val="FFFFFF"/>
                </a:solidFill>
                <a:latin typeface="Helvetica"/>
              </a:rPr>
            </a:br>
            <a:r>
              <a:rPr lang="en-US" sz="3200" b="1" dirty="0">
                <a:solidFill>
                  <a:srgbClr val="FFFFFF"/>
                </a:solidFill>
                <a:latin typeface="Helvetica"/>
              </a:rPr>
              <a:t>Work and Sacrificial Love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1600200"/>
            <a:ext cx="9144000" cy="4953000"/>
          </a:xfrm>
          <a:prstGeom prst="rect">
            <a:avLst/>
          </a:prstGeom>
          <a:solidFill>
            <a:schemeClr val="tx1">
              <a:alpha val="6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457200" y="1981200"/>
            <a:ext cx="4724400" cy="4001096"/>
          </a:xfrm>
          <a:prstGeom prst="rect">
            <a:avLst/>
          </a:prstGeom>
          <a:noFill/>
        </p:spPr>
        <p:txBody>
          <a:bodyPr wrap="square" numCol="1" rtlCol="0">
            <a:spAutoFit/>
          </a:bodyPr>
          <a:lstStyle/>
          <a:p>
            <a:pPr marL="114300">
              <a:spcAft>
                <a:spcPts val="1200"/>
              </a:spcAft>
            </a:pPr>
            <a:r>
              <a:rPr lang="en-US" sz="2800" dirty="0">
                <a:solidFill>
                  <a:schemeClr val="bg1"/>
                </a:solidFill>
                <a:latin typeface="Helvetica"/>
              </a:rPr>
              <a:t>Man was created for work.</a:t>
            </a:r>
          </a:p>
          <a:p>
            <a:pPr marL="114300">
              <a:spcAft>
                <a:spcPts val="1200"/>
              </a:spcAft>
            </a:pPr>
            <a:r>
              <a:rPr lang="en-US" sz="2800" dirty="0">
                <a:solidFill>
                  <a:schemeClr val="bg1"/>
                </a:solidFill>
                <a:latin typeface="Helvetica"/>
              </a:rPr>
              <a:t>All men should </a:t>
            </a:r>
            <a:r>
              <a:rPr lang="en-US" sz="2800" b="1" u="sng" dirty="0">
                <a:solidFill>
                  <a:srgbClr val="FFFFCC"/>
                </a:solidFill>
                <a:latin typeface="Helvetica"/>
              </a:rPr>
              <a:t>imitate</a:t>
            </a:r>
            <a:r>
              <a:rPr lang="en-US" sz="2800" dirty="0">
                <a:solidFill>
                  <a:srgbClr val="FFFFCC"/>
                </a:solidFill>
                <a:latin typeface="Helvetica"/>
              </a:rPr>
              <a:t> </a:t>
            </a:r>
            <a:r>
              <a:rPr lang="en-US" sz="2800" dirty="0">
                <a:solidFill>
                  <a:srgbClr val="FFFFFF"/>
                </a:solidFill>
                <a:latin typeface="Helvetica"/>
              </a:rPr>
              <a:t>Jesus by working hard and faithfully</a:t>
            </a:r>
          </a:p>
          <a:p>
            <a:pPr marL="457200" indent="-342900">
              <a:spcAft>
                <a:spcPts val="1200"/>
              </a:spcAft>
              <a:buFont typeface="Arial" pitchFamily="34" charset="0"/>
              <a:buChar char="•"/>
            </a:pPr>
            <a:r>
              <a:rPr lang="en-US" sz="2800" dirty="0">
                <a:solidFill>
                  <a:srgbClr val="FFFFFF"/>
                </a:solidFill>
                <a:latin typeface="Helvetica"/>
              </a:rPr>
              <a:t>Not</a:t>
            </a:r>
            <a:r>
              <a:rPr lang="en-US" sz="2800" dirty="0">
                <a:latin typeface="Helvetica"/>
              </a:rPr>
              <a:t> </a:t>
            </a:r>
            <a:r>
              <a:rPr lang="en-US" sz="2800" b="1" u="sng" dirty="0">
                <a:solidFill>
                  <a:srgbClr val="FFFFCC"/>
                </a:solidFill>
                <a:latin typeface="Helvetica"/>
              </a:rPr>
              <a:t>serving</a:t>
            </a:r>
            <a:r>
              <a:rPr lang="en-US" sz="2800" dirty="0">
                <a:solidFill>
                  <a:srgbClr val="FFFFCC"/>
                </a:solidFill>
                <a:latin typeface="Helvetica"/>
              </a:rPr>
              <a:t> </a:t>
            </a:r>
            <a:r>
              <a:rPr lang="en-US" sz="2800" dirty="0">
                <a:solidFill>
                  <a:srgbClr val="FFFFFF"/>
                </a:solidFill>
                <a:latin typeface="Helvetica"/>
              </a:rPr>
              <a:t>self</a:t>
            </a:r>
          </a:p>
          <a:p>
            <a:pPr marL="457200" indent="-342900">
              <a:spcAft>
                <a:spcPts val="1200"/>
              </a:spcAft>
              <a:buFont typeface="Arial" pitchFamily="34" charset="0"/>
              <a:buChar char="•"/>
            </a:pPr>
            <a:r>
              <a:rPr lang="en-US" sz="2800" dirty="0">
                <a:solidFill>
                  <a:srgbClr val="FFFFFF"/>
                </a:solidFill>
                <a:latin typeface="Helvetica"/>
              </a:rPr>
              <a:t>Working for the </a:t>
            </a:r>
            <a:r>
              <a:rPr lang="en-US" sz="2800" b="1" u="sng" dirty="0">
                <a:solidFill>
                  <a:srgbClr val="FFFFCC"/>
                </a:solidFill>
                <a:latin typeface="Helvetica"/>
              </a:rPr>
              <a:t>good</a:t>
            </a:r>
            <a:r>
              <a:rPr lang="en-US" sz="2800" dirty="0">
                <a:solidFill>
                  <a:srgbClr val="FFFFCC"/>
                </a:solidFill>
                <a:latin typeface="Helvetica"/>
              </a:rPr>
              <a:t> </a:t>
            </a:r>
            <a:r>
              <a:rPr lang="en-US" sz="2800" dirty="0">
                <a:solidFill>
                  <a:srgbClr val="FFFFFF"/>
                </a:solidFill>
                <a:latin typeface="Helvetica"/>
              </a:rPr>
              <a:t>of </a:t>
            </a:r>
            <a:r>
              <a:rPr lang="en-US" sz="2800" b="1" u="sng" dirty="0">
                <a:solidFill>
                  <a:srgbClr val="FFFFCC"/>
                </a:solidFill>
                <a:latin typeface="Helvetica"/>
              </a:rPr>
              <a:t>others</a:t>
            </a:r>
            <a:r>
              <a:rPr lang="en-US" sz="2800" dirty="0">
                <a:solidFill>
                  <a:srgbClr val="FFFFCC"/>
                </a:solidFill>
                <a:latin typeface="Helvetica"/>
              </a:rPr>
              <a:t> </a:t>
            </a:r>
            <a:r>
              <a:rPr lang="en-US" sz="2800" dirty="0">
                <a:solidFill>
                  <a:srgbClr val="FFFFFF"/>
                </a:solidFill>
                <a:latin typeface="Helvetica"/>
              </a:rPr>
              <a:t>and the </a:t>
            </a:r>
            <a:r>
              <a:rPr lang="en-US" sz="2800" b="1" u="sng" dirty="0">
                <a:solidFill>
                  <a:srgbClr val="FFFFCC"/>
                </a:solidFill>
                <a:latin typeface="Helvetica"/>
              </a:rPr>
              <a:t>glory</a:t>
            </a:r>
            <a:r>
              <a:rPr lang="en-US" sz="2800" dirty="0">
                <a:solidFill>
                  <a:srgbClr val="FFFFFF"/>
                </a:solidFill>
                <a:latin typeface="Helvetica"/>
              </a:rPr>
              <a:t> of</a:t>
            </a:r>
            <a:r>
              <a:rPr lang="en-US" sz="2800" dirty="0">
                <a:solidFill>
                  <a:srgbClr val="FFFFCC"/>
                </a:solidFill>
                <a:latin typeface="Helvetica"/>
              </a:rPr>
              <a:t> </a:t>
            </a:r>
            <a:r>
              <a:rPr lang="en-US" sz="2800" dirty="0">
                <a:solidFill>
                  <a:srgbClr val="FFFFFF"/>
                </a:solidFill>
                <a:latin typeface="Helvetica"/>
              </a:rPr>
              <a:t>God</a:t>
            </a:r>
          </a:p>
        </p:txBody>
      </p:sp>
      <p:pic>
        <p:nvPicPr>
          <p:cNvPr id="8" name="Picture 7" descr="75677056.jpg"/>
          <p:cNvPicPr>
            <a:picLocks noChangeAspect="1"/>
          </p:cNvPicPr>
          <p:nvPr/>
        </p:nvPicPr>
        <p:blipFill>
          <a:blip r:embed="rId3" cstate="print"/>
          <a:stretch>
            <a:fillRect/>
          </a:stretch>
        </p:blipFill>
        <p:spPr>
          <a:xfrm>
            <a:off x="5796708" y="1895476"/>
            <a:ext cx="2890092" cy="4352924"/>
          </a:xfrm>
          <a:prstGeom prst="rect">
            <a:avLst/>
          </a:prstGeom>
        </p:spPr>
      </p:pic>
      <p:sp>
        <p:nvSpPr>
          <p:cNvPr id="5" name="TextBox 4"/>
          <p:cNvSpPr txBox="1">
            <a:spLocks noChangeArrowheads="1"/>
          </p:cNvSpPr>
          <p:nvPr/>
        </p:nvSpPr>
        <p:spPr bwMode="auto">
          <a:xfrm>
            <a:off x="0" y="0"/>
            <a:ext cx="9144000" cy="1295400"/>
          </a:xfrm>
          <a:prstGeom prst="rect">
            <a:avLst/>
          </a:prstGeom>
          <a:gradFill flip="none" rotWithShape="1">
            <a:gsLst>
              <a:gs pos="0">
                <a:srgbClr val="663300">
                  <a:alpha val="69804"/>
                </a:srgbClr>
              </a:gs>
              <a:gs pos="100000">
                <a:srgbClr val="3E2000">
                  <a:alpha val="51000"/>
                </a:srgbClr>
              </a:gs>
            </a:gsLst>
            <a:lin ang="0" scaled="1"/>
            <a:tileRect/>
          </a:gradFill>
          <a:ln w="9525">
            <a:noFill/>
            <a:miter lim="800000"/>
            <a:headEnd/>
            <a:tailEnd/>
          </a:ln>
        </p:spPr>
        <p:txBody>
          <a:bodyPr tIns="137160"/>
          <a:lstStyle/>
          <a:p>
            <a:pPr marL="228600"/>
            <a:r>
              <a:rPr lang="en-US" sz="3200" b="1" dirty="0">
                <a:solidFill>
                  <a:srgbClr val="FFFFFF"/>
                </a:solidFill>
                <a:latin typeface="Helvetica"/>
              </a:rPr>
              <a:t>The Example of Jesus:</a:t>
            </a:r>
            <a:br>
              <a:rPr lang="en-US" sz="3200" b="1" dirty="0">
                <a:solidFill>
                  <a:srgbClr val="FFFFFF"/>
                </a:solidFill>
                <a:latin typeface="Helvetica"/>
              </a:rPr>
            </a:br>
            <a:r>
              <a:rPr lang="en-US" sz="3200" b="1" dirty="0">
                <a:solidFill>
                  <a:srgbClr val="FFFFFF"/>
                </a:solidFill>
                <a:latin typeface="Helvetica"/>
              </a:rPr>
              <a:t>Work and Sacrificial Love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2" end="2"/>
                                            </p:txEl>
                                          </p:spTgt>
                                        </p:tgtEl>
                                        <p:attrNameLst>
                                          <p:attrName>style.visibility</p:attrName>
                                        </p:attrNameLst>
                                      </p:cBhvr>
                                      <p:to>
                                        <p:strVal val="visible"/>
                                      </p:to>
                                    </p:set>
                                    <p:animEffect transition="in" filter="fade">
                                      <p:cBhvr>
                                        <p:cTn id="10" dur="500"/>
                                        <p:tgtEl>
                                          <p:spTgt spid="1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xEl>
                                              <p:pRg st="3" end="3"/>
                                            </p:txEl>
                                          </p:spTgt>
                                        </p:tgtEl>
                                        <p:attrNameLst>
                                          <p:attrName>style.visibility</p:attrName>
                                        </p:attrNameLst>
                                      </p:cBhvr>
                                      <p:to>
                                        <p:strVal val="visible"/>
                                      </p:to>
                                    </p:set>
                                    <p:animEffect transition="in" filter="fade">
                                      <p:cBhvr>
                                        <p:cTn id="13"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2719</TotalTime>
  <Words>627</Words>
  <Application>Microsoft Office PowerPoint</Application>
  <PresentationFormat>On-screen Show (4:3)</PresentationFormat>
  <Paragraphs>79</Paragraphs>
  <Slides>15</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Sarah Nelson</dc:creator>
  <cp:lastModifiedBy>Lori Myers</cp:lastModifiedBy>
  <cp:revision>151</cp:revision>
  <dcterms:created xsi:type="dcterms:W3CDTF">2011-05-03T21:02:52Z</dcterms:created>
  <dcterms:modified xsi:type="dcterms:W3CDTF">2024-11-26T20:50:48Z</dcterms:modified>
</cp:coreProperties>
</file>