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5" r:id="rId4"/>
    <p:sldId id="258" r:id="rId5"/>
    <p:sldId id="259" r:id="rId6"/>
    <p:sldId id="260" r:id="rId7"/>
    <p:sldId id="261" r:id="rId8"/>
    <p:sldId id="262" r:id="rId9"/>
    <p:sldId id="263"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a:srgbClr val="77933C"/>
    <a:srgbClr val="FFFFFF"/>
    <a:srgbClr val="000000"/>
    <a:srgbClr val="C00000"/>
    <a:srgbClr val="00B0F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varScale="1">
        <p:scale>
          <a:sx n="68" d="100"/>
          <a:sy n="68"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DE9A8F-F429-4A77-BFF9-3467B9C403BF}" type="datetimeFigureOut">
              <a:rPr lang="en-US" smtClean="0"/>
              <a:pPr/>
              <a:t>11/26/2024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1A9AB6-9965-4137-9BC3-12D12B728ADA}" type="slidenum">
              <a:rPr lang="en-US" smtClean="0"/>
              <a:pPr/>
              <a:t>‹#›</a:t>
            </a:fld>
            <a:endParaRPr lang="en-US"/>
          </a:p>
        </p:txBody>
      </p:sp>
    </p:spTree>
    <p:extLst>
      <p:ext uri="{BB962C8B-B14F-4D97-AF65-F5344CB8AC3E}">
        <p14:creationId xmlns:p14="http://schemas.microsoft.com/office/powerpoint/2010/main" val="896246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51A9AB6-9965-4137-9BC3-12D12B728ADA}" type="slidenum">
              <a:rPr lang="en-US" smtClean="0"/>
              <a:pPr/>
              <a:t>7</a:t>
            </a:fld>
            <a:endParaRPr lang="en-US"/>
          </a:p>
        </p:txBody>
      </p:sp>
    </p:spTree>
    <p:extLst>
      <p:ext uri="{BB962C8B-B14F-4D97-AF65-F5344CB8AC3E}">
        <p14:creationId xmlns:p14="http://schemas.microsoft.com/office/powerpoint/2010/main" val="2243921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D30535-729E-4C3B-A9C3-39C670754101}" type="datetimeFigureOut">
              <a:rPr lang="en-US" smtClean="0"/>
              <a:pPr/>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95776-233B-4349-A249-6CD7B6386CF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bright="45000" contrast="-70000"/>
          </a:blip>
          <a:srcRect/>
          <a:stretch>
            <a:fillRect l="-11000" r="-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30535-729E-4C3B-A9C3-39C670754101}" type="datetimeFigureOut">
              <a:rPr lang="en-US" smtClean="0"/>
              <a:pPr/>
              <a:t>11/26/2024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B95776-233B-4349-A249-6CD7B6386CF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0"/>
            <a:ext cx="1752600" cy="1219200"/>
          </a:xfrm>
          <a:prstGeom prst="rect">
            <a:avLst/>
          </a:prstGeom>
          <a:solidFill>
            <a:srgbClr val="006600">
              <a:alpha val="4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a:spLocks noChangeArrowheads="1"/>
          </p:cNvSpPr>
          <p:nvPr/>
        </p:nvSpPr>
        <p:spPr bwMode="auto">
          <a:xfrm>
            <a:off x="0" y="0"/>
            <a:ext cx="9144000" cy="1219200"/>
          </a:xfrm>
          <a:prstGeom prst="rect">
            <a:avLst/>
          </a:prstGeom>
          <a:solidFill>
            <a:srgbClr val="77933C">
              <a:alpha val="82000"/>
            </a:srgbClr>
          </a:solidFill>
          <a:ln w="9525">
            <a:noFill/>
            <a:miter lim="800000"/>
            <a:headEnd/>
            <a:tailEnd/>
          </a:ln>
        </p:spPr>
        <p:txBody>
          <a:bodyPr lIns="182880" tIns="274320"/>
          <a:lstStyle/>
          <a:p>
            <a:pPr marL="1798638" indent="-1798638" defTabSz="679450"/>
            <a:r>
              <a:rPr lang="en-US" sz="2300" b="1" dirty="0">
                <a:solidFill>
                  <a:srgbClr val="FFFFFF"/>
                </a:solidFill>
                <a:latin typeface="Helvetica"/>
                <a:cs typeface="Helvetica"/>
              </a:rPr>
              <a:t>Lesson 8:</a:t>
            </a:r>
            <a:r>
              <a:rPr lang="en-US" sz="2500" b="1" dirty="0">
                <a:solidFill>
                  <a:srgbClr val="FFFFFF"/>
                </a:solidFill>
                <a:latin typeface="Helvetica"/>
                <a:cs typeface="Helvetica"/>
              </a:rPr>
              <a:t> 	</a:t>
            </a:r>
            <a:r>
              <a:rPr lang="en-US" sz="2300" b="1" dirty="0">
                <a:solidFill>
                  <a:srgbClr val="FFFFFF"/>
                </a:solidFill>
                <a:latin typeface="Helvetica"/>
                <a:cs typeface="Helvetica"/>
              </a:rPr>
              <a:t>The Continuing Rebellion Against God’s Design: Male Abuse or Rejection of Headship</a:t>
            </a:r>
          </a:p>
        </p:txBody>
      </p:sp>
      <p:sp>
        <p:nvSpPr>
          <p:cNvPr id="6" name="TextBox 5"/>
          <p:cNvSpPr txBox="1">
            <a:spLocks noChangeArrowheads="1"/>
          </p:cNvSpPr>
          <p:nvPr/>
        </p:nvSpPr>
        <p:spPr bwMode="auto">
          <a:xfrm>
            <a:off x="0" y="6096000"/>
            <a:ext cx="9144000" cy="762000"/>
          </a:xfrm>
          <a:prstGeom prst="rect">
            <a:avLst/>
          </a:prstGeom>
          <a:solidFill>
            <a:srgbClr val="F8F8F8">
              <a:alpha val="79999"/>
            </a:srgbClr>
          </a:solidFill>
          <a:ln w="9525">
            <a:noFill/>
            <a:miter lim="800000"/>
            <a:headEnd/>
            <a:tailEnd/>
          </a:ln>
        </p:spPr>
        <p:txBody>
          <a:bodyPr tIns="91440" rIns="274320"/>
          <a:lstStyle/>
          <a:p>
            <a:pPr marL="228600" algn="r"/>
            <a:r>
              <a:rPr lang="en-US" sz="3000" b="1" dirty="0">
                <a:latin typeface="Helvetica"/>
                <a:cs typeface="Helvetica"/>
              </a:rPr>
              <a:t>Rejoicing in God’s Good Design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81000" y="381000"/>
            <a:ext cx="8458200" cy="3370153"/>
          </a:xfrm>
          <a:prstGeom prst="rect">
            <a:avLst/>
          </a:prstGeom>
          <a:solidFill>
            <a:schemeClr val="tx1">
              <a:alpha val="69804"/>
            </a:schemeClr>
          </a:solidFill>
        </p:spPr>
        <p:txBody>
          <a:bodyPr wrap="square" rtlCol="0">
            <a:spAutoFit/>
          </a:bodyPr>
          <a:lstStyle/>
          <a:p>
            <a:pPr marL="236538" lvl="0"/>
            <a:endParaRPr lang="en-US" sz="2200" b="1" dirty="0">
              <a:solidFill>
                <a:schemeClr val="bg1"/>
              </a:solidFill>
              <a:latin typeface="Arial" pitchFamily="34" charset="0"/>
              <a:cs typeface="Arial" pitchFamily="34" charset="0"/>
            </a:endParaRPr>
          </a:p>
          <a:p>
            <a:pPr marL="236538"/>
            <a:r>
              <a:rPr lang="en-US" sz="2200" b="1" dirty="0">
                <a:solidFill>
                  <a:schemeClr val="bg1"/>
                </a:solidFill>
                <a:latin typeface="Arial" pitchFamily="34" charset="0"/>
                <a:cs typeface="Arial" pitchFamily="34" charset="0"/>
              </a:rPr>
              <a:t>This curriculum includes images from </a:t>
            </a:r>
            <a:r>
              <a:rPr lang="en-US" sz="2200" b="1" dirty="0" err="1">
                <a:solidFill>
                  <a:schemeClr val="bg1"/>
                </a:solidFill>
                <a:latin typeface="Arial" pitchFamily="34" charset="0"/>
                <a:cs typeface="Arial" pitchFamily="34" charset="0"/>
              </a:rPr>
              <a:t>Thinkstock</a:t>
            </a:r>
            <a:r>
              <a:rPr lang="en-US" sz="2200" b="1" dirty="0">
                <a:solidFill>
                  <a:schemeClr val="bg1"/>
                </a:solidFill>
                <a:latin typeface="Arial" pitchFamily="34" charset="0"/>
                <a:cs typeface="Arial" pitchFamily="34" charset="0"/>
              </a:rPr>
              <a:t> © 2011, and its licensors, which are protected by the copyright laws of the U.S., Canada, and elsewhere. Used under license. Images for this PowerPoint® show supplied by:</a:t>
            </a:r>
          </a:p>
          <a:p>
            <a:pPr marL="236538" lvl="0"/>
            <a:endParaRPr lang="en-US" sz="2100" b="1" dirty="0">
              <a:solidFill>
                <a:schemeClr val="bg1"/>
              </a:solidFill>
              <a:latin typeface="Arial" pitchFamily="34" charset="0"/>
              <a:cs typeface="Arial" pitchFamily="34" charset="0"/>
            </a:endParaRPr>
          </a:p>
          <a:p>
            <a:pPr marL="682625" indent="-446088"/>
            <a:r>
              <a:rPr lang="en-US" sz="2000" dirty="0">
                <a:solidFill>
                  <a:schemeClr val="bg1"/>
                </a:solidFill>
                <a:latin typeface="Arial" pitchFamily="34" charset="0"/>
                <a:cs typeface="Arial" pitchFamily="34" charset="0"/>
              </a:rPr>
              <a:t>Angry Man (slide background): </a:t>
            </a:r>
            <a:r>
              <a:rPr lang="en-US" sz="2000" dirty="0" err="1">
                <a:solidFill>
                  <a:schemeClr val="bg1"/>
                </a:solidFill>
                <a:latin typeface="Arial" pitchFamily="34" charset="0"/>
                <a:cs typeface="Arial" pitchFamily="34" charset="0"/>
              </a:rPr>
              <a:t>Medioimages</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Photodisc</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marL="682625" indent="-446088"/>
            <a:r>
              <a:rPr lang="en-US" sz="2000" dirty="0">
                <a:solidFill>
                  <a:schemeClr val="bg1"/>
                </a:solidFill>
                <a:latin typeface="Arial" pitchFamily="34" charset="0"/>
                <a:cs typeface="Arial" pitchFamily="34" charset="0"/>
              </a:rPr>
              <a:t>Family Grilling(slide 7): </a:t>
            </a:r>
            <a:r>
              <a:rPr lang="en-US" sz="2000" dirty="0" err="1">
                <a:solidFill>
                  <a:schemeClr val="bg1"/>
                </a:solidFill>
                <a:latin typeface="Arial" pitchFamily="34" charset="0"/>
                <a:cs typeface="Arial" pitchFamily="34" charset="0"/>
              </a:rPr>
              <a:t>Stockbyte</a:t>
            </a:r>
            <a:r>
              <a:rPr lang="en-US" sz="2000" dirty="0">
                <a:solidFill>
                  <a:schemeClr val="bg1"/>
                </a:solidFill>
                <a:latin typeface="Arial" pitchFamily="34" charset="0"/>
                <a:cs typeface="Arial" pitchFamily="34" charset="0"/>
              </a:rPr>
              <a:t>/</a:t>
            </a:r>
            <a:r>
              <a:rPr lang="en-US" sz="2000" dirty="0" err="1">
                <a:solidFill>
                  <a:schemeClr val="bg1"/>
                </a:solidFill>
                <a:latin typeface="Arial" pitchFamily="34" charset="0"/>
                <a:cs typeface="Arial" pitchFamily="34" charset="0"/>
              </a:rPr>
              <a:t>Thinkstock</a:t>
            </a:r>
            <a:r>
              <a:rPr lang="en-US" sz="2000" dirty="0">
                <a:solidFill>
                  <a:schemeClr val="bg1"/>
                </a:solidFill>
                <a:latin typeface="Arial" pitchFamily="34" charset="0"/>
                <a:cs typeface="Arial" pitchFamily="34" charset="0"/>
              </a:rPr>
              <a:t> </a:t>
            </a:r>
          </a:p>
          <a:p>
            <a:pPr marL="682625" lvl="0" indent="-446088"/>
            <a:endParaRPr lang="en-US" sz="2100" b="1" dirty="0">
              <a:solidFill>
                <a:schemeClr val="bg1"/>
              </a:solidFill>
              <a:latin typeface="Arial" pitchFamily="34" charset="0"/>
              <a:cs typeface="Arial" pitchFamily="34" charset="0"/>
            </a:endParaRPr>
          </a:p>
          <a:p>
            <a:pPr marL="682625" lvl="0" indent="-446088"/>
            <a:endParaRPr lang="en-US" sz="2100" b="1" dirty="0">
              <a:solidFill>
                <a:schemeClr val="bg1"/>
              </a:solidFil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67864" y="457200"/>
            <a:ext cx="8458200" cy="5909310"/>
          </a:xfrm>
          <a:prstGeom prst="rect">
            <a:avLst/>
          </a:prstGeom>
          <a:solidFill>
            <a:schemeClr val="tx1">
              <a:alpha val="69804"/>
            </a:schemeClr>
          </a:solidFill>
        </p:spPr>
        <p:txBody>
          <a:bodyPr wrap="square" rtlCol="0">
            <a:spAutoFit/>
          </a:bodyPr>
          <a:lstStyle/>
          <a:p>
            <a:pPr lvl="0" algn="ctr"/>
            <a:endParaRPr lang="en-US" sz="2100" b="1" dirty="0">
              <a:solidFill>
                <a:schemeClr val="bg1"/>
              </a:solidFill>
              <a:latin typeface="Helvetica"/>
              <a:cs typeface="Helvetica"/>
            </a:endParaRPr>
          </a:p>
          <a:p>
            <a:pPr lvl="0" algn="ctr"/>
            <a:r>
              <a:rPr lang="en-US" sz="2100" b="1" dirty="0">
                <a:solidFill>
                  <a:schemeClr val="bg1"/>
                </a:solidFill>
                <a:latin typeface="Arial" pitchFamily="34" charset="0"/>
                <a:cs typeface="Arial" pitchFamily="34" charset="0"/>
              </a:rPr>
              <a:t>Copyright © 2011 by Gary Steward and Next Generation Resources, Inc. Illustrations Truth78. All rights reserved.</a:t>
            </a:r>
          </a:p>
          <a:p>
            <a:pPr lvl="0" algn="ctr"/>
            <a:endParaRPr lang="en-US" sz="2100" b="1" dirty="0">
              <a:solidFill>
                <a:schemeClr val="bg1"/>
              </a:solidFill>
              <a:latin typeface="Arial" pitchFamily="34" charset="0"/>
              <a:cs typeface="Arial" pitchFamily="34" charset="0"/>
            </a:endParaRPr>
          </a:p>
          <a:p>
            <a:pPr lvl="0" algn="ctr"/>
            <a:r>
              <a:rPr lang="en-US" sz="2100" b="1" dirty="0">
                <a:solidFill>
                  <a:schemeClr val="bg1"/>
                </a:solidFill>
                <a:latin typeface="Arial" pitchFamily="34" charset="0"/>
                <a:cs typeface="Arial" pitchFamily="34" charset="0"/>
              </a:rPr>
              <a:t>Scripture quotations are from The Holy Bible, English</a:t>
            </a:r>
          </a:p>
          <a:p>
            <a:pPr lvl="0" algn="ctr"/>
            <a:r>
              <a:rPr lang="en-US" sz="2100" b="1" dirty="0">
                <a:solidFill>
                  <a:schemeClr val="bg1"/>
                </a:solidFill>
                <a:latin typeface="Arial" pitchFamily="34" charset="0"/>
                <a:cs typeface="Arial" pitchFamily="34" charset="0"/>
              </a:rPr>
              <a:t>Standard Version, copyright © 2001 by Crossway Bibles, </a:t>
            </a:r>
            <a:br>
              <a:rPr lang="en-US" sz="2100" b="1" dirty="0">
                <a:solidFill>
                  <a:schemeClr val="bg1"/>
                </a:solidFill>
                <a:latin typeface="Arial" pitchFamily="34" charset="0"/>
                <a:cs typeface="Arial" pitchFamily="34" charset="0"/>
              </a:rPr>
            </a:br>
            <a:r>
              <a:rPr lang="en-US" sz="2100" b="1" dirty="0">
                <a:solidFill>
                  <a:schemeClr val="bg1"/>
                </a:solidFill>
                <a:latin typeface="Arial" pitchFamily="34" charset="0"/>
                <a:cs typeface="Arial" pitchFamily="34" charset="0"/>
              </a:rPr>
              <a:t>a division of Good News Publishers. Used by permission. All rights reserved.</a:t>
            </a:r>
          </a:p>
          <a:p>
            <a:pPr lvl="0" algn="ctr"/>
            <a:r>
              <a:rPr lang="en-US" sz="2100" b="1" dirty="0">
                <a:solidFill>
                  <a:srgbClr val="FF0000"/>
                </a:solidFill>
                <a:latin typeface="Arial" pitchFamily="34" charset="0"/>
                <a:cs typeface="Arial" pitchFamily="34" charset="0"/>
              </a:rPr>
              <a:t>You may edit the slide to match the lesson you teach, but </a:t>
            </a:r>
            <a:br>
              <a:rPr lang="en-US" sz="2100" b="1" dirty="0">
                <a:solidFill>
                  <a:srgbClr val="FF0000"/>
                </a:solidFill>
                <a:latin typeface="Arial" pitchFamily="34" charset="0"/>
                <a:cs typeface="Arial" pitchFamily="34" charset="0"/>
              </a:rPr>
            </a:br>
            <a:r>
              <a:rPr lang="en-US" sz="2100" b="1" dirty="0">
                <a:solidFill>
                  <a:srgbClr val="FF0000"/>
                </a:solidFill>
                <a:latin typeface="Arial" pitchFamily="34" charset="0"/>
                <a:cs typeface="Arial" pitchFamily="34" charset="0"/>
              </a:rPr>
              <a:t>you may not alter the licensed images </a:t>
            </a:r>
          </a:p>
          <a:p>
            <a:pPr lvl="0" algn="ctr"/>
            <a:r>
              <a:rPr lang="en-US" sz="2100" b="1" dirty="0">
                <a:solidFill>
                  <a:srgbClr val="FF0000"/>
                </a:solidFill>
                <a:latin typeface="Arial" pitchFamily="34" charset="0"/>
                <a:cs typeface="Arial" pitchFamily="34" charset="0"/>
              </a:rPr>
              <a:t>or use them for any purpose other than Your Word is Truth.</a:t>
            </a:r>
          </a:p>
          <a:p>
            <a:pPr lvl="0" algn="ctr"/>
            <a:r>
              <a:rPr lang="en-US" sz="2100" b="1" dirty="0">
                <a:solidFill>
                  <a:schemeClr val="bg1"/>
                </a:solidFill>
                <a:latin typeface="Arial" pitchFamily="34" charset="0"/>
                <a:cs typeface="Arial" pitchFamily="34" charset="0"/>
              </a:rPr>
              <a:t>This publication includes images from </a:t>
            </a:r>
            <a:br>
              <a:rPr lang="en-US" sz="2100" b="1" dirty="0">
                <a:solidFill>
                  <a:schemeClr val="bg1"/>
                </a:solidFill>
                <a:latin typeface="Arial" pitchFamily="34" charset="0"/>
                <a:cs typeface="Arial" pitchFamily="34" charset="0"/>
              </a:rPr>
            </a:br>
            <a:r>
              <a:rPr lang="en-US" sz="2100" b="1" dirty="0" err="1">
                <a:solidFill>
                  <a:schemeClr val="bg1"/>
                </a:solidFill>
                <a:latin typeface="Arial" pitchFamily="34" charset="0"/>
                <a:cs typeface="Arial" pitchFamily="34" charset="0"/>
              </a:rPr>
              <a:t>GettyImages</a:t>
            </a:r>
            <a:r>
              <a:rPr lang="en-US" sz="2100" b="1" dirty="0">
                <a:solidFill>
                  <a:schemeClr val="bg1"/>
                </a:solidFill>
                <a:latin typeface="Arial" pitchFamily="34" charset="0"/>
                <a:cs typeface="Arial" pitchFamily="34" charset="0"/>
              </a:rPr>
              <a:t>/Thinkstock Corporation © 2011, and </a:t>
            </a:r>
            <a:br>
              <a:rPr lang="en-US" sz="2100" b="1" dirty="0">
                <a:solidFill>
                  <a:schemeClr val="bg1"/>
                </a:solidFill>
                <a:latin typeface="Arial" pitchFamily="34" charset="0"/>
                <a:cs typeface="Arial" pitchFamily="34" charset="0"/>
              </a:rPr>
            </a:br>
            <a:r>
              <a:rPr lang="en-US" sz="2100" b="1" dirty="0">
                <a:solidFill>
                  <a:schemeClr val="bg1"/>
                </a:solidFill>
                <a:latin typeface="Arial" pitchFamily="34" charset="0"/>
                <a:cs typeface="Arial" pitchFamily="34" charset="0"/>
              </a:rPr>
              <a:t>its licensors. Used under license.</a:t>
            </a:r>
          </a:p>
          <a:p>
            <a:pPr lvl="0"/>
            <a:endParaRPr lang="en-US" sz="2100" b="1" dirty="0">
              <a:solidFill>
                <a:schemeClr val="bg1"/>
              </a:solidFill>
              <a:latin typeface="Arial" pitchFamily="34" charset="0"/>
              <a:cs typeface="Arial" pitchFamily="34" charset="0"/>
            </a:endParaRPr>
          </a:p>
          <a:p>
            <a:pPr lvl="0" algn="ctr"/>
            <a:r>
              <a:rPr lang="en-US" sz="2100" b="1" dirty="0">
                <a:solidFill>
                  <a:schemeClr val="bg1"/>
                </a:solidFill>
                <a:latin typeface="Arial" pitchFamily="34" charset="0"/>
                <a:cs typeface="Arial" pitchFamily="34" charset="0"/>
              </a:rPr>
              <a:t>Truth78</a:t>
            </a:r>
          </a:p>
          <a:p>
            <a:pPr lvl="0" algn="ctr"/>
            <a:r>
              <a:rPr lang="en-US" sz="2100" b="1" dirty="0">
                <a:solidFill>
                  <a:schemeClr val="bg1"/>
                </a:solidFill>
                <a:latin typeface="Arial" pitchFamily="34" charset="0"/>
                <a:cs typeface="Arial" pitchFamily="34" charset="0"/>
              </a:rPr>
              <a:t>info@Truth78.org</a:t>
            </a:r>
          </a:p>
          <a:p>
            <a:pPr lvl="0" algn="ctr"/>
            <a:r>
              <a:rPr lang="en-US" sz="2100" b="1">
                <a:solidFill>
                  <a:schemeClr val="bg1"/>
                </a:solidFill>
                <a:latin typeface="Arial" pitchFamily="34" charset="0"/>
                <a:cs typeface="Arial" pitchFamily="34" charset="0"/>
              </a:rPr>
              <a:t>www.Truth78.org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304800" y="1143000"/>
            <a:ext cx="8610600" cy="2785378"/>
          </a:xfrm>
          <a:prstGeom prst="rect">
            <a:avLst/>
          </a:prstGeom>
          <a:solidFill>
            <a:schemeClr val="tx1">
              <a:alpha val="58000"/>
            </a:schemeClr>
          </a:solidFill>
        </p:spPr>
        <p:txBody>
          <a:bodyPr wrap="square" lIns="274320" tIns="274320" rIns="274320" bIns="274320" rtlCol="0">
            <a:spAutoFit/>
          </a:bodyPr>
          <a:lstStyle/>
          <a:p>
            <a:pPr>
              <a:spcAft>
                <a:spcPts val="600"/>
              </a:spcAft>
            </a:pPr>
            <a:r>
              <a:rPr lang="en-US" sz="2600" dirty="0">
                <a:solidFill>
                  <a:srgbClr val="FFFFFF"/>
                </a:solidFill>
                <a:latin typeface="Helvetica"/>
                <a:cs typeface="Helvetica"/>
              </a:rPr>
              <a:t>Genesis 3:14-19</a:t>
            </a:r>
          </a:p>
          <a:p>
            <a:pPr>
              <a:spcAft>
                <a:spcPts val="600"/>
              </a:spcAft>
            </a:pPr>
            <a:r>
              <a:rPr lang="en-US" sz="2600" dirty="0">
                <a:solidFill>
                  <a:srgbClr val="FFFFFF"/>
                </a:solidFill>
                <a:latin typeface="Helvetica"/>
                <a:cs typeface="Helvetica"/>
              </a:rPr>
              <a:t>The primary focus of the curse: Adam’s and Eve’s God-given </a:t>
            </a:r>
            <a:r>
              <a:rPr lang="en-US" sz="2600" b="1" u="sng" dirty="0">
                <a:solidFill>
                  <a:srgbClr val="FFFFFF"/>
                </a:solidFill>
                <a:latin typeface="Helvetica"/>
                <a:cs typeface="Helvetica"/>
              </a:rPr>
              <a:t>roles</a:t>
            </a:r>
            <a:r>
              <a:rPr lang="en-US" sz="2600" dirty="0">
                <a:solidFill>
                  <a:srgbClr val="FFFFFF"/>
                </a:solidFill>
                <a:latin typeface="Helvetica"/>
                <a:cs typeface="Helvetica"/>
              </a:rPr>
              <a:t>.</a:t>
            </a:r>
          </a:p>
          <a:p>
            <a:pPr marL="346075" indent="-346075">
              <a:spcAft>
                <a:spcPts val="600"/>
              </a:spcAft>
              <a:buFont typeface="Arial" pitchFamily="34" charset="0"/>
              <a:buChar char="•"/>
            </a:pPr>
            <a:r>
              <a:rPr lang="en-US" sz="2600" dirty="0">
                <a:solidFill>
                  <a:srgbClr val="FFFFFF"/>
                </a:solidFill>
                <a:latin typeface="Helvetica"/>
                <a:cs typeface="Helvetica"/>
              </a:rPr>
              <a:t>Man’s </a:t>
            </a:r>
            <a:r>
              <a:rPr lang="en-US" sz="2600" b="1" u="sng" dirty="0">
                <a:solidFill>
                  <a:srgbClr val="FFFFFF"/>
                </a:solidFill>
                <a:latin typeface="Helvetica"/>
                <a:cs typeface="Helvetica"/>
              </a:rPr>
              <a:t>work</a:t>
            </a:r>
          </a:p>
          <a:p>
            <a:pPr marL="346075" indent="-346075">
              <a:spcAft>
                <a:spcPts val="600"/>
              </a:spcAft>
              <a:buFont typeface="Arial" pitchFamily="34" charset="0"/>
              <a:buChar char="•"/>
            </a:pPr>
            <a:r>
              <a:rPr lang="en-US" sz="2600" dirty="0">
                <a:solidFill>
                  <a:srgbClr val="FFFFFF"/>
                </a:solidFill>
                <a:latin typeface="Helvetica"/>
                <a:cs typeface="Helvetica"/>
              </a:rPr>
              <a:t>Woman’s </a:t>
            </a:r>
            <a:r>
              <a:rPr lang="en-US" sz="2600" b="1" u="sng" dirty="0">
                <a:solidFill>
                  <a:srgbClr val="FFFFFF"/>
                </a:solidFill>
                <a:latin typeface="Helvetica"/>
                <a:cs typeface="Helvetica"/>
              </a:rPr>
              <a:t>relationship</a:t>
            </a:r>
          </a:p>
        </p:txBody>
      </p:sp>
      <p:sp>
        <p:nvSpPr>
          <p:cNvPr id="23" name="TextBox 22"/>
          <p:cNvSpPr txBox="1">
            <a:spLocks noChangeArrowheads="1"/>
          </p:cNvSpPr>
          <p:nvPr/>
        </p:nvSpPr>
        <p:spPr bwMode="auto">
          <a:xfrm>
            <a:off x="2133600" y="5181600"/>
            <a:ext cx="3962400" cy="838200"/>
          </a:xfrm>
          <a:prstGeom prst="rect">
            <a:avLst/>
          </a:prstGeom>
          <a:solidFill>
            <a:srgbClr val="E46C0A">
              <a:alpha val="80000"/>
            </a:srgbClr>
          </a:solidFill>
          <a:ln w="9525">
            <a:noFill/>
            <a:miter lim="800000"/>
            <a:headEnd/>
            <a:tailEnd/>
          </a:ln>
        </p:spPr>
        <p:txBody>
          <a:bodyPr lIns="182880" tIns="182880" rIns="182880" bIns="182880"/>
          <a:lstStyle/>
          <a:p>
            <a:pPr marL="104775"/>
            <a:r>
              <a:rPr lang="en-US" sz="2800" b="1" dirty="0">
                <a:latin typeface="Helvetica"/>
                <a:cs typeface="Helvetica"/>
              </a:rPr>
              <a:t>Pain and Frustration</a:t>
            </a:r>
          </a:p>
        </p:txBody>
      </p:sp>
      <p:sp>
        <p:nvSpPr>
          <p:cNvPr id="24" name="Right Arrow 23"/>
          <p:cNvSpPr/>
          <p:nvPr/>
        </p:nvSpPr>
        <p:spPr>
          <a:xfrm rot="5400000">
            <a:off x="3657600" y="4267200"/>
            <a:ext cx="838200" cy="685800"/>
          </a:xfrm>
          <a:prstGeom prst="rightArrow">
            <a:avLst/>
          </a:prstGeom>
          <a:solidFill>
            <a:schemeClr val="tx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a:spLocks noChangeArrowheads="1"/>
          </p:cNvSpPr>
          <p:nvPr/>
        </p:nvSpPr>
        <p:spPr bwMode="auto">
          <a:xfrm>
            <a:off x="0" y="0"/>
            <a:ext cx="9144000" cy="914400"/>
          </a:xfrm>
          <a:prstGeom prst="rect">
            <a:avLst/>
          </a:prstGeom>
          <a:solidFill>
            <a:srgbClr val="77933C">
              <a:alpha val="82000"/>
            </a:srgbClr>
          </a:solidFill>
          <a:ln w="9525">
            <a:noFill/>
            <a:miter lim="800000"/>
            <a:headEnd/>
            <a:tailEnd/>
          </a:ln>
        </p:spPr>
        <p:txBody>
          <a:bodyPr lIns="274320" tIns="274320" rIns="274320" bIns="182880"/>
          <a:lstStyle/>
          <a:p>
            <a:pPr marL="1798638" indent="-1798638" defTabSz="679450"/>
            <a:r>
              <a:rPr lang="en-US" sz="2800" b="1" dirty="0">
                <a:solidFill>
                  <a:srgbClr val="FFFFFF"/>
                </a:solidFill>
                <a:latin typeface="Helvetica"/>
                <a:cs typeface="Helvetica"/>
              </a:rPr>
              <a:t>The Curse and Its Continuing Affects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fade">
                                      <p:cBhvr>
                                        <p:cTn id="17" dur="500"/>
                                        <p:tgtEl>
                                          <p:spTgt spid="8">
                                            <p:txEl>
                                              <p:pRg st="3" end="3"/>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381000" y="1143000"/>
            <a:ext cx="8382000" cy="5432257"/>
          </a:xfrm>
          <a:prstGeom prst="rect">
            <a:avLst/>
          </a:prstGeom>
          <a:solidFill>
            <a:schemeClr val="tx1">
              <a:alpha val="68000"/>
            </a:schemeClr>
          </a:solidFill>
        </p:spPr>
        <p:txBody>
          <a:bodyPr wrap="square" lIns="274320" tIns="274320" rIns="274320" bIns="274320" rtlCol="0">
            <a:spAutoFit/>
          </a:bodyPr>
          <a:lstStyle/>
          <a:p>
            <a:pPr>
              <a:spcAft>
                <a:spcPts val="600"/>
              </a:spcAft>
            </a:pPr>
            <a:r>
              <a:rPr lang="en-US" sz="2600" dirty="0">
                <a:solidFill>
                  <a:srgbClr val="FFFFFF"/>
                </a:solidFill>
                <a:latin typeface="Helvetica"/>
                <a:cs typeface="Helvetica"/>
              </a:rPr>
              <a:t>“In the punishments God gave to Adam and Eve, he did not introduce new roles or functions, but simply introduced pain and distortion into the functions they previously had. Thus, Adam would still have primary responsibility for tilling the ground and raising crops, but the ground would bring forth ‘thorns and thistles’ …Similarly, Eve would still have the responsibility of bearing children, but to do so would become painful…Thus God introduced conflict and pain into the previously harmonious relationship between Adam and Eve.” </a:t>
            </a:r>
          </a:p>
          <a:p>
            <a:pPr algn="r">
              <a:spcAft>
                <a:spcPts val="600"/>
              </a:spcAft>
            </a:pPr>
            <a:r>
              <a:rPr lang="en-US" sz="2600" dirty="0">
                <a:solidFill>
                  <a:srgbClr val="FFFFFF"/>
                </a:solidFill>
                <a:latin typeface="Helvetica"/>
                <a:cs typeface="Helvetica"/>
              </a:rPr>
              <a:t>	Wayne </a:t>
            </a:r>
            <a:r>
              <a:rPr lang="en-US" sz="2600" dirty="0" err="1">
                <a:solidFill>
                  <a:srgbClr val="FFFFFF"/>
                </a:solidFill>
                <a:latin typeface="Helvetica"/>
                <a:cs typeface="Helvetica"/>
              </a:rPr>
              <a:t>Grudem</a:t>
            </a:r>
            <a:endParaRPr lang="en-US" sz="2600" dirty="0">
              <a:solidFill>
                <a:srgbClr val="FFFFFF"/>
              </a:solidFill>
              <a:latin typeface="Helvetica"/>
              <a:cs typeface="Helvetica"/>
            </a:endParaRPr>
          </a:p>
        </p:txBody>
      </p:sp>
      <p:sp>
        <p:nvSpPr>
          <p:cNvPr id="7" name="TextBox 6"/>
          <p:cNvSpPr txBox="1">
            <a:spLocks noChangeArrowheads="1"/>
          </p:cNvSpPr>
          <p:nvPr/>
        </p:nvSpPr>
        <p:spPr bwMode="auto">
          <a:xfrm>
            <a:off x="0" y="0"/>
            <a:ext cx="9144000" cy="914400"/>
          </a:xfrm>
          <a:prstGeom prst="rect">
            <a:avLst/>
          </a:prstGeom>
          <a:solidFill>
            <a:srgbClr val="77933C">
              <a:alpha val="82000"/>
            </a:srgbClr>
          </a:solidFill>
          <a:ln w="9525">
            <a:noFill/>
            <a:miter lim="800000"/>
            <a:headEnd/>
            <a:tailEnd/>
          </a:ln>
        </p:spPr>
        <p:txBody>
          <a:bodyPr lIns="274320" tIns="274320" rIns="274320" bIns="182880"/>
          <a:lstStyle/>
          <a:p>
            <a:pPr marL="1798638" indent="-1798638" defTabSz="679450"/>
            <a:r>
              <a:rPr lang="en-US" sz="2800" b="1" dirty="0">
                <a:solidFill>
                  <a:srgbClr val="FFFFFF"/>
                </a:solidFill>
                <a:latin typeface="Helvetica"/>
                <a:cs typeface="Helvetica"/>
              </a:rPr>
              <a:t>The Curse and Its Continuing Affects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304800" y="1199376"/>
            <a:ext cx="8458200" cy="3293209"/>
          </a:xfrm>
          <a:prstGeom prst="rect">
            <a:avLst/>
          </a:prstGeom>
          <a:solidFill>
            <a:schemeClr val="tx1">
              <a:alpha val="64000"/>
            </a:schemeClr>
          </a:solidFill>
        </p:spPr>
        <p:txBody>
          <a:bodyPr wrap="square" lIns="182880" tIns="182880" rIns="182880" bIns="365760" rtlCol="0">
            <a:spAutoFit/>
          </a:bodyPr>
          <a:lstStyle/>
          <a:p>
            <a:pPr algn="ctr">
              <a:lnSpc>
                <a:spcPct val="150000"/>
              </a:lnSpc>
              <a:spcAft>
                <a:spcPts val="600"/>
              </a:spcAft>
            </a:pPr>
            <a:r>
              <a:rPr lang="en-US" sz="3600" b="1" dirty="0">
                <a:solidFill>
                  <a:schemeClr val="bg1"/>
                </a:solidFill>
                <a:latin typeface="Helvetica"/>
                <a:cs typeface="Helvetica"/>
              </a:rPr>
              <a:t>God’s Good Design</a:t>
            </a:r>
          </a:p>
          <a:p>
            <a:pPr marL="63500">
              <a:spcAft>
                <a:spcPts val="600"/>
              </a:spcAft>
            </a:pPr>
            <a:r>
              <a:rPr lang="en-US" sz="2600" dirty="0">
                <a:solidFill>
                  <a:schemeClr val="bg1"/>
                </a:solidFill>
                <a:latin typeface="Helvetica"/>
                <a:cs typeface="Helvetica"/>
              </a:rPr>
              <a:t>Man: headship—</a:t>
            </a:r>
            <a:r>
              <a:rPr lang="en-US" sz="2600" b="1" u="sng" dirty="0">
                <a:solidFill>
                  <a:schemeClr val="bg1"/>
                </a:solidFill>
                <a:latin typeface="Helvetica"/>
                <a:cs typeface="Helvetica"/>
              </a:rPr>
              <a:t>authority</a:t>
            </a:r>
            <a:r>
              <a:rPr lang="en-US" sz="2600" dirty="0">
                <a:solidFill>
                  <a:schemeClr val="bg1"/>
                </a:solidFill>
                <a:latin typeface="Helvetica"/>
                <a:cs typeface="Helvetica"/>
              </a:rPr>
              <a:t> and </a:t>
            </a:r>
            <a:r>
              <a:rPr lang="en-US" sz="2600" b="1" u="sng" dirty="0">
                <a:solidFill>
                  <a:schemeClr val="bg1"/>
                </a:solidFill>
                <a:latin typeface="Helvetica"/>
                <a:cs typeface="Helvetica"/>
              </a:rPr>
              <a:t>responsibility</a:t>
            </a:r>
          </a:p>
          <a:p>
            <a:pPr>
              <a:spcAft>
                <a:spcPts val="600"/>
              </a:spcAft>
            </a:pPr>
            <a:endParaRPr lang="en-US" sz="2600" dirty="0">
              <a:solidFill>
                <a:schemeClr val="bg1"/>
              </a:solidFill>
              <a:latin typeface="Helvetica"/>
              <a:cs typeface="Helvetica"/>
            </a:endParaRPr>
          </a:p>
          <a:p>
            <a:pPr>
              <a:spcAft>
                <a:spcPts val="600"/>
              </a:spcAft>
            </a:pPr>
            <a:endParaRPr lang="en-US" sz="2600" dirty="0">
              <a:solidFill>
                <a:schemeClr val="bg1"/>
              </a:solidFill>
              <a:latin typeface="Helvetica"/>
              <a:cs typeface="Helvetica"/>
            </a:endParaRPr>
          </a:p>
          <a:p>
            <a:pPr marL="2632075">
              <a:spcAft>
                <a:spcPts val="600"/>
              </a:spcAft>
            </a:pPr>
            <a:r>
              <a:rPr lang="en-US" sz="2600" dirty="0">
                <a:solidFill>
                  <a:schemeClr val="bg1"/>
                </a:solidFill>
                <a:latin typeface="Helvetica"/>
                <a:cs typeface="Helvetica"/>
              </a:rPr>
              <a:t>“</a:t>
            </a:r>
            <a:r>
              <a:rPr lang="en-US" sz="2600" b="1" u="sng" dirty="0">
                <a:solidFill>
                  <a:schemeClr val="bg1"/>
                </a:solidFill>
                <a:latin typeface="Helvetica"/>
                <a:cs typeface="Helvetica"/>
              </a:rPr>
              <a:t>Rule</a:t>
            </a:r>
            <a:r>
              <a:rPr lang="en-US" sz="2600" dirty="0">
                <a:solidFill>
                  <a:schemeClr val="bg1"/>
                </a:solidFill>
                <a:latin typeface="Helvetica"/>
                <a:cs typeface="Helvetica"/>
              </a:rPr>
              <a:t>”:</a:t>
            </a:r>
            <a:r>
              <a:rPr lang="en-US" sz="2600" dirty="0"/>
              <a:t> </a:t>
            </a:r>
            <a:r>
              <a:rPr lang="en-US" sz="2600" b="1" u="sng" dirty="0">
                <a:solidFill>
                  <a:schemeClr val="accent3">
                    <a:lumMod val="60000"/>
                    <a:lumOff val="40000"/>
                  </a:schemeClr>
                </a:solidFill>
                <a:latin typeface="Helvetica"/>
                <a:cs typeface="Helvetica"/>
              </a:rPr>
              <a:t>PAIN</a:t>
            </a:r>
            <a:r>
              <a:rPr lang="en-US" sz="2600" dirty="0">
                <a:solidFill>
                  <a:schemeClr val="accent3">
                    <a:lumMod val="60000"/>
                    <a:lumOff val="40000"/>
                  </a:schemeClr>
                </a:solidFill>
                <a:latin typeface="Helvetica"/>
                <a:cs typeface="Helvetica"/>
              </a:rPr>
              <a:t> </a:t>
            </a:r>
            <a:r>
              <a:rPr lang="en-US" sz="2600" dirty="0">
                <a:solidFill>
                  <a:srgbClr val="FFFFFF"/>
                </a:solidFill>
                <a:latin typeface="Helvetica"/>
                <a:cs typeface="Helvetica"/>
              </a:rPr>
              <a:t>and</a:t>
            </a:r>
            <a:r>
              <a:rPr lang="en-US" sz="2600" dirty="0">
                <a:latin typeface="Helvetica"/>
                <a:cs typeface="Helvetica"/>
              </a:rPr>
              <a:t> </a:t>
            </a:r>
            <a:r>
              <a:rPr lang="en-US" sz="2600" b="1" u="sng" dirty="0">
                <a:solidFill>
                  <a:srgbClr val="C3D69B"/>
                </a:solidFill>
                <a:latin typeface="Helvetica"/>
                <a:cs typeface="Helvetica"/>
              </a:rPr>
              <a:t>SORROW</a:t>
            </a:r>
          </a:p>
        </p:txBody>
      </p:sp>
      <p:sp>
        <p:nvSpPr>
          <p:cNvPr id="23" name="TextBox 22"/>
          <p:cNvSpPr txBox="1">
            <a:spLocks noChangeArrowheads="1"/>
          </p:cNvSpPr>
          <p:nvPr/>
        </p:nvSpPr>
        <p:spPr bwMode="auto">
          <a:xfrm>
            <a:off x="2971800" y="2214265"/>
            <a:ext cx="5334000" cy="606970"/>
          </a:xfrm>
          <a:prstGeom prst="rect">
            <a:avLst/>
          </a:prstGeom>
          <a:solidFill>
            <a:srgbClr val="E46C0A"/>
          </a:solidFill>
          <a:ln w="9525">
            <a:noFill/>
            <a:miter lim="800000"/>
            <a:headEnd/>
            <a:tailEnd/>
          </a:ln>
        </p:spPr>
        <p:txBody>
          <a:bodyPr lIns="0" tIns="137160" rIns="0" bIns="137160" anchor="ctr"/>
          <a:lstStyle/>
          <a:p>
            <a:pPr algn="ctr"/>
            <a:r>
              <a:rPr lang="en-US" sz="2600" b="1" u="sng" dirty="0">
                <a:solidFill>
                  <a:schemeClr val="bg1"/>
                </a:solidFill>
                <a:latin typeface="Helvetica"/>
                <a:cs typeface="Helvetica"/>
              </a:rPr>
              <a:t>DISTORTED</a:t>
            </a:r>
            <a:r>
              <a:rPr lang="en-US" sz="2600" dirty="0">
                <a:solidFill>
                  <a:schemeClr val="bg1"/>
                </a:solidFill>
                <a:latin typeface="Helvetica"/>
                <a:cs typeface="Helvetica"/>
              </a:rPr>
              <a:t>: </a:t>
            </a:r>
            <a:r>
              <a:rPr lang="en-US" sz="2600" b="1" u="sng" dirty="0">
                <a:solidFill>
                  <a:schemeClr val="bg1"/>
                </a:solidFill>
                <a:latin typeface="Helvetica"/>
                <a:cs typeface="Helvetica"/>
              </a:rPr>
              <a:t>abuse</a:t>
            </a:r>
            <a:r>
              <a:rPr lang="en-US" sz="2600" dirty="0">
                <a:solidFill>
                  <a:schemeClr val="bg1"/>
                </a:solidFill>
                <a:latin typeface="Helvetica"/>
                <a:cs typeface="Helvetica"/>
              </a:rPr>
              <a:t> and </a:t>
            </a:r>
            <a:r>
              <a:rPr lang="en-US" sz="2600" b="1" u="sng" dirty="0">
                <a:solidFill>
                  <a:schemeClr val="bg1"/>
                </a:solidFill>
                <a:latin typeface="Helvetica"/>
                <a:cs typeface="Helvetica"/>
              </a:rPr>
              <a:t>misuse</a:t>
            </a:r>
          </a:p>
        </p:txBody>
      </p:sp>
      <p:sp>
        <p:nvSpPr>
          <p:cNvPr id="24" name="Right Arrow 23"/>
          <p:cNvSpPr/>
          <p:nvPr/>
        </p:nvSpPr>
        <p:spPr>
          <a:xfrm rot="5400000">
            <a:off x="4656083" y="3044582"/>
            <a:ext cx="717332" cy="580698"/>
          </a:xfrm>
          <a:prstGeom prst="rightArrow">
            <a:avLst/>
          </a:prstGeom>
          <a:solidFill>
            <a:srgbClr val="E46C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04800" y="4492585"/>
            <a:ext cx="8458200" cy="1908215"/>
          </a:xfrm>
          <a:prstGeom prst="rect">
            <a:avLst/>
          </a:prstGeom>
          <a:solidFill>
            <a:srgbClr val="77933C">
              <a:alpha val="80000"/>
            </a:srgbClr>
          </a:solidFill>
        </p:spPr>
        <p:txBody>
          <a:bodyPr wrap="square" lIns="182880" tIns="182880" rIns="182880" bIns="182880" rtlCol="0">
            <a:spAutoFit/>
          </a:bodyPr>
          <a:lstStyle/>
          <a:p>
            <a:pPr marL="457200" indent="-346075"/>
            <a:r>
              <a:rPr lang="en-US" sz="2500" dirty="0">
                <a:solidFill>
                  <a:srgbClr val="FFFFFF"/>
                </a:solidFill>
                <a:latin typeface="Helvetica"/>
                <a:cs typeface="Helvetica"/>
              </a:rPr>
              <a:t>“Rule” = Hebrew word </a:t>
            </a:r>
            <a:r>
              <a:rPr lang="en-US" sz="2500" i="1" dirty="0" err="1">
                <a:solidFill>
                  <a:srgbClr val="FFFFFF"/>
                </a:solidFill>
                <a:latin typeface="Helvetica"/>
                <a:cs typeface="Helvetica"/>
              </a:rPr>
              <a:t>mashal</a:t>
            </a:r>
            <a:endParaRPr lang="en-US" sz="2500" dirty="0">
              <a:solidFill>
                <a:srgbClr val="FFFFFF"/>
              </a:solidFill>
              <a:latin typeface="Helvetica"/>
              <a:cs typeface="Helvetica"/>
            </a:endParaRPr>
          </a:p>
          <a:p>
            <a:pPr marL="457200" indent="-346075">
              <a:buFont typeface="Arial" pitchFamily="34" charset="0"/>
              <a:buChar char="•"/>
            </a:pPr>
            <a:r>
              <a:rPr lang="en-US" sz="2500" dirty="0">
                <a:solidFill>
                  <a:srgbClr val="FFFFFF"/>
                </a:solidFill>
                <a:latin typeface="Helvetica"/>
                <a:cs typeface="Helvetica"/>
              </a:rPr>
              <a:t>Strong term</a:t>
            </a:r>
          </a:p>
          <a:p>
            <a:pPr marL="457200" indent="-346075">
              <a:buFont typeface="Arial" pitchFamily="34" charset="0"/>
              <a:buChar char="•"/>
            </a:pPr>
            <a:r>
              <a:rPr lang="en-US" sz="2500" dirty="0">
                <a:solidFill>
                  <a:srgbClr val="FFFFFF"/>
                </a:solidFill>
                <a:latin typeface="Helvetica"/>
                <a:cs typeface="Helvetica"/>
              </a:rPr>
              <a:t>Used in referring to governments with absolute rulers</a:t>
            </a:r>
          </a:p>
          <a:p>
            <a:pPr marL="457200" indent="-346075">
              <a:buFont typeface="Arial" pitchFamily="34" charset="0"/>
              <a:buChar char="•"/>
            </a:pPr>
            <a:r>
              <a:rPr lang="en-US" sz="2500" dirty="0">
                <a:solidFill>
                  <a:srgbClr val="FFFFFF"/>
                </a:solidFill>
                <a:latin typeface="Helvetica"/>
                <a:cs typeface="Helvetica"/>
              </a:rPr>
              <a:t>Not used in the family context</a:t>
            </a:r>
          </a:p>
        </p:txBody>
      </p:sp>
      <p:sp>
        <p:nvSpPr>
          <p:cNvPr id="7" name="TextBox 6"/>
          <p:cNvSpPr txBox="1">
            <a:spLocks noChangeArrowheads="1"/>
          </p:cNvSpPr>
          <p:nvPr/>
        </p:nvSpPr>
        <p:spPr bwMode="auto">
          <a:xfrm>
            <a:off x="0" y="0"/>
            <a:ext cx="9144000" cy="914400"/>
          </a:xfrm>
          <a:prstGeom prst="rect">
            <a:avLst/>
          </a:prstGeom>
          <a:solidFill>
            <a:srgbClr val="77933C">
              <a:alpha val="82000"/>
            </a:srgbClr>
          </a:solidFill>
          <a:ln w="9525">
            <a:noFill/>
            <a:miter lim="800000"/>
            <a:headEnd/>
            <a:tailEnd/>
          </a:ln>
        </p:spPr>
        <p:txBody>
          <a:bodyPr lIns="274320" tIns="274320" rIns="274320" bIns="182880"/>
          <a:lstStyle/>
          <a:p>
            <a:pPr marL="1798638" indent="-1798638" defTabSz="679450"/>
            <a:r>
              <a:rPr lang="en-US" sz="2800" b="1" dirty="0">
                <a:solidFill>
                  <a:srgbClr val="FFFFFF"/>
                </a:solidFill>
                <a:latin typeface="Helvetica"/>
                <a:cs typeface="Helvetica"/>
              </a:rPr>
              <a:t>Man’s Created Role Now Distorted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animEffect transition="in" filter="fade">
                                      <p:cBhvr>
                                        <p:cTn id="13" dur="500"/>
                                        <p:tgtEl>
                                          <p:spTgt spid="8">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l="-11000" r="-11000"/>
          </a:stretch>
        </a:blipFill>
        <a:effectLst/>
      </p:bgPr>
    </p:bg>
    <p:spTree>
      <p:nvGrpSpPr>
        <p:cNvPr id="1" name=""/>
        <p:cNvGrpSpPr/>
        <p:nvPr/>
      </p:nvGrpSpPr>
      <p:grpSpPr>
        <a:xfrm>
          <a:off x="0" y="0"/>
          <a:ext cx="0" cy="0"/>
          <a:chOff x="0" y="0"/>
          <a:chExt cx="0" cy="0"/>
        </a:xfrm>
      </p:grpSpPr>
      <p:sp>
        <p:nvSpPr>
          <p:cNvPr id="3" name="Rectangle 2"/>
          <p:cNvSpPr/>
          <p:nvPr/>
        </p:nvSpPr>
        <p:spPr>
          <a:xfrm>
            <a:off x="533400" y="3581400"/>
            <a:ext cx="8153400" cy="914400"/>
          </a:xfrm>
          <a:prstGeom prst="rect">
            <a:avLst/>
          </a:prstGeom>
          <a:solidFill>
            <a:schemeClr val="tx1">
              <a:alpha val="3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33400" y="522744"/>
            <a:ext cx="8153400" cy="4001096"/>
          </a:xfrm>
          <a:prstGeom prst="rect">
            <a:avLst/>
          </a:prstGeom>
          <a:solidFill>
            <a:srgbClr val="77933C">
              <a:alpha val="84000"/>
            </a:srgbClr>
          </a:solidFill>
        </p:spPr>
        <p:txBody>
          <a:bodyPr wrap="square" lIns="274320" tIns="274320" rIns="274320" bIns="274320" rtlCol="0">
            <a:spAutoFit/>
          </a:bodyPr>
          <a:lstStyle/>
          <a:p>
            <a:pPr marL="111125"/>
            <a:r>
              <a:rPr lang="en-US" sz="2800" dirty="0">
                <a:solidFill>
                  <a:srgbClr val="FFFFFF"/>
                </a:solidFill>
                <a:latin typeface="Helvetica"/>
                <a:cs typeface="Helvetica"/>
              </a:rPr>
              <a:t>“The word ‘has nuances of dictatorial or absolute, uncaring use of authority, rather than considerate, thoughtful rule. It suggests harshness rather than kindness. The sense here is that Adam will misuse his authority by ruling harshly over his wife.’”</a:t>
            </a:r>
          </a:p>
          <a:p>
            <a:pPr marL="111125"/>
            <a:endParaRPr lang="en-US" sz="2800" dirty="0">
              <a:solidFill>
                <a:srgbClr val="FFFFFF"/>
              </a:solidFill>
              <a:latin typeface="Helvetica"/>
              <a:cs typeface="Helvetica"/>
            </a:endParaRPr>
          </a:p>
          <a:p>
            <a:pPr marL="111125" algn="r"/>
            <a:r>
              <a:rPr lang="en-US" sz="2800" dirty="0">
                <a:solidFill>
                  <a:srgbClr val="FFFFFF"/>
                </a:solidFill>
                <a:latin typeface="Helvetica"/>
                <a:cs typeface="Helvetica"/>
              </a:rPr>
              <a:t>Wayne </a:t>
            </a:r>
            <a:r>
              <a:rPr lang="en-US" sz="2800" dirty="0" err="1">
                <a:solidFill>
                  <a:srgbClr val="FFFFFF"/>
                </a:solidFill>
                <a:latin typeface="Helvetica"/>
                <a:cs typeface="Helvetica"/>
              </a:rPr>
              <a:t>Grudem</a:t>
            </a:r>
            <a:endParaRPr lang="en-US" sz="2800" dirty="0">
              <a:solidFill>
                <a:srgbClr val="FFFFFF"/>
              </a:solidFill>
              <a:latin typeface="Helvetica"/>
              <a:cs typeface="Helvetic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381000" y="2293203"/>
            <a:ext cx="4495800" cy="830997"/>
          </a:xfrm>
          <a:prstGeom prst="rect">
            <a:avLst/>
          </a:prstGeom>
          <a:noFill/>
        </p:spPr>
        <p:txBody>
          <a:bodyPr wrap="square" rtlCol="0">
            <a:spAutoFit/>
          </a:bodyPr>
          <a:lstStyle/>
          <a:p>
            <a:pPr algn="ctr">
              <a:spcAft>
                <a:spcPts val="600"/>
              </a:spcAft>
            </a:pPr>
            <a:r>
              <a:rPr lang="en-US" sz="4800" b="1" dirty="0">
                <a:solidFill>
                  <a:srgbClr val="E46C0A"/>
                </a:solidFill>
                <a:latin typeface="Helvetica"/>
                <a:cs typeface="Helvetica"/>
              </a:rPr>
              <a:t>DISTORTION</a:t>
            </a:r>
          </a:p>
        </p:txBody>
      </p:sp>
      <p:sp>
        <p:nvSpPr>
          <p:cNvPr id="8" name="TextBox 7"/>
          <p:cNvSpPr txBox="1"/>
          <p:nvPr/>
        </p:nvSpPr>
        <p:spPr>
          <a:xfrm>
            <a:off x="0" y="4114800"/>
            <a:ext cx="9144000" cy="1492716"/>
          </a:xfrm>
          <a:prstGeom prst="rect">
            <a:avLst/>
          </a:prstGeom>
          <a:solidFill>
            <a:schemeClr val="tx1">
              <a:alpha val="71000"/>
            </a:schemeClr>
          </a:solidFill>
        </p:spPr>
        <p:txBody>
          <a:bodyPr wrap="square" lIns="914400" tIns="274320" rIns="274320" bIns="274320" rtlCol="0">
            <a:spAutoFit/>
          </a:bodyPr>
          <a:lstStyle/>
          <a:p>
            <a:pPr>
              <a:spcAft>
                <a:spcPts val="600"/>
              </a:spcAft>
            </a:pPr>
            <a:r>
              <a:rPr lang="en-US" sz="2800" dirty="0">
                <a:solidFill>
                  <a:srgbClr val="FFFFFF"/>
                </a:solidFill>
                <a:latin typeface="Helvetica"/>
                <a:cs typeface="Helvetica"/>
              </a:rPr>
              <a:t>Male Domination: opposite of Bible’s teaching</a:t>
            </a:r>
          </a:p>
          <a:p>
            <a:pPr>
              <a:spcAft>
                <a:spcPts val="600"/>
              </a:spcAft>
            </a:pPr>
            <a:r>
              <a:rPr lang="en-US" sz="2800" b="1" dirty="0">
                <a:solidFill>
                  <a:srgbClr val="FFFFFF"/>
                </a:solidFill>
                <a:latin typeface="Helvetica"/>
                <a:cs typeface="Helvetica"/>
              </a:rPr>
              <a:t>Luke 22:25-26		Philippians 2:4</a:t>
            </a:r>
            <a:endParaRPr lang="en-US" sz="3200" b="1" dirty="0">
              <a:solidFill>
                <a:srgbClr val="FFFFFF"/>
              </a:solidFill>
              <a:latin typeface="Helvetica"/>
              <a:cs typeface="Helvetica"/>
            </a:endParaRPr>
          </a:p>
        </p:txBody>
      </p:sp>
      <p:sp>
        <p:nvSpPr>
          <p:cNvPr id="10" name="TextBox 9"/>
          <p:cNvSpPr txBox="1"/>
          <p:nvPr/>
        </p:nvSpPr>
        <p:spPr>
          <a:xfrm>
            <a:off x="5334000" y="1828800"/>
            <a:ext cx="3810000" cy="2286000"/>
          </a:xfrm>
          <a:prstGeom prst="rect">
            <a:avLst/>
          </a:prstGeom>
          <a:solidFill>
            <a:srgbClr val="77933C">
              <a:alpha val="77000"/>
            </a:srgbClr>
          </a:solidFill>
        </p:spPr>
        <p:txBody>
          <a:bodyPr wrap="square" lIns="182880" tIns="548640" rIns="182880" bIns="548640" rtlCol="0">
            <a:noAutofit/>
          </a:bodyPr>
          <a:lstStyle/>
          <a:p>
            <a:pPr marL="457200" indent="-346075" algn="ctr"/>
            <a:r>
              <a:rPr lang="en-US" sz="2500" b="1" dirty="0">
                <a:solidFill>
                  <a:srgbClr val="FFFFFF"/>
                </a:solidFill>
                <a:latin typeface="Helvetica"/>
                <a:cs typeface="Helvetica"/>
              </a:rPr>
              <a:t>Appropriate Headship</a:t>
            </a:r>
          </a:p>
          <a:p>
            <a:pPr algn="ctr"/>
            <a:r>
              <a:rPr lang="en-US" sz="2500" dirty="0">
                <a:solidFill>
                  <a:srgbClr val="FFFFFF"/>
                </a:solidFill>
                <a:latin typeface="Helvetica"/>
                <a:cs typeface="Helvetica"/>
              </a:rPr>
              <a:t>Benevolent authority </a:t>
            </a:r>
            <a:br>
              <a:rPr lang="en-US" sz="2500" dirty="0">
                <a:solidFill>
                  <a:srgbClr val="FFFFFF"/>
                </a:solidFill>
                <a:latin typeface="Helvetica"/>
                <a:cs typeface="Helvetica"/>
              </a:rPr>
            </a:br>
            <a:r>
              <a:rPr lang="en-US" sz="2500" dirty="0">
                <a:solidFill>
                  <a:srgbClr val="FFFFFF"/>
                </a:solidFill>
                <a:latin typeface="Helvetica"/>
                <a:cs typeface="Helvetica"/>
              </a:rPr>
              <a:t>which blesses</a:t>
            </a:r>
            <a:endParaRPr lang="en-US" sz="2500" dirty="0">
              <a:latin typeface="Helvetica"/>
              <a:cs typeface="Helvetica"/>
            </a:endParaRPr>
          </a:p>
        </p:txBody>
      </p:sp>
      <p:sp>
        <p:nvSpPr>
          <p:cNvPr id="9" name="TextBox 8"/>
          <p:cNvSpPr txBox="1"/>
          <p:nvPr/>
        </p:nvSpPr>
        <p:spPr>
          <a:xfrm>
            <a:off x="0" y="1828800"/>
            <a:ext cx="5334000" cy="2292935"/>
          </a:xfrm>
          <a:prstGeom prst="rect">
            <a:avLst/>
          </a:prstGeom>
          <a:solidFill>
            <a:srgbClr val="E46C0A">
              <a:alpha val="67000"/>
            </a:srgbClr>
          </a:solidFill>
        </p:spPr>
        <p:txBody>
          <a:bodyPr wrap="square" lIns="182880" tIns="182880" rIns="182880" bIns="182880" rtlCol="0">
            <a:spAutoFit/>
          </a:bodyPr>
          <a:lstStyle/>
          <a:p>
            <a:pPr marL="457200" indent="-346075" algn="ctr"/>
            <a:r>
              <a:rPr lang="en-US" sz="2500" b="1" dirty="0">
                <a:solidFill>
                  <a:srgbClr val="FFFFFF"/>
                </a:solidFill>
                <a:latin typeface="Helvetica"/>
                <a:cs typeface="Helvetica"/>
              </a:rPr>
              <a:t>Male Domination</a:t>
            </a:r>
          </a:p>
          <a:p>
            <a:pPr marL="457200" indent="-346075" algn="ctr"/>
            <a:r>
              <a:rPr lang="en-US" sz="2500" dirty="0">
                <a:solidFill>
                  <a:srgbClr val="FFFFFF"/>
                </a:solidFill>
                <a:latin typeface="Helvetica"/>
                <a:cs typeface="Helvetica"/>
              </a:rPr>
              <a:t>Sinful, </a:t>
            </a:r>
            <a:r>
              <a:rPr lang="en-US" sz="2500" b="1" u="sng" dirty="0">
                <a:solidFill>
                  <a:srgbClr val="FFFFFF"/>
                </a:solidFill>
                <a:latin typeface="Helvetica"/>
                <a:cs typeface="Helvetica"/>
              </a:rPr>
              <a:t>selfish</a:t>
            </a:r>
            <a:r>
              <a:rPr lang="en-US" sz="2500" dirty="0">
                <a:solidFill>
                  <a:srgbClr val="FFFFFF"/>
                </a:solidFill>
                <a:latin typeface="Helvetica"/>
                <a:cs typeface="Helvetica"/>
              </a:rPr>
              <a:t> tendency to get own way regardless of the </a:t>
            </a:r>
            <a:r>
              <a:rPr lang="en-US" sz="2500" b="1" u="sng" dirty="0">
                <a:solidFill>
                  <a:srgbClr val="FFFFFF"/>
                </a:solidFill>
                <a:latin typeface="Helvetica"/>
                <a:cs typeface="Helvetica"/>
              </a:rPr>
              <a:t>needs</a:t>
            </a:r>
            <a:r>
              <a:rPr lang="en-US" sz="2500" dirty="0">
                <a:solidFill>
                  <a:srgbClr val="FFFFFF"/>
                </a:solidFill>
                <a:latin typeface="Helvetica"/>
                <a:cs typeface="Helvetica"/>
              </a:rPr>
              <a:t>, </a:t>
            </a:r>
            <a:r>
              <a:rPr lang="en-US" sz="2500" b="1" u="sng" dirty="0">
                <a:solidFill>
                  <a:srgbClr val="FFFFFF"/>
                </a:solidFill>
                <a:latin typeface="Helvetica"/>
                <a:cs typeface="Helvetica"/>
              </a:rPr>
              <a:t>desires</a:t>
            </a:r>
            <a:r>
              <a:rPr lang="en-US" sz="2500" dirty="0">
                <a:solidFill>
                  <a:srgbClr val="FFFFFF"/>
                </a:solidFill>
                <a:latin typeface="Helvetica"/>
                <a:cs typeface="Helvetica"/>
              </a:rPr>
              <a:t>, or </a:t>
            </a:r>
            <a:r>
              <a:rPr lang="en-US" sz="2500" b="1" u="sng" dirty="0">
                <a:solidFill>
                  <a:srgbClr val="FFFFFF"/>
                </a:solidFill>
                <a:latin typeface="Helvetica"/>
                <a:cs typeface="Helvetica"/>
              </a:rPr>
              <a:t>ideas</a:t>
            </a:r>
            <a:r>
              <a:rPr lang="en-US" sz="2500" dirty="0">
                <a:solidFill>
                  <a:srgbClr val="FFFFFF"/>
                </a:solidFill>
                <a:latin typeface="Helvetica"/>
                <a:cs typeface="Helvetica"/>
              </a:rPr>
              <a:t> of others</a:t>
            </a:r>
          </a:p>
        </p:txBody>
      </p:sp>
      <p:sp>
        <p:nvSpPr>
          <p:cNvPr id="11" name="TextBox 10"/>
          <p:cNvSpPr txBox="1">
            <a:spLocks noChangeArrowheads="1"/>
          </p:cNvSpPr>
          <p:nvPr/>
        </p:nvSpPr>
        <p:spPr bwMode="auto">
          <a:xfrm>
            <a:off x="0" y="0"/>
            <a:ext cx="9144000" cy="914400"/>
          </a:xfrm>
          <a:prstGeom prst="rect">
            <a:avLst/>
          </a:prstGeom>
          <a:solidFill>
            <a:srgbClr val="77933C">
              <a:alpha val="82000"/>
            </a:srgbClr>
          </a:solidFill>
          <a:ln w="9525">
            <a:noFill/>
            <a:miter lim="800000"/>
            <a:headEnd/>
            <a:tailEnd/>
          </a:ln>
        </p:spPr>
        <p:txBody>
          <a:bodyPr lIns="274320" tIns="274320" rIns="274320" bIns="182880"/>
          <a:lstStyle/>
          <a:p>
            <a:pPr marL="1798638" indent="-1798638" defTabSz="679450"/>
            <a:r>
              <a:rPr lang="en-US" sz="2800" b="1" dirty="0">
                <a:solidFill>
                  <a:srgbClr val="FFFFFF"/>
                </a:solidFill>
                <a:latin typeface="Helvetica"/>
                <a:cs typeface="Helvetica"/>
              </a:rPr>
              <a:t>Misuse of Authority—Harsh Domination of Women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fade">
                                      <p:cBhvr>
                                        <p:cTn id="13" dur="500"/>
                                        <p:tgtEl>
                                          <p:spTgt spid="10">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Effect transition="in" filter="fade">
                                      <p:cBhvr>
                                        <p:cTn id="21" dur="500"/>
                                        <p:tgtEl>
                                          <p:spTgt spid="9">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stretch>
            <a:fillRect/>
          </a:stretch>
        </a:blipFill>
        <a:effectLst/>
      </p:bgPr>
    </p:bg>
    <p:spTree>
      <p:nvGrpSpPr>
        <p:cNvPr id="1" name=""/>
        <p:cNvGrpSpPr/>
        <p:nvPr/>
      </p:nvGrpSpPr>
      <p:grpSpPr>
        <a:xfrm>
          <a:off x="0" y="0"/>
          <a:ext cx="0" cy="0"/>
          <a:chOff x="0" y="0"/>
          <a:chExt cx="0" cy="0"/>
        </a:xfrm>
      </p:grpSpPr>
      <p:sp>
        <p:nvSpPr>
          <p:cNvPr id="11" name="TextBox 10"/>
          <p:cNvSpPr txBox="1"/>
          <p:nvPr/>
        </p:nvSpPr>
        <p:spPr>
          <a:xfrm>
            <a:off x="380999" y="1369635"/>
            <a:ext cx="4953000" cy="3354765"/>
          </a:xfrm>
          <a:prstGeom prst="rect">
            <a:avLst/>
          </a:prstGeom>
          <a:solidFill>
            <a:schemeClr val="tx1">
              <a:alpha val="62000"/>
            </a:schemeClr>
          </a:solidFill>
        </p:spPr>
        <p:txBody>
          <a:bodyPr wrap="square" lIns="274320" tIns="274320" rIns="274320" bIns="274320" rtlCol="0">
            <a:spAutoFit/>
          </a:bodyPr>
          <a:lstStyle/>
          <a:p>
            <a:pPr>
              <a:spcAft>
                <a:spcPts val="600"/>
              </a:spcAft>
            </a:pPr>
            <a:r>
              <a:rPr lang="en-US" sz="2600" dirty="0">
                <a:solidFill>
                  <a:srgbClr val="FFFFFF"/>
                </a:solidFill>
                <a:latin typeface="Helvetica"/>
                <a:cs typeface="Helvetica"/>
              </a:rPr>
              <a:t>With God’s help, men need to resist abusing the unique privilege of authority and responsibility given to them. Men need to rejoice in the humble, servant-like headship God has given them.</a:t>
            </a:r>
            <a:endParaRPr lang="en-US" sz="2600" b="1" dirty="0">
              <a:solidFill>
                <a:srgbClr val="FFFFFF"/>
              </a:solidFill>
              <a:latin typeface="Helvetica"/>
              <a:cs typeface="Helvetica"/>
            </a:endParaRPr>
          </a:p>
        </p:txBody>
      </p:sp>
      <p:pic>
        <p:nvPicPr>
          <p:cNvPr id="12" name="Picture 11" descr="stk160093rke.jpg"/>
          <p:cNvPicPr>
            <a:picLocks noChangeAspect="1"/>
          </p:cNvPicPr>
          <p:nvPr/>
        </p:nvPicPr>
        <p:blipFill>
          <a:blip r:embed="rId4" cstate="print"/>
          <a:stretch>
            <a:fillRect/>
          </a:stretch>
        </p:blipFill>
        <p:spPr>
          <a:xfrm>
            <a:off x="5334000" y="1369636"/>
            <a:ext cx="3352800" cy="3352800"/>
          </a:xfrm>
          <a:prstGeom prst="rect">
            <a:avLst/>
          </a:prstGeom>
        </p:spPr>
      </p:pic>
      <p:sp>
        <p:nvSpPr>
          <p:cNvPr id="5" name="TextBox 4"/>
          <p:cNvSpPr txBox="1">
            <a:spLocks noChangeArrowheads="1"/>
          </p:cNvSpPr>
          <p:nvPr/>
        </p:nvSpPr>
        <p:spPr bwMode="auto">
          <a:xfrm>
            <a:off x="0" y="0"/>
            <a:ext cx="9144000" cy="914400"/>
          </a:xfrm>
          <a:prstGeom prst="rect">
            <a:avLst/>
          </a:prstGeom>
          <a:solidFill>
            <a:srgbClr val="77933C">
              <a:alpha val="82000"/>
            </a:srgbClr>
          </a:solidFill>
          <a:ln w="9525">
            <a:noFill/>
            <a:miter lim="800000"/>
            <a:headEnd/>
            <a:tailEnd/>
          </a:ln>
        </p:spPr>
        <p:txBody>
          <a:bodyPr lIns="274320" tIns="274320" rIns="274320" bIns="182880"/>
          <a:lstStyle/>
          <a:p>
            <a:pPr marL="1798638" indent="-1798638" defTabSz="679450"/>
            <a:r>
              <a:rPr lang="en-US" sz="2800" b="1" dirty="0">
                <a:solidFill>
                  <a:srgbClr val="FFFFFF"/>
                </a:solidFill>
                <a:latin typeface="Helvetica"/>
                <a:cs typeface="Helvetica"/>
              </a:rPr>
              <a:t>Misuse of Authority—Harsh Domination of Women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304800" y="1447800"/>
            <a:ext cx="8458200" cy="5324535"/>
          </a:xfrm>
          <a:prstGeom prst="rect">
            <a:avLst/>
          </a:prstGeom>
          <a:solidFill>
            <a:schemeClr val="tx1">
              <a:alpha val="65000"/>
            </a:schemeClr>
          </a:solidFill>
        </p:spPr>
        <p:txBody>
          <a:bodyPr wrap="square" lIns="274320" tIns="274320" rIns="274320" bIns="274320" rtlCol="0">
            <a:spAutoFit/>
          </a:bodyPr>
          <a:lstStyle/>
          <a:p>
            <a:pPr>
              <a:spcAft>
                <a:spcPts val="600"/>
              </a:spcAft>
            </a:pPr>
            <a:r>
              <a:rPr lang="en-US" sz="2600" b="1" dirty="0">
                <a:solidFill>
                  <a:srgbClr val="FFFFFF"/>
                </a:solidFill>
                <a:latin typeface="Helvetica"/>
                <a:cs typeface="Helvetica"/>
              </a:rPr>
              <a:t>Abuse of Authority:</a:t>
            </a:r>
          </a:p>
          <a:p>
            <a:pPr marL="346075" indent="-346075">
              <a:spcAft>
                <a:spcPts val="600"/>
              </a:spcAft>
              <a:buFont typeface="Arial" pitchFamily="34" charset="0"/>
              <a:buChar char="•"/>
            </a:pPr>
            <a:r>
              <a:rPr lang="en-US" sz="2600" dirty="0">
                <a:solidFill>
                  <a:srgbClr val="FFFFFF"/>
                </a:solidFill>
                <a:latin typeface="Helvetica"/>
                <a:cs typeface="Helvetica"/>
              </a:rPr>
              <a:t>Harsh Domination</a:t>
            </a:r>
          </a:p>
          <a:p>
            <a:pPr marL="346075" indent="-346075">
              <a:spcAft>
                <a:spcPts val="1200"/>
              </a:spcAft>
              <a:buFont typeface="Arial" pitchFamily="34" charset="0"/>
              <a:buChar char="•"/>
            </a:pPr>
            <a:r>
              <a:rPr lang="en-US" sz="2600" dirty="0">
                <a:solidFill>
                  <a:srgbClr val="FFFFFF"/>
                </a:solidFill>
                <a:latin typeface="Helvetica"/>
                <a:cs typeface="Helvetica"/>
              </a:rPr>
              <a:t>Failing to exercise headship</a:t>
            </a:r>
          </a:p>
          <a:p>
            <a:pPr marL="346075" indent="-346075">
              <a:spcAft>
                <a:spcPts val="1200"/>
              </a:spcAft>
              <a:buFont typeface="Arial" pitchFamily="34" charset="0"/>
              <a:buChar char="•"/>
            </a:pPr>
            <a:r>
              <a:rPr lang="en-US" sz="2600" dirty="0">
                <a:solidFill>
                  <a:srgbClr val="FFFFFF"/>
                </a:solidFill>
                <a:latin typeface="Helvetica"/>
                <a:cs typeface="Helvetica"/>
              </a:rPr>
              <a:t>When men fail to give </a:t>
            </a:r>
            <a:r>
              <a:rPr lang="en-US" sz="2600" b="1" u="sng" dirty="0">
                <a:solidFill>
                  <a:srgbClr val="FFFFFF"/>
                </a:solidFill>
                <a:latin typeface="Helvetica"/>
                <a:cs typeface="Helvetica"/>
              </a:rPr>
              <a:t>leadership</a:t>
            </a:r>
            <a:r>
              <a:rPr lang="en-US" sz="2600" dirty="0">
                <a:solidFill>
                  <a:srgbClr val="FFFFFF"/>
                </a:solidFill>
                <a:latin typeface="Helvetica"/>
                <a:cs typeface="Helvetica"/>
              </a:rPr>
              <a:t> and accept </a:t>
            </a:r>
            <a:r>
              <a:rPr lang="en-US" sz="2600" b="1" u="sng" dirty="0">
                <a:solidFill>
                  <a:srgbClr val="FFFFFF"/>
                </a:solidFill>
                <a:latin typeface="Helvetica"/>
                <a:cs typeface="Helvetica"/>
              </a:rPr>
              <a:t>responsibility</a:t>
            </a:r>
            <a:r>
              <a:rPr lang="en-US" sz="2600" dirty="0">
                <a:solidFill>
                  <a:srgbClr val="FFFFFF"/>
                </a:solidFill>
                <a:latin typeface="Helvetica"/>
                <a:cs typeface="Helvetica"/>
              </a:rPr>
              <a:t>, they are being passive. </a:t>
            </a:r>
          </a:p>
          <a:p>
            <a:pPr>
              <a:spcAft>
                <a:spcPts val="1200"/>
              </a:spcAft>
            </a:pPr>
            <a:r>
              <a:rPr lang="en-US" sz="2600" dirty="0">
                <a:solidFill>
                  <a:srgbClr val="FFFFFF"/>
                </a:solidFill>
                <a:latin typeface="Helvetica"/>
                <a:cs typeface="Helvetica"/>
              </a:rPr>
              <a:t>Passivity in a relationship can be just as </a:t>
            </a:r>
            <a:r>
              <a:rPr lang="en-US" sz="2600" b="1" u="sng" dirty="0">
                <a:solidFill>
                  <a:srgbClr val="FFFFFF"/>
                </a:solidFill>
                <a:latin typeface="Helvetica"/>
                <a:cs typeface="Helvetica"/>
              </a:rPr>
              <a:t>harmful</a:t>
            </a:r>
            <a:r>
              <a:rPr lang="en-US" sz="2600" dirty="0">
                <a:solidFill>
                  <a:srgbClr val="FFFFFF"/>
                </a:solidFill>
                <a:latin typeface="Helvetica"/>
                <a:cs typeface="Helvetica"/>
              </a:rPr>
              <a:t> as harsh domination.</a:t>
            </a:r>
          </a:p>
          <a:p>
            <a:pPr marL="346075" indent="-346075">
              <a:spcAft>
                <a:spcPts val="600"/>
              </a:spcAft>
            </a:pPr>
            <a:r>
              <a:rPr lang="en-US" sz="2600" b="1" dirty="0">
                <a:solidFill>
                  <a:srgbClr val="FFFFFF"/>
                </a:solidFill>
                <a:latin typeface="Helvetica"/>
                <a:cs typeface="Helvetica"/>
              </a:rPr>
              <a:t>Examples:</a:t>
            </a:r>
          </a:p>
          <a:p>
            <a:pPr marL="346075" indent="-346075">
              <a:spcAft>
                <a:spcPts val="600"/>
              </a:spcAft>
              <a:buFont typeface="Arial" pitchFamily="34" charset="0"/>
              <a:buChar char="•"/>
            </a:pPr>
            <a:r>
              <a:rPr lang="en-US" sz="2600" dirty="0" err="1">
                <a:solidFill>
                  <a:srgbClr val="FFFFFF"/>
                </a:solidFill>
                <a:latin typeface="Helvetica"/>
                <a:cs typeface="Helvetica"/>
              </a:rPr>
              <a:t>Hophni</a:t>
            </a:r>
            <a:r>
              <a:rPr lang="en-US" sz="2600" dirty="0">
                <a:solidFill>
                  <a:srgbClr val="FFFFFF"/>
                </a:solidFill>
                <a:latin typeface="Helvetica"/>
                <a:cs typeface="Helvetica"/>
              </a:rPr>
              <a:t> and </a:t>
            </a:r>
            <a:r>
              <a:rPr lang="en-US" sz="2600" dirty="0" err="1">
                <a:solidFill>
                  <a:srgbClr val="FFFFFF"/>
                </a:solidFill>
                <a:latin typeface="Helvetica"/>
                <a:cs typeface="Helvetica"/>
              </a:rPr>
              <a:t>Phinehas</a:t>
            </a:r>
            <a:r>
              <a:rPr lang="en-US" sz="2600" dirty="0">
                <a:solidFill>
                  <a:srgbClr val="FFFFFF"/>
                </a:solidFill>
                <a:latin typeface="Helvetica"/>
                <a:cs typeface="Helvetica"/>
              </a:rPr>
              <a:t> (1 Samuel 2:34-35)</a:t>
            </a:r>
          </a:p>
          <a:p>
            <a:pPr marL="346075" indent="-346075">
              <a:spcAft>
                <a:spcPts val="600"/>
              </a:spcAft>
              <a:buFont typeface="Arial" pitchFamily="34" charset="0"/>
              <a:buChar char="•"/>
            </a:pPr>
            <a:r>
              <a:rPr lang="en-US" sz="2600" dirty="0">
                <a:solidFill>
                  <a:srgbClr val="FFFFFF"/>
                </a:solidFill>
                <a:latin typeface="Helvetica"/>
                <a:cs typeface="Helvetica"/>
              </a:rPr>
              <a:t>Herod (</a:t>
            </a:r>
            <a:r>
              <a:rPr lang="en-US" sz="2600">
                <a:solidFill>
                  <a:srgbClr val="FFFFFF"/>
                </a:solidFill>
                <a:latin typeface="Helvetica"/>
                <a:cs typeface="Helvetica"/>
              </a:rPr>
              <a:t>Acts 12:21-23)</a:t>
            </a:r>
            <a:endParaRPr lang="en-US" sz="2600" dirty="0">
              <a:solidFill>
                <a:srgbClr val="FFFFFF"/>
              </a:solidFill>
              <a:latin typeface="Helvetica"/>
              <a:cs typeface="Helvetica"/>
            </a:endParaRPr>
          </a:p>
        </p:txBody>
      </p:sp>
      <p:sp>
        <p:nvSpPr>
          <p:cNvPr id="4" name="TextBox 3"/>
          <p:cNvSpPr txBox="1">
            <a:spLocks noChangeArrowheads="1"/>
          </p:cNvSpPr>
          <p:nvPr/>
        </p:nvSpPr>
        <p:spPr bwMode="auto">
          <a:xfrm>
            <a:off x="0" y="0"/>
            <a:ext cx="9144000" cy="1371600"/>
          </a:xfrm>
          <a:prstGeom prst="rect">
            <a:avLst/>
          </a:prstGeom>
          <a:solidFill>
            <a:srgbClr val="77933C">
              <a:alpha val="82000"/>
            </a:srgbClr>
          </a:solidFill>
          <a:ln w="9525">
            <a:noFill/>
            <a:miter lim="800000"/>
            <a:headEnd/>
            <a:tailEnd/>
          </a:ln>
        </p:spPr>
        <p:txBody>
          <a:bodyPr lIns="274320" tIns="274320" rIns="274320" bIns="182880"/>
          <a:lstStyle/>
          <a:p>
            <a:pPr defTabSz="679450"/>
            <a:r>
              <a:rPr lang="en-US" sz="2800" b="1" dirty="0">
                <a:solidFill>
                  <a:srgbClr val="FFFFFF"/>
                </a:solidFill>
                <a:latin typeface="Helvetica"/>
                <a:cs typeface="Helvetica"/>
              </a:rPr>
              <a:t>Another Abuse of Authority—</a:t>
            </a:r>
            <a:br>
              <a:rPr lang="en-US" sz="2800" b="1" dirty="0">
                <a:solidFill>
                  <a:srgbClr val="FFFFFF"/>
                </a:solidFill>
                <a:latin typeface="Helvetica"/>
                <a:cs typeface="Helvetica"/>
              </a:rPr>
            </a:br>
            <a:r>
              <a:rPr lang="en-US" sz="2800" b="1" dirty="0">
                <a:solidFill>
                  <a:srgbClr val="FFFFFF"/>
                </a:solidFill>
                <a:latin typeface="Helvetica"/>
                <a:cs typeface="Helvetica"/>
              </a:rPr>
              <a:t>Disregarding Responsibility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animEffect transition="in" filter="fade">
                                      <p:cBhvr>
                                        <p:cTn id="7" dur="500"/>
                                        <p:tgtEl>
                                          <p:spTgt spid="8">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4" end="4"/>
                                            </p:txEl>
                                          </p:spTgt>
                                        </p:tgtEl>
                                        <p:attrNameLst>
                                          <p:attrName>style.visibility</p:attrName>
                                        </p:attrNameLst>
                                      </p:cBhvr>
                                      <p:to>
                                        <p:strVal val="visible"/>
                                      </p:to>
                                    </p:set>
                                    <p:animEffect transition="in" filter="fade">
                                      <p:cBhvr>
                                        <p:cTn id="12" dur="500"/>
                                        <p:tgtEl>
                                          <p:spTgt spid="8">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animEffect transition="in" filter="fade">
                                      <p:cBhvr>
                                        <p:cTn id="17" dur="500"/>
                                        <p:tgtEl>
                                          <p:spTgt spid="8">
                                            <p:txEl>
                                              <p:pRg st="5" end="5"/>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8">
                                            <p:txEl>
                                              <p:pRg st="6" end="6"/>
                                            </p:txEl>
                                          </p:spTgt>
                                        </p:tgtEl>
                                        <p:attrNameLst>
                                          <p:attrName>style.visibility</p:attrName>
                                        </p:attrNameLst>
                                      </p:cBhvr>
                                      <p:to>
                                        <p:strVal val="visible"/>
                                      </p:to>
                                    </p:set>
                                    <p:animEffect transition="in" filter="fade">
                                      <p:cBhvr>
                                        <p:cTn id="20" dur="500"/>
                                        <p:tgtEl>
                                          <p:spTgt spid="8">
                                            <p:txEl>
                                              <p:pRg st="6" end="6"/>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animEffect transition="in" filter="fade">
                                      <p:cBhvr>
                                        <p:cTn id="23"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717</TotalTime>
  <Words>595</Words>
  <Application>Microsoft Office PowerPoint</Application>
  <PresentationFormat>On-screen Show (4:3)</PresentationFormat>
  <Paragraphs>62</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Nelson</dc:creator>
  <cp:lastModifiedBy>Lori Myers</cp:lastModifiedBy>
  <cp:revision>45</cp:revision>
  <dcterms:created xsi:type="dcterms:W3CDTF">2011-04-26T19:53:25Z</dcterms:created>
  <dcterms:modified xsi:type="dcterms:W3CDTF">2024-11-26T20:48:52Z</dcterms:modified>
</cp:coreProperties>
</file>