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5CD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59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E9A8F-F429-4A77-BFF9-3467B9C403BF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A9AB6-9965-4137-9BC3-12D12B728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14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A9AB6-9965-4137-9BC3-12D12B728AD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183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A9AB6-9965-4137-9BC3-12D12B728AD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590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A9AB6-9965-4137-9BC3-12D12B728AD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973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A9AB6-9965-4137-9BC3-12D12B728AD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76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A9AB6-9965-4137-9BC3-12D12B728AD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831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A9AB6-9965-4137-9BC3-12D12B728AD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12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A9AB6-9965-4137-9BC3-12D12B728AD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78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50000" contrast="-70000"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00B0F0">
              <a:alpha val="22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91440" rIns="274320" bIns="91440"/>
          <a:lstStyle/>
          <a:p>
            <a:pPr marL="228600" algn="r"/>
            <a:r>
              <a:rPr lang="en-US" sz="3000" b="1" dirty="0">
                <a:solidFill>
                  <a:srgbClr val="FFFFFF"/>
                </a:solidFill>
                <a:latin typeface="Helvetica"/>
                <a:cs typeface="Helvetica"/>
              </a:rPr>
              <a:t>Rejoicing in God’s Good Design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00B0F0">
              <a:alpha val="69804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82880" r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latin typeface="Helvetica"/>
                <a:cs typeface="Helvetica"/>
              </a:rPr>
              <a:t>Lesson 6 – The Equality of Men and Women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762000"/>
            <a:ext cx="9144000" cy="76200"/>
          </a:xfrm>
          <a:prstGeom prst="rect">
            <a:avLst/>
          </a:prstGeom>
          <a:gradFill flip="none" rotWithShape="1">
            <a:gsLst>
              <a:gs pos="100000">
                <a:srgbClr val="0095CD"/>
              </a:gs>
              <a:gs pos="0">
                <a:srgbClr val="00B0F0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81000" y="1066800"/>
            <a:ext cx="8458200" cy="54102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3000" y="1313289"/>
            <a:ext cx="7162800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1 Peter 3:7</a:t>
            </a:r>
          </a:p>
          <a:p>
            <a:pPr marL="2747963" indent="-293688">
              <a:spcAft>
                <a:spcPts val="600"/>
              </a:spcAft>
              <a:tabLst>
                <a:tab pos="3227388" algn="l"/>
              </a:tabLst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Equal in:</a:t>
            </a:r>
          </a:p>
          <a:p>
            <a:pPr marL="2865438" indent="-293688">
              <a:spcAft>
                <a:spcPts val="60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Personhood</a:t>
            </a:r>
          </a:p>
          <a:p>
            <a:pPr marL="2865438" indent="-293688">
              <a:spcAft>
                <a:spcPts val="60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Dignity</a:t>
            </a:r>
          </a:p>
          <a:p>
            <a:pPr marL="2865438" indent="-293688">
              <a:spcAft>
                <a:spcPts val="60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Importance</a:t>
            </a:r>
          </a:p>
          <a:p>
            <a:pPr marL="2865438" indent="-293688">
              <a:spcAft>
                <a:spcPts val="60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Worth</a:t>
            </a:r>
          </a:p>
        </p:txBody>
      </p:sp>
      <p:pic>
        <p:nvPicPr>
          <p:cNvPr id="11" name="Picture 10" descr="1065623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2061363"/>
            <a:ext cx="2743200" cy="3958437"/>
          </a:xfrm>
          <a:prstGeom prst="rect">
            <a:avLst/>
          </a:prstGeom>
        </p:spPr>
      </p:pic>
      <p:pic>
        <p:nvPicPr>
          <p:cNvPr id="7" name="Picture 6" descr="1065623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800" y="2209800"/>
            <a:ext cx="2362057" cy="38100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0" y="0"/>
            <a:ext cx="9144000" cy="838200"/>
            <a:chOff x="0" y="-1447800"/>
            <a:chExt cx="9144000" cy="838200"/>
          </a:xfrm>
        </p:grpSpPr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0" y="-144780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200" b="1" dirty="0">
                  <a:solidFill>
                    <a:schemeClr val="bg1"/>
                  </a:solidFill>
                  <a:latin typeface="Helvetica"/>
                  <a:cs typeface="Helvetica"/>
                </a:rPr>
                <a:t>Equality in Personhood &amp; Importance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-6858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381000" y="1066800"/>
            <a:ext cx="8458200" cy="54102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447800"/>
            <a:ext cx="7620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1 Corinthians 11:11-12</a:t>
            </a:r>
            <a:endParaRPr lang="en-US" sz="2600" b="1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5200" y="2133600"/>
            <a:ext cx="16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400" b="1" dirty="0">
                <a:solidFill>
                  <a:srgbClr val="FFFFFF"/>
                </a:solidFill>
                <a:latin typeface="Helvetica"/>
                <a:cs typeface="Helvetica"/>
              </a:rPr>
              <a:t>GOD</a:t>
            </a:r>
            <a:endParaRPr lang="en-US" sz="4400" b="1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4884003"/>
            <a:ext cx="205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400" b="1" dirty="0">
                <a:solidFill>
                  <a:srgbClr val="FFFFFF"/>
                </a:solidFill>
                <a:latin typeface="Helvetica"/>
                <a:cs typeface="Helvetica"/>
              </a:rPr>
              <a:t>MAN</a:t>
            </a:r>
            <a:endParaRPr lang="en-US" sz="4400" b="1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0" y="4876800"/>
            <a:ext cx="259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400" b="1" dirty="0">
                <a:solidFill>
                  <a:srgbClr val="FFFFFF"/>
                </a:solidFill>
                <a:latin typeface="Helvetica"/>
                <a:cs typeface="Helvetica"/>
              </a:rPr>
              <a:t>WOMAN</a:t>
            </a:r>
            <a:endParaRPr lang="en-US" sz="4400" b="1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175715" y="2326217"/>
            <a:ext cx="1100885" cy="2702190"/>
            <a:chOff x="1878831" y="2707217"/>
            <a:chExt cx="1100885" cy="2702190"/>
          </a:xfrm>
        </p:grpSpPr>
        <p:sp>
          <p:nvSpPr>
            <p:cNvPr id="13" name="Up Arrow 12"/>
            <p:cNvSpPr/>
            <p:nvPr/>
          </p:nvSpPr>
          <p:spPr>
            <a:xfrm rot="2380633">
              <a:off x="1878831" y="2707217"/>
              <a:ext cx="1100885" cy="2702190"/>
            </a:xfrm>
            <a:prstGeom prst="upArrow">
              <a:avLst/>
            </a:prstGeom>
            <a:solidFill>
              <a:srgbClr val="0095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 rot="18635497">
              <a:off x="1378229" y="3899474"/>
              <a:ext cx="19050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600" u="sng" dirty="0">
                  <a:solidFill>
                    <a:srgbClr val="FFFFFF"/>
                  </a:solidFill>
                  <a:latin typeface="Helvetica"/>
                  <a:cs typeface="Helvetica"/>
                </a:rPr>
                <a:t>dependent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475814" y="2327010"/>
            <a:ext cx="1099049" cy="2702190"/>
            <a:chOff x="5475814" y="2775137"/>
            <a:chExt cx="1099049" cy="2702190"/>
          </a:xfrm>
          <a:solidFill>
            <a:srgbClr val="0095CD"/>
          </a:solidFill>
        </p:grpSpPr>
        <p:sp>
          <p:nvSpPr>
            <p:cNvPr id="14" name="Up Arrow 13"/>
            <p:cNvSpPr/>
            <p:nvPr/>
          </p:nvSpPr>
          <p:spPr>
            <a:xfrm rot="19219367" flipH="1">
              <a:off x="5475814" y="2775137"/>
              <a:ext cx="1099049" cy="270219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2964503" flipH="1">
              <a:off x="5264429" y="4066283"/>
              <a:ext cx="1905000" cy="49244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600" u="sng" dirty="0">
                  <a:solidFill>
                    <a:srgbClr val="FFFFFF"/>
                  </a:solidFill>
                  <a:latin typeface="Helvetica"/>
                  <a:cs typeface="Helvetica"/>
                </a:rPr>
                <a:t>dependent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330396" y="4722128"/>
            <a:ext cx="3886200" cy="1485315"/>
            <a:chOff x="2330396" y="5103128"/>
            <a:chExt cx="3886200" cy="1485315"/>
          </a:xfrm>
        </p:grpSpPr>
        <p:sp>
          <p:nvSpPr>
            <p:cNvPr id="15" name="Left-Right Arrow 14"/>
            <p:cNvSpPr/>
            <p:nvPr/>
          </p:nvSpPr>
          <p:spPr>
            <a:xfrm>
              <a:off x="2438400" y="5103128"/>
              <a:ext cx="3581400" cy="1069072"/>
            </a:xfrm>
            <a:prstGeom prst="leftRightArrow">
              <a:avLst/>
            </a:prstGeom>
            <a:solidFill>
              <a:srgbClr val="0095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52800" y="5374957"/>
              <a:ext cx="19050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600" dirty="0">
                  <a:solidFill>
                    <a:schemeClr val="bg1"/>
                  </a:solidFill>
                  <a:latin typeface="Helvetica"/>
                  <a:cs typeface="Helvetica"/>
                </a:rPr>
                <a:t>dependent</a:t>
              </a:r>
              <a:endParaRPr lang="en-US" sz="2600" u="sng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30396" y="6096000"/>
              <a:ext cx="3886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600" b="1" u="sng" dirty="0">
                  <a:solidFill>
                    <a:srgbClr val="00B0F0"/>
                  </a:solidFill>
                  <a:latin typeface="Helvetica"/>
                  <a:cs typeface="Helvetica"/>
                </a:rPr>
                <a:t>need</a:t>
              </a: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 each other </a:t>
              </a:r>
              <a:r>
                <a:rPr lang="en-US" sz="2600" b="1" u="sng" dirty="0">
                  <a:solidFill>
                    <a:srgbClr val="00B0F0"/>
                  </a:solidFill>
                  <a:latin typeface="Helvetica"/>
                  <a:cs typeface="Helvetica"/>
                </a:rPr>
                <a:t>equally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0" y="0"/>
            <a:ext cx="9144000" cy="838200"/>
            <a:chOff x="0" y="-1447800"/>
            <a:chExt cx="9144000" cy="838200"/>
          </a:xfrm>
        </p:grpSpPr>
        <p:sp>
          <p:nvSpPr>
            <p:cNvPr id="24" name="TextBox 23"/>
            <p:cNvSpPr txBox="1">
              <a:spLocks noChangeArrowheads="1"/>
            </p:cNvSpPr>
            <p:nvPr/>
          </p:nvSpPr>
          <p:spPr bwMode="auto">
            <a:xfrm>
              <a:off x="0" y="-144780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200" b="1" dirty="0">
                  <a:solidFill>
                    <a:schemeClr val="bg1"/>
                  </a:solidFill>
                  <a:latin typeface="Helvetica"/>
                  <a:cs typeface="Helvetica"/>
                </a:rPr>
                <a:t>Men and Women Equally Need Each Other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0" y="-6858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81000" y="1600200"/>
            <a:ext cx="8458200" cy="48768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2399171"/>
            <a:ext cx="2057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400" b="1" dirty="0">
                <a:solidFill>
                  <a:srgbClr val="FFFFFF"/>
                </a:solidFill>
                <a:latin typeface="Helvetica"/>
                <a:cs typeface="Helvetica"/>
              </a:rPr>
              <a:t>MEN</a:t>
            </a:r>
            <a:endParaRPr lang="en-US" sz="3400" b="1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9800" y="2399171"/>
            <a:ext cx="2590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400" b="1" dirty="0">
                <a:solidFill>
                  <a:srgbClr val="FFFFFF"/>
                </a:solidFill>
                <a:latin typeface="Helvetica"/>
                <a:cs typeface="Helvetica"/>
              </a:rPr>
              <a:t>WOMEN</a:t>
            </a:r>
            <a:endParaRPr lang="en-US" sz="3400" b="1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grpSp>
        <p:nvGrpSpPr>
          <p:cNvPr id="4" name="Group 21"/>
          <p:cNvGrpSpPr/>
          <p:nvPr/>
        </p:nvGrpSpPr>
        <p:grpSpPr>
          <a:xfrm>
            <a:off x="2514600" y="2195156"/>
            <a:ext cx="3810000" cy="1309035"/>
            <a:chOff x="2362200" y="5060988"/>
            <a:chExt cx="3810000" cy="1309035"/>
          </a:xfrm>
        </p:grpSpPr>
        <p:sp>
          <p:nvSpPr>
            <p:cNvPr id="15" name="Left-Right Arrow 14"/>
            <p:cNvSpPr/>
            <p:nvPr/>
          </p:nvSpPr>
          <p:spPr>
            <a:xfrm>
              <a:off x="2438400" y="5412472"/>
              <a:ext cx="3712192" cy="533400"/>
            </a:xfrm>
            <a:prstGeom prst="left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00">
                <a:solidFill>
                  <a:srgbClr val="FFFFFF"/>
                </a:solidFill>
                <a:latin typeface="Helvetica"/>
                <a:cs typeface="Helvetic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3896" y="5060988"/>
              <a:ext cx="1905000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mutual</a:t>
              </a:r>
              <a:endParaRPr lang="en-US" sz="2600" u="sng" dirty="0">
                <a:solidFill>
                  <a:srgbClr val="FFFFFF"/>
                </a:solidFill>
                <a:latin typeface="Helvetica"/>
                <a:cs typeface="Helvetic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62200" y="5877580"/>
              <a:ext cx="3810000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honor and respect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85800" y="4423827"/>
            <a:ext cx="20574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400" b="1" dirty="0">
                <a:solidFill>
                  <a:srgbClr val="FFFFFF"/>
                </a:solidFill>
                <a:latin typeface="Helvetica"/>
                <a:cs typeface="Helvetica"/>
              </a:rPr>
              <a:t>Different Role</a:t>
            </a:r>
            <a:endParaRPr lang="en-US" sz="3400" b="1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67400" y="4423827"/>
            <a:ext cx="25908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US" sz="3400" b="1" dirty="0">
                <a:solidFill>
                  <a:srgbClr val="FFFFFF"/>
                </a:solidFill>
                <a:latin typeface="Helvetica"/>
                <a:cs typeface="Helvetica"/>
              </a:rPr>
              <a:t>Different Role</a:t>
            </a:r>
            <a:endParaRPr lang="en-US" sz="3400" b="1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746048" y="4141113"/>
            <a:ext cx="3426152" cy="1225154"/>
            <a:chOff x="2362201" y="4982289"/>
            <a:chExt cx="3647743" cy="1225154"/>
          </a:xfrm>
        </p:grpSpPr>
        <p:sp>
          <p:nvSpPr>
            <p:cNvPr id="23" name="Left-Right Arrow 22"/>
            <p:cNvSpPr/>
            <p:nvPr/>
          </p:nvSpPr>
          <p:spPr>
            <a:xfrm>
              <a:off x="2521425" y="5382904"/>
              <a:ext cx="3311731" cy="535672"/>
            </a:xfrm>
            <a:prstGeom prst="leftRightArrow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00">
                <a:solidFill>
                  <a:srgbClr val="FFFFFF"/>
                </a:solidFill>
                <a:latin typeface="Helvetica"/>
                <a:cs typeface="Helvetic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008196" y="4982289"/>
              <a:ext cx="2462662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fundamentally</a:t>
              </a:r>
              <a:endParaRPr lang="en-US" sz="2600" u="sng" dirty="0">
                <a:solidFill>
                  <a:srgbClr val="FFFFFF"/>
                </a:solidFill>
                <a:latin typeface="Helvetica"/>
                <a:cs typeface="Helvetic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362201" y="5715000"/>
              <a:ext cx="3647743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equal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0" y="0"/>
            <a:ext cx="9144000" cy="1219200"/>
            <a:chOff x="0" y="-1447800"/>
            <a:chExt cx="9144000" cy="1219200"/>
          </a:xfrm>
        </p:grpSpPr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0" y="-1447800"/>
              <a:ext cx="9144000" cy="1143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000" b="1" dirty="0">
                  <a:solidFill>
                    <a:schemeClr val="bg1"/>
                  </a:solidFill>
                  <a:latin typeface="Helvetica"/>
                  <a:cs typeface="Helvetica"/>
                </a:rPr>
                <a:t>Biblical Perspective Unlike Other</a:t>
              </a:r>
              <a:br>
                <a:rPr lang="en-US" sz="3000" b="1" dirty="0">
                  <a:solidFill>
                    <a:schemeClr val="bg1"/>
                  </a:solidFill>
                  <a:latin typeface="Helvetica"/>
                  <a:cs typeface="Helvetica"/>
                </a:rPr>
              </a:br>
              <a:r>
                <a:rPr lang="en-US" sz="3000" b="1" dirty="0">
                  <a:solidFill>
                    <a:schemeClr val="bg1"/>
                  </a:solidFill>
                  <a:latin typeface="Helvetica"/>
                  <a:cs typeface="Helvetica"/>
                </a:rPr>
                <a:t>Religions and Worldviews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0" y="-3048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8458200" cy="3662541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marL="236538" lvl="0"/>
            <a:endParaRPr lang="en-US" sz="2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36538"/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curriculum includes images from </a:t>
            </a:r>
            <a:r>
              <a:rPr lang="en-US" sz="2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© 2011, and its licensors, which are protected by the copyright laws of the U.S., Canada, and elsewhere. Used under license. Images for this PowerPoint® show supplied by:</a:t>
            </a:r>
          </a:p>
          <a:p>
            <a:pPr marL="236538"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Family on Chalkboard (slide background):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Mother with Child (slide 9):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Young Woman (slide 10):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lvl="0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Young Man (slide 10):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lvl="0" indent="-446088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864" y="457200"/>
            <a:ext cx="8458200" cy="5909310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br>
              <a:rPr lang="en-US"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Copyright </a:t>
            </a: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2011 by Gary Steward and Next Generation Resources, Inc. Illustrations Truth78. All rights reserved.</a:t>
            </a:r>
          </a:p>
          <a:p>
            <a:pPr lvl="0" algn="ctr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Scripture quotations are from The Holy Bible, English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Standard Version, copyright © 2001 by Crossway Bibles,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division of Good News Publishers. Used by permission. All rights reserved.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edit the slide to match the lesson you teach, but </a:t>
            </a:r>
            <a:b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not alter the licensed images 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use them for any purpose other than Your Word is Truth.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publication includes images from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GettyImages</a:t>
            </a: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/Thinkstock Corporation © 2011, and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its licensors. Used under license.</a:t>
            </a:r>
          </a:p>
          <a:p>
            <a:pPr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Truth78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info@Truth78.org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www.Truth78.org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81000" y="1066800"/>
            <a:ext cx="8458200" cy="55626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38200" y="1612136"/>
            <a:ext cx="7620000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Adam’s role:</a:t>
            </a:r>
          </a:p>
          <a:p>
            <a:pPr>
              <a:spcAft>
                <a:spcPts val="600"/>
              </a:spcAft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Eve’s role:</a:t>
            </a:r>
          </a:p>
          <a:p>
            <a:pPr>
              <a:spcAft>
                <a:spcPts val="600"/>
              </a:spcAft>
            </a:pPr>
            <a:endParaRPr lang="en-US" sz="2600" b="1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>
              <a:spcAft>
                <a:spcPts val="600"/>
              </a:spcAft>
            </a:pPr>
            <a:endParaRPr lang="en-US" sz="2600" b="1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>
              <a:spcAft>
                <a:spcPts val="600"/>
              </a:spcAft>
            </a:pPr>
            <a:endParaRPr lang="en-US" sz="2600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 algn="ctr">
              <a:spcAft>
                <a:spcPts val="600"/>
              </a:spcAft>
            </a:pPr>
            <a:endParaRPr lang="en-US" sz="2600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 algn="ctr">
              <a:spcAft>
                <a:spcPts val="600"/>
              </a:spcAft>
            </a:pPr>
            <a:endParaRPr lang="en-US" sz="2600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>
              <a:spcAft>
                <a:spcPts val="600"/>
              </a:spcAft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According to 1 Timothy 2:13, the order of creation confirms the principle of </a:t>
            </a: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                            </a:t>
            </a: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5400" y="3276600"/>
            <a:ext cx="6400800" cy="1231106"/>
          </a:xfrm>
          <a:prstGeom prst="rect">
            <a:avLst/>
          </a:prstGeom>
          <a:solidFill>
            <a:srgbClr val="0095CD">
              <a:alpha val="54000"/>
            </a:srgbClr>
          </a:solidFill>
        </p:spPr>
        <p:txBody>
          <a:bodyPr wrap="square" lIns="182880" tIns="182880" rIns="182880" bIns="182880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Creation account: a _______</a:t>
            </a:r>
            <a:b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</a:b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for all men and women.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71800" y="1600200"/>
            <a:ext cx="2148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  <a:latin typeface="Helvetica"/>
                <a:cs typeface="Helvetica"/>
              </a:rPr>
              <a:t>Headship</a:t>
            </a:r>
            <a:endParaRPr lang="en-US" u="sng" dirty="0">
              <a:solidFill>
                <a:srgbClr val="00B0F0"/>
              </a:solidFill>
              <a:latin typeface="Helvetica"/>
              <a:cs typeface="Helvetic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0800" y="2105025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  <a:latin typeface="Helvetica"/>
                <a:cs typeface="Helvetica"/>
              </a:rPr>
              <a:t>Companion-Helper</a:t>
            </a:r>
            <a:endParaRPr lang="en-US" u="sng" dirty="0">
              <a:solidFill>
                <a:srgbClr val="00B0F0"/>
              </a:solidFill>
              <a:latin typeface="Helvetica"/>
              <a:cs typeface="Helvetic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81625" y="3423278"/>
            <a:ext cx="1628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/>
                <a:cs typeface="Helvetica"/>
              </a:rPr>
              <a:t>pattern</a:t>
            </a:r>
            <a:endParaRPr lang="en-US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33900" y="5257800"/>
            <a:ext cx="2933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  <a:latin typeface="Helvetica"/>
                <a:cs typeface="Helvetica"/>
              </a:rPr>
              <a:t>male headship</a:t>
            </a:r>
            <a:endParaRPr lang="en-US" u="sng" dirty="0">
              <a:solidFill>
                <a:srgbClr val="00B0F0"/>
              </a:solidFill>
              <a:latin typeface="Helvetica"/>
              <a:cs typeface="Helvetica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0"/>
            <a:ext cx="9144000" cy="838200"/>
            <a:chOff x="0" y="0"/>
            <a:chExt cx="9144000" cy="838200"/>
          </a:xfrm>
        </p:grpSpPr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000" b="1" dirty="0">
                  <a:solidFill>
                    <a:schemeClr val="bg1"/>
                  </a:solidFill>
                  <a:latin typeface="Helvetica"/>
                  <a:cs typeface="Helvetica"/>
                </a:rPr>
                <a:t>Review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0" y="7620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81000" y="1066800"/>
            <a:ext cx="8458200" cy="55626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371600"/>
            <a:ext cx="77724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In 1 Corinthians 11:8-9, Paul recognizes that the creation of man and woman has implications for how men and women should understand:</a:t>
            </a:r>
          </a:p>
          <a:p>
            <a:pPr marL="971550" indent="-514350">
              <a:spcAft>
                <a:spcPts val="600"/>
              </a:spcAft>
              <a:buFont typeface="+mj-lt"/>
              <a:buAutoNum type="arabicPeriod"/>
            </a:pP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___________</a:t>
            </a:r>
          </a:p>
          <a:p>
            <a:pPr marL="971550" indent="-514350">
              <a:spcAft>
                <a:spcPts val="600"/>
              </a:spcAft>
              <a:buFont typeface="+mj-lt"/>
              <a:buAutoNum type="arabicPeriod"/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Their </a:t>
            </a: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_____</a:t>
            </a:r>
          </a:p>
          <a:p>
            <a:pPr marL="971550" indent="-514350">
              <a:spcAft>
                <a:spcPts val="600"/>
              </a:spcAft>
              <a:buFont typeface="+mj-lt"/>
              <a:buAutoNum type="arabicPeriod"/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Their </a:t>
            </a: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___________ </a:t>
            </a: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to each other</a:t>
            </a:r>
          </a:p>
          <a:p>
            <a:pPr>
              <a:spcAft>
                <a:spcPts val="600"/>
              </a:spcAft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Gender differences are rooted in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30402" y="2607178"/>
            <a:ext cx="2133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  <a:t>Themselves</a:t>
            </a:r>
            <a:endParaRPr lang="en-US" sz="2600" dirty="0">
              <a:solidFill>
                <a:srgbClr val="00B0F0"/>
              </a:solidFill>
              <a:latin typeface="Helvetica"/>
              <a:cs typeface="Helvetic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54327" y="3105335"/>
            <a:ext cx="10191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  <a:t>roles</a:t>
            </a:r>
            <a:endParaRPr lang="en-US" sz="2600" dirty="0">
              <a:solidFill>
                <a:srgbClr val="00B0F0"/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06702" y="3562535"/>
            <a:ext cx="2057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  <a:t>relationship</a:t>
            </a:r>
            <a:endParaRPr lang="en-US" sz="2600" dirty="0">
              <a:solidFill>
                <a:srgbClr val="00B0F0"/>
              </a:solidFill>
              <a:latin typeface="Helvetica"/>
              <a:cs typeface="Helvetic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1600" y="4800600"/>
            <a:ext cx="6096000" cy="1569660"/>
          </a:xfrm>
          <a:prstGeom prst="rect">
            <a:avLst/>
          </a:prstGeom>
          <a:solidFill>
            <a:srgbClr val="00B0F0">
              <a:alpha val="54000"/>
            </a:srgbClr>
          </a:solidFill>
        </p:spPr>
        <p:txBody>
          <a:bodyPr wrap="square" lIns="182880" tIns="182880" rIns="182880" bIns="182880" rtlCol="0">
            <a:spAutoFit/>
          </a:bodyPr>
          <a:lstStyle/>
          <a:p>
            <a:pPr algn="ctr"/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Differences in roles and designs should be</a:t>
            </a:r>
            <a:b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</a:b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__________ and __________.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33653" y="5715000"/>
            <a:ext cx="1828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chemeClr val="bg1"/>
                </a:solidFill>
                <a:latin typeface="Helvetica"/>
                <a:cs typeface="Helvetica"/>
              </a:rPr>
              <a:t>embraced</a:t>
            </a:r>
            <a:endParaRPr lang="en-US" sz="26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5661" y="5715000"/>
            <a:ext cx="18462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chemeClr val="bg1"/>
                </a:solidFill>
                <a:latin typeface="Helvetica"/>
                <a:cs typeface="Helvetica"/>
              </a:rPr>
              <a:t>celebrated</a:t>
            </a:r>
            <a:endParaRPr lang="en-US" sz="26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86425" y="4039076"/>
            <a:ext cx="15525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creation</a:t>
            </a:r>
            <a:endParaRPr lang="en-US" sz="2600" u="sng" dirty="0">
              <a:solidFill>
                <a:srgbClr val="00B0F0"/>
              </a:solidFill>
              <a:latin typeface="Helvetica"/>
              <a:cs typeface="Helvetica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0" y="0"/>
            <a:ext cx="9144000" cy="838200"/>
            <a:chOff x="0" y="0"/>
            <a:chExt cx="9144000" cy="838200"/>
          </a:xfrm>
        </p:grpSpPr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000" b="1" dirty="0">
                  <a:solidFill>
                    <a:schemeClr val="bg1"/>
                  </a:solidFill>
                  <a:latin typeface="Helvetica"/>
                  <a:cs typeface="Helvetica"/>
                </a:rPr>
                <a:t>Review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0" y="7620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81000" y="1066800"/>
            <a:ext cx="8458200" cy="54102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1506141"/>
            <a:ext cx="80010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Different ______ and _____ given to men and women at creation.</a:t>
            </a:r>
          </a:p>
          <a:p>
            <a:pPr>
              <a:spcAft>
                <a:spcPts val="600"/>
              </a:spcAft>
            </a:pPr>
            <a:endParaRPr lang="en-US" sz="26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Another truth from the creation account:</a:t>
            </a:r>
          </a:p>
          <a:p>
            <a:pPr algn="ctr">
              <a:spcAft>
                <a:spcPts val="600"/>
              </a:spcAft>
            </a:pPr>
            <a:r>
              <a:rPr lang="en-US" sz="2600" b="1" dirty="0">
                <a:solidFill>
                  <a:schemeClr val="bg1"/>
                </a:solidFill>
                <a:latin typeface="Helvetica"/>
                <a:cs typeface="Helvetica"/>
              </a:rPr>
              <a:t>the fundamental </a:t>
            </a: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equality</a:t>
            </a:r>
            <a: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  <a:t> </a:t>
            </a:r>
            <a:r>
              <a:rPr lang="en-US" sz="2600" b="1" dirty="0">
                <a:solidFill>
                  <a:schemeClr val="bg1"/>
                </a:solidFill>
                <a:latin typeface="Helvetica"/>
                <a:cs typeface="Helvetica"/>
              </a:rPr>
              <a:t>of men and women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81200" y="1488757"/>
            <a:ext cx="12800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  <a:t>design</a:t>
            </a:r>
            <a:endParaRPr lang="en-US" sz="2600" dirty="0">
              <a:solidFill>
                <a:srgbClr val="00B0F0"/>
              </a:solidFill>
              <a:latin typeface="Helvetica"/>
              <a:cs typeface="Helvetic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2766" y="1488757"/>
            <a:ext cx="10240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  <a:t>roles</a:t>
            </a:r>
            <a:endParaRPr lang="en-US" sz="2600" dirty="0">
              <a:solidFill>
                <a:srgbClr val="00B0F0"/>
              </a:solidFill>
              <a:latin typeface="Helvetica"/>
              <a:cs typeface="Helvetica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0"/>
            <a:ext cx="9144000" cy="838200"/>
            <a:chOff x="0" y="0"/>
            <a:chExt cx="9144000" cy="838200"/>
          </a:xfrm>
        </p:grpSpPr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000" b="1" dirty="0">
                  <a:solidFill>
                    <a:schemeClr val="bg1"/>
                  </a:solidFill>
                  <a:latin typeface="Helvetica"/>
                  <a:cs typeface="Helvetica"/>
                </a:rPr>
                <a:t>Equality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7620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9144000" cy="838200"/>
            <a:chOff x="0" y="0"/>
            <a:chExt cx="9144000" cy="83820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200" b="1" dirty="0">
                  <a:solidFill>
                    <a:schemeClr val="bg1"/>
                  </a:solidFill>
                  <a:latin typeface="Helvetica"/>
                  <a:cs typeface="Helvetica"/>
                </a:rPr>
                <a:t>Illustration</a:t>
              </a:r>
              <a:endParaRPr lang="en-US" sz="3000" b="1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7620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1000" y="1066800"/>
            <a:ext cx="8458200" cy="54102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1600200"/>
            <a:ext cx="7467600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Genesis 1:27</a:t>
            </a:r>
          </a:p>
          <a:p>
            <a:pPr>
              <a:spcAft>
                <a:spcPts val="600"/>
              </a:spcAft>
            </a:pPr>
            <a:r>
              <a:rPr lang="en-US" sz="2600" i="1" dirty="0">
                <a:solidFill>
                  <a:srgbClr val="FFFFFF"/>
                </a:solidFill>
                <a:latin typeface="Helvetica"/>
                <a:cs typeface="Helvetica"/>
              </a:rPr>
              <a:t>So God created </a:t>
            </a:r>
            <a:r>
              <a:rPr lang="en-US" sz="2600" i="1" u="sng" dirty="0">
                <a:solidFill>
                  <a:srgbClr val="FFFFFF"/>
                </a:solidFill>
                <a:latin typeface="Helvetica"/>
                <a:cs typeface="Helvetica"/>
              </a:rPr>
              <a:t>man</a:t>
            </a:r>
            <a:r>
              <a:rPr lang="en-US" sz="2600" i="1" dirty="0">
                <a:solidFill>
                  <a:srgbClr val="FFFFFF"/>
                </a:solidFill>
                <a:latin typeface="Helvetica"/>
                <a:cs typeface="Helvetica"/>
              </a:rPr>
              <a:t> in his own image, in the image of God he created </a:t>
            </a:r>
            <a:r>
              <a:rPr lang="en-US" sz="2600" i="1" u="sng" dirty="0">
                <a:solidFill>
                  <a:srgbClr val="FFFFFF"/>
                </a:solidFill>
                <a:latin typeface="Helvetica"/>
                <a:cs typeface="Helvetica"/>
              </a:rPr>
              <a:t>him</a:t>
            </a:r>
            <a:r>
              <a:rPr lang="en-US" sz="2600" i="1" dirty="0">
                <a:solidFill>
                  <a:srgbClr val="FFFFFF"/>
                </a:solidFill>
                <a:latin typeface="Helvetica"/>
                <a:cs typeface="Helvetica"/>
              </a:rPr>
              <a:t>; male and female he created </a:t>
            </a:r>
            <a:r>
              <a:rPr lang="en-US" sz="2600" i="1" u="sng" dirty="0">
                <a:solidFill>
                  <a:srgbClr val="FFFFFF"/>
                </a:solidFill>
                <a:latin typeface="Helvetica"/>
                <a:cs typeface="Helvetica"/>
              </a:rPr>
              <a:t>them</a:t>
            </a:r>
            <a:r>
              <a:rPr lang="en-US" sz="2600" i="1" dirty="0">
                <a:solidFill>
                  <a:srgbClr val="FFFFFF"/>
                </a:solidFill>
                <a:latin typeface="Helvetica"/>
                <a:cs typeface="Helvetica"/>
              </a:rPr>
              <a:t>.</a:t>
            </a:r>
          </a:p>
          <a:p>
            <a:pPr>
              <a:spcAft>
                <a:spcPts val="600"/>
              </a:spcAft>
            </a:pPr>
            <a:endParaRPr lang="en-US" sz="2600" i="1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 algn="ctr"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Man/him = </a:t>
            </a: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Human Race</a:t>
            </a:r>
          </a:p>
          <a:p>
            <a:pPr algn="ctr">
              <a:spcAft>
                <a:spcPts val="600"/>
              </a:spcAft>
            </a:pPr>
            <a:endParaRPr lang="en-US" sz="2600" b="1" dirty="0">
              <a:solidFill>
                <a:srgbClr val="00B0F0"/>
              </a:solidFill>
              <a:latin typeface="Helvetica"/>
              <a:cs typeface="Helvetica"/>
            </a:endParaRPr>
          </a:p>
          <a:p>
            <a:pPr algn="ctr">
              <a:spcAft>
                <a:spcPts val="600"/>
              </a:spcAft>
            </a:pPr>
            <a: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  <a:t>Male and female alike are</a:t>
            </a:r>
            <a:b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</a:br>
            <a: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  <a:t>together created in God’s image.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44000" cy="838200"/>
            <a:chOff x="0" y="0"/>
            <a:chExt cx="9144000" cy="83820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200" b="1" dirty="0">
                  <a:solidFill>
                    <a:schemeClr val="bg1"/>
                  </a:solidFill>
                  <a:latin typeface="Helvetica"/>
                  <a:cs typeface="Helvetica"/>
                </a:rPr>
                <a:t>Equally in God’s Image</a:t>
              </a:r>
              <a:endParaRPr lang="en-US" sz="1600" b="1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7620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1000" y="1066800"/>
            <a:ext cx="8458200" cy="54102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38200" y="1447800"/>
            <a:ext cx="7924800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chemeClr val="bg1"/>
                </a:solidFill>
                <a:latin typeface="Helvetica"/>
                <a:cs typeface="Helvetica"/>
              </a:rPr>
              <a:t>Genesis 1:26</a:t>
            </a:r>
          </a:p>
          <a:p>
            <a:pPr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God is both singular (</a:t>
            </a: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one God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) and He is a plurality (</a:t>
            </a: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three persons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).</a:t>
            </a:r>
            <a:endParaRPr lang="en-US" sz="2600" u="sng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3505200"/>
            <a:ext cx="7848600" cy="2693045"/>
          </a:xfrm>
          <a:prstGeom prst="rect">
            <a:avLst/>
          </a:prstGeom>
          <a:solidFill>
            <a:srgbClr val="0095CD">
              <a:alpha val="67000"/>
            </a:srgbClr>
          </a:solidFill>
          <a:ln w="127000" cap="flat">
            <a:solidFill>
              <a:srgbClr val="00B0F0">
                <a:alpha val="59000"/>
              </a:srgbClr>
            </a:solidFill>
            <a:miter lim="800000"/>
          </a:ln>
        </p:spPr>
        <p:txBody>
          <a:bodyPr wrap="square" lIns="365760" tIns="365760" rIns="365760" bIns="365760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Male and female are unified  as “</a:t>
            </a:r>
            <a:r>
              <a:rPr lang="en-US" sz="2800" b="1" u="sng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man</a:t>
            </a:r>
            <a:r>
              <a:rPr lang="en-US" sz="2800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” </a:t>
            </a:r>
            <a:br>
              <a:rPr lang="en-US" sz="2800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</a:br>
            <a:r>
              <a:rPr lang="en-US" sz="2800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(the human race), yet there is plurality </a:t>
            </a:r>
            <a:br>
              <a:rPr lang="en-US" sz="2800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</a:br>
            <a:r>
              <a:rPr lang="en-US" sz="2800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(</a:t>
            </a:r>
            <a:r>
              <a:rPr lang="en-US" sz="2800" b="1" u="sng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male</a:t>
            </a:r>
            <a:r>
              <a:rPr lang="en-US" sz="2800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 and </a:t>
            </a:r>
            <a:r>
              <a:rPr lang="en-US" sz="2800" b="1" u="sng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female</a:t>
            </a:r>
            <a:r>
              <a:rPr lang="en-US" sz="2800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).</a:t>
            </a:r>
          </a:p>
          <a:p>
            <a:pPr algn="ctr"/>
            <a:endParaRPr lang="en-US" sz="1600" dirty="0">
              <a:solidFill>
                <a:srgbClr val="FFFFFF"/>
              </a:solidFill>
              <a:effectLst>
                <a:outerShdw blurRad="69850" dist="38100" dir="2700000" algn="tl" rotWithShape="0">
                  <a:srgbClr val="000000">
                    <a:alpha val="30000"/>
                  </a:srgbClr>
                </a:outerShdw>
              </a:effectLst>
              <a:latin typeface="Helvetica"/>
              <a:cs typeface="Helvetica"/>
            </a:endParaRPr>
          </a:p>
          <a:p>
            <a:pPr algn="ctr"/>
            <a:r>
              <a:rPr lang="en-US" sz="2700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30000"/>
                    </a:srgbClr>
                  </a:outerShdw>
                </a:effectLst>
                <a:latin typeface="Helvetica"/>
                <a:cs typeface="Helvetica"/>
              </a:rPr>
              <a:t>Man reflects the plurality and unity within God.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0"/>
            <a:ext cx="9144000" cy="838200"/>
            <a:chOff x="0" y="0"/>
            <a:chExt cx="9144000" cy="838200"/>
          </a:xfrm>
        </p:grpSpPr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200" b="1" dirty="0">
                  <a:solidFill>
                    <a:schemeClr val="bg1"/>
                  </a:solidFill>
                  <a:latin typeface="Helvetica"/>
                  <a:cs typeface="Helvetica"/>
                </a:rPr>
                <a:t>Reflecting the Plurality of God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7620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81000" y="1039504"/>
            <a:ext cx="8458200" cy="55626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392704"/>
            <a:ext cx="81534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John 12:49</a:t>
            </a:r>
          </a:p>
          <a:p>
            <a:pPr>
              <a:spcAft>
                <a:spcPts val="600"/>
              </a:spcAft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John 8:28-29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114800" y="1215985"/>
            <a:ext cx="4267200" cy="1908215"/>
            <a:chOff x="2013857" y="2209800"/>
            <a:chExt cx="4876800" cy="1908215"/>
          </a:xfrm>
        </p:grpSpPr>
        <p:sp>
          <p:nvSpPr>
            <p:cNvPr id="9" name="TextBox 8"/>
            <p:cNvSpPr txBox="1"/>
            <p:nvPr/>
          </p:nvSpPr>
          <p:spPr>
            <a:xfrm>
              <a:off x="2013857" y="2209800"/>
              <a:ext cx="4876800" cy="190821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txBody>
            <a:bodyPr wrap="square" lIns="182880" tIns="182880" rIns="182880" bIns="182880" rtlCol="0">
              <a:spAutoFit/>
            </a:bodyPr>
            <a:lstStyle/>
            <a:p>
              <a:pPr algn="ctr"/>
              <a:r>
                <a:rPr lang="en-US" sz="2500" b="1" dirty="0">
                  <a:solidFill>
                    <a:srgbClr val="0095CD"/>
                  </a:solidFill>
                  <a:latin typeface="Helvetica"/>
                  <a:cs typeface="Helvetica"/>
                </a:rPr>
                <a:t>Father (headship)</a:t>
              </a:r>
            </a:p>
            <a:p>
              <a:pPr algn="ctr"/>
              <a:br>
                <a:rPr lang="en-US" sz="2500" dirty="0">
                  <a:solidFill>
                    <a:srgbClr val="0095CD"/>
                  </a:solidFill>
                  <a:latin typeface="Helvetica"/>
                  <a:cs typeface="Helvetica"/>
                </a:rPr>
              </a:br>
              <a:endParaRPr lang="en-US" sz="2500" dirty="0">
                <a:solidFill>
                  <a:srgbClr val="0095CD"/>
                </a:solidFill>
                <a:latin typeface="Helvetica"/>
                <a:cs typeface="Helvetica"/>
              </a:endParaRPr>
            </a:p>
            <a:p>
              <a:pPr algn="ctr"/>
              <a:r>
                <a:rPr lang="en-US" sz="2500" b="1" dirty="0">
                  <a:solidFill>
                    <a:srgbClr val="0095CD"/>
                  </a:solidFill>
                  <a:latin typeface="Helvetica"/>
                  <a:cs typeface="Helvetica"/>
                </a:rPr>
                <a:t>Jesus (submission)</a:t>
              </a:r>
            </a:p>
          </p:txBody>
        </p:sp>
        <p:sp>
          <p:nvSpPr>
            <p:cNvPr id="10" name="Up Arrow 9"/>
            <p:cNvSpPr/>
            <p:nvPr/>
          </p:nvSpPr>
          <p:spPr>
            <a:xfrm>
              <a:off x="4278085" y="2895600"/>
              <a:ext cx="435429" cy="533400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182880" rIns="182880" bIns="182880"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33400" y="3338676"/>
            <a:ext cx="82296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Jesus has a </a:t>
            </a: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subordinate</a:t>
            </a: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role</a:t>
            </a: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to the Father, but </a:t>
            </a: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equal</a:t>
            </a:r>
            <a:r>
              <a:rPr lang="en-US" sz="2600" b="1" dirty="0">
                <a:solidFill>
                  <a:srgbClr val="FFFFFF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with the Father in importance, personhood, deity, and glory.</a:t>
            </a:r>
          </a:p>
          <a:p>
            <a:pPr algn="ctr">
              <a:spcAft>
                <a:spcPts val="1200"/>
              </a:spcAft>
            </a:pPr>
            <a:r>
              <a:rPr lang="en-US" sz="2600" i="1" dirty="0">
                <a:solidFill>
                  <a:srgbClr val="FFFFFF"/>
                </a:solidFill>
                <a:latin typeface="Helvetica"/>
                <a:cs typeface="Helvetica"/>
              </a:rPr>
              <a:t>A subordinate role does not imply </a:t>
            </a:r>
            <a:r>
              <a:rPr lang="en-US" sz="2600" b="1" i="1" u="sng" dirty="0">
                <a:solidFill>
                  <a:srgbClr val="00B0F0"/>
                </a:solidFill>
                <a:latin typeface="Helvetica"/>
                <a:cs typeface="Helvetica"/>
              </a:rPr>
              <a:t>inferiority</a:t>
            </a:r>
            <a:r>
              <a:rPr lang="en-US" sz="2600" i="1" dirty="0">
                <a:solidFill>
                  <a:srgbClr val="FFFFFF"/>
                </a:solidFill>
                <a:latin typeface="Helvetica"/>
                <a:cs typeface="Helvetica"/>
              </a:rPr>
              <a:t>.</a:t>
            </a:r>
          </a:p>
          <a:p>
            <a:pPr>
              <a:spcAft>
                <a:spcPts val="1200"/>
              </a:spcAft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Men and women were created to fill </a:t>
            </a: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different roles</a:t>
            </a:r>
            <a:r>
              <a:rPr lang="en-US" sz="2600" b="1" dirty="0">
                <a:solidFill>
                  <a:srgbClr val="00B0F0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of authority and submission, but they are </a:t>
            </a: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fully equal</a:t>
            </a:r>
            <a:r>
              <a:rPr lang="en-US" sz="2600" dirty="0">
                <a:solidFill>
                  <a:srgbClr val="00B0F0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in dignity, value, and worth.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0" y="0"/>
            <a:ext cx="9144000" cy="838200"/>
            <a:chOff x="0" y="0"/>
            <a:chExt cx="9144000" cy="838200"/>
          </a:xfrm>
        </p:grpSpPr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200" b="1" dirty="0">
                  <a:solidFill>
                    <a:schemeClr val="bg1"/>
                  </a:solidFill>
                  <a:latin typeface="TradeGothic" pitchFamily="2" charset="0"/>
                </a:rPr>
                <a:t>Equality and Subordination</a:t>
              </a:r>
              <a:endParaRPr lang="en-US" sz="1600" b="1" dirty="0">
                <a:solidFill>
                  <a:schemeClr val="bg1"/>
                </a:solidFill>
                <a:latin typeface="TradeGothic" pitchFamily="2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7620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81000" y="1066800"/>
            <a:ext cx="8458200" cy="54102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486287"/>
            <a:ext cx="77724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b="1" dirty="0">
                <a:solidFill>
                  <a:schemeClr val="bg1"/>
                </a:solidFill>
                <a:latin typeface="Helvetica"/>
                <a:cs typeface="Helvetica"/>
              </a:rPr>
              <a:t>Genesis 2:21-23</a:t>
            </a:r>
          </a:p>
          <a:p>
            <a:pPr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Fundamental equality of men and women. Eve is…</a:t>
            </a:r>
          </a:p>
          <a:p>
            <a:pPr marL="341313" indent="-341313">
              <a:spcAft>
                <a:spcPts val="600"/>
              </a:spcAft>
              <a:buFont typeface="Arial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Unlike other species</a:t>
            </a:r>
          </a:p>
          <a:p>
            <a:pPr marL="341313" indent="-341313">
              <a:spcAft>
                <a:spcPts val="600"/>
              </a:spcAft>
              <a:buClr>
                <a:schemeClr val="bg1"/>
              </a:buClr>
              <a:buFont typeface="Arial" pitchFamily="34" charset="0"/>
              <a:buChar char="•"/>
            </a:pP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Like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 Adam (made of his flesh and bone); </a:t>
            </a:r>
            <a:b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</a:br>
            <a:r>
              <a:rPr lang="en-US" sz="2600" b="1" u="sng" dirty="0">
                <a:solidFill>
                  <a:srgbClr val="00B0F0"/>
                </a:solidFill>
                <a:latin typeface="Helvetica"/>
                <a:cs typeface="Helvetica"/>
              </a:rPr>
              <a:t>equal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 in substance</a:t>
            </a:r>
          </a:p>
        </p:txBody>
      </p:sp>
      <p:pic>
        <p:nvPicPr>
          <p:cNvPr id="11" name="Picture 10" descr="106562344.jpg"/>
          <p:cNvPicPr>
            <a:picLocks noChangeAspect="1"/>
          </p:cNvPicPr>
          <p:nvPr/>
        </p:nvPicPr>
        <p:blipFill>
          <a:blip r:embed="rId3" cstate="print"/>
          <a:srcRect l="17647" t="12316" r="21961"/>
          <a:stretch>
            <a:fillRect/>
          </a:stretch>
        </p:blipFill>
        <p:spPr>
          <a:xfrm>
            <a:off x="6312152" y="3733800"/>
            <a:ext cx="2290705" cy="249443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838200"/>
            <a:chOff x="0" y="-1447800"/>
            <a:chExt cx="9144000" cy="838200"/>
          </a:xfrm>
        </p:grpSpPr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0" y="-1447800"/>
              <a:ext cx="9144000" cy="762000"/>
            </a:xfrm>
            <a:prstGeom prst="rect">
              <a:avLst/>
            </a:prstGeom>
            <a:solidFill>
              <a:srgbClr val="00B0F0">
                <a:alpha val="69804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82880" tIns="182880" rIns="182880"/>
            <a:lstStyle/>
            <a:p>
              <a:pPr marL="228600"/>
              <a:r>
                <a:rPr lang="en-US" sz="3200" b="1" dirty="0">
                  <a:solidFill>
                    <a:schemeClr val="bg1"/>
                  </a:solidFill>
                  <a:latin typeface="Helvetica"/>
                  <a:cs typeface="Helvetica"/>
                </a:rPr>
                <a:t>Created as Equal</a:t>
              </a:r>
              <a:endParaRPr lang="en-US" sz="1600" b="1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-685800"/>
              <a:ext cx="9144000" cy="76200"/>
            </a:xfrm>
            <a:prstGeom prst="rect">
              <a:avLst/>
            </a:prstGeom>
            <a:gradFill flip="none" rotWithShape="1">
              <a:gsLst>
                <a:gs pos="100000">
                  <a:srgbClr val="0095CD"/>
                </a:gs>
                <a:gs pos="0">
                  <a:srgbClr val="00B0F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</TotalTime>
  <Words>619</Words>
  <Application>Microsoft Office PowerPoint</Application>
  <PresentationFormat>On-screen Show (4:3)</PresentationFormat>
  <Paragraphs>114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Helvetica</vt:lpstr>
      <vt:lpstr>TradeGothic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Nelson</dc:creator>
  <cp:lastModifiedBy>Lori Myers</cp:lastModifiedBy>
  <cp:revision>48</cp:revision>
  <dcterms:created xsi:type="dcterms:W3CDTF">2011-04-25T04:57:33Z</dcterms:created>
  <dcterms:modified xsi:type="dcterms:W3CDTF">2024-11-26T20:47:55Z</dcterms:modified>
</cp:coreProperties>
</file>