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0" r:id="rId2"/>
    <p:sldId id="259" r:id="rId3"/>
    <p:sldId id="260" r:id="rId4"/>
    <p:sldId id="261" r:id="rId5"/>
    <p:sldId id="272" r:id="rId6"/>
    <p:sldId id="263" r:id="rId7"/>
    <p:sldId id="264" r:id="rId8"/>
    <p:sldId id="265" r:id="rId9"/>
    <p:sldId id="266" r:id="rId10"/>
    <p:sldId id="267" r:id="rId11"/>
    <p:sldId id="268" r:id="rId12"/>
    <p:sldId id="273" r:id="rId13"/>
    <p:sldId id="269" r:id="rId14"/>
    <p:sldId id="271" r:id="rId15"/>
    <p:sldId id="274" r:id="rId16"/>
    <p:sldId id="275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3B14"/>
    <a:srgbClr val="FFFFCC"/>
    <a:srgbClr val="FFFFFF"/>
    <a:srgbClr val="003399"/>
    <a:srgbClr val="4E1610"/>
    <a:srgbClr val="FFCC00"/>
    <a:srgbClr val="000099"/>
    <a:srgbClr val="FFFF00"/>
    <a:srgbClr val="CCCC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59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"/>
                <a:cs typeface="Helvetic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"/>
                <a:cs typeface="Helvetic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"/>
                <a:cs typeface="Helvetic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"/>
                <a:cs typeface="Helvetica"/>
              </a:defRPr>
            </a:lvl1pPr>
          </a:lstStyle>
          <a:p>
            <a:pPr>
              <a:defRPr/>
            </a:pPr>
            <a:fld id="{D50E9A2C-70A0-4ED8-891E-3C17D68C4DB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5288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/>
        <a:ea typeface="+mn-ea"/>
        <a:cs typeface="Helvetica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/>
        <a:ea typeface="+mn-ea"/>
        <a:cs typeface="Helvetica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/>
        <a:ea typeface="+mn-ea"/>
        <a:cs typeface="Helvetica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/>
        <a:ea typeface="+mn-ea"/>
        <a:cs typeface="Helvetica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/>
        <a:ea typeface="+mn-ea"/>
        <a:cs typeface="Helvetica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CD0C4F-F050-40A9-B917-DAED6C33BC44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3094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162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2779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6813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506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461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006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143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160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983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15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116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4894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196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398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19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81EA5B-7B7C-4322-8805-144589C9BCD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539C7-9654-4ACA-8436-EC291B71003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FB441D-A6C8-4387-A853-C4DA9882E39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635DA-6202-43C1-9869-1E355443180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0C5BA-6C62-494E-A35E-7DE04C4BCA3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A62197-82F7-4AEC-ACC3-A5C60A57EF4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1A31BD-7893-451F-80BF-E33238C6232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829AB9-262E-479D-99F2-843CEBF140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7BA5DA-5E44-4C8A-9F37-9A6FD210950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06B7EF-D6D8-4B59-8F3F-63334531622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A32A3-9B5D-4966-A380-CE25B86DF0C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70000" contrast="-70000"/>
          </a:blip>
          <a:srcRect/>
          <a:stretch>
            <a:fillRect l="-15000" t="-14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"/>
                <a:cs typeface="Helvetic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"/>
                <a:cs typeface="Helvetic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"/>
                <a:cs typeface="Helvetica"/>
              </a:defRPr>
            </a:lvl1pPr>
          </a:lstStyle>
          <a:p>
            <a:pPr>
              <a:defRPr/>
            </a:pPr>
            <a:fld id="{64D66FFF-0E02-44F1-848B-CEC72E3A557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heck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Helvetica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Helvetica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Helvetica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Helvetica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Helvetica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Helvetica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2209800" cy="762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182880" tIns="182880" rIns="182880"/>
          <a:lstStyle/>
          <a:p>
            <a:pPr marL="112713" indent="-4763"/>
            <a:r>
              <a:rPr lang="en-US" sz="2600" b="1" dirty="0">
                <a:solidFill>
                  <a:schemeClr val="bg1"/>
                </a:solidFill>
                <a:latin typeface="Helvetica"/>
                <a:cs typeface="Helvetica"/>
              </a:rPr>
              <a:t>Lesson 15     A Role Model of Biblical Femininity: Ruth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tx1">
              <a:alpha val="48000"/>
            </a:schemeClr>
          </a:solidFill>
          <a:ln w="9525">
            <a:noFill/>
            <a:miter lim="800000"/>
            <a:headEnd/>
            <a:tailEnd/>
          </a:ln>
        </p:spPr>
        <p:txBody>
          <a:bodyPr tIns="91440" rIns="274320"/>
          <a:lstStyle/>
          <a:p>
            <a:pPr marL="228600" algn="r"/>
            <a:r>
              <a:rPr lang="en-US" sz="3000" b="1" dirty="0">
                <a:solidFill>
                  <a:srgbClr val="FFFFFF"/>
                </a:solidFill>
                <a:latin typeface="Helvetica"/>
                <a:cs typeface="Helvetica"/>
              </a:rPr>
              <a:t>Rejoicing in God’s Good Design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990600"/>
            <a:ext cx="9144000" cy="52578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72" name="Content Placeholder 10"/>
          <p:cNvSpPr>
            <a:spLocks noGrp="1"/>
          </p:cNvSpPr>
          <p:nvPr>
            <p:ph idx="1"/>
          </p:nvPr>
        </p:nvSpPr>
        <p:spPr>
          <a:xfrm>
            <a:off x="457200" y="2438400"/>
            <a:ext cx="3810000" cy="1828800"/>
          </a:xfrm>
        </p:spPr>
        <p:txBody>
          <a:bodyPr>
            <a:noAutofit/>
          </a:bodyPr>
          <a:lstStyle/>
          <a:p>
            <a:pPr eaLnBrk="1" hangingPunct="1">
              <a:spcBef>
                <a:spcPts val="0"/>
              </a:spcBef>
            </a:pPr>
            <a:r>
              <a:rPr lang="en-US" sz="2800" dirty="0">
                <a:solidFill>
                  <a:srgbClr val="FFFFFF"/>
                </a:solidFill>
              </a:rPr>
              <a:t>Leads</a:t>
            </a:r>
          </a:p>
          <a:p>
            <a:pPr eaLnBrk="1" hangingPunct="1">
              <a:spcBef>
                <a:spcPts val="0"/>
              </a:spcBef>
            </a:pPr>
            <a:r>
              <a:rPr lang="en-US" sz="2800" dirty="0">
                <a:solidFill>
                  <a:srgbClr val="FFFFFF"/>
                </a:solidFill>
              </a:rPr>
              <a:t>Provides</a:t>
            </a:r>
          </a:p>
          <a:p>
            <a:pPr eaLnBrk="1" hangingPunct="1">
              <a:spcBef>
                <a:spcPts val="0"/>
              </a:spcBef>
            </a:pPr>
            <a:r>
              <a:rPr lang="en-US" sz="2800" dirty="0">
                <a:solidFill>
                  <a:srgbClr val="FFFFFF"/>
                </a:solidFill>
              </a:rPr>
              <a:t>Protects</a:t>
            </a:r>
          </a:p>
        </p:txBody>
      </p:sp>
      <p:sp>
        <p:nvSpPr>
          <p:cNvPr id="13" name="Content Placeholder 10"/>
          <p:cNvSpPr txBox="1">
            <a:spLocks/>
          </p:cNvSpPr>
          <p:nvPr/>
        </p:nvSpPr>
        <p:spPr bwMode="auto">
          <a:xfrm>
            <a:off x="4724400" y="2438400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760" indent="-255588">
              <a:spcBef>
                <a:spcPts val="0"/>
              </a:spcBef>
              <a:buSzPct val="100000"/>
              <a:buFont typeface="Arial" pitchFamily="34" charset="0"/>
              <a:buChar char="•"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Companion-helper</a:t>
            </a:r>
          </a:p>
          <a:p>
            <a:pPr marL="365760" indent="-255588">
              <a:spcBef>
                <a:spcPts val="0"/>
              </a:spcBef>
              <a:buSzPct val="100000"/>
              <a:buFont typeface="Arial" pitchFamily="34" charset="0"/>
              <a:buChar char="•"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Devotion to God</a:t>
            </a:r>
          </a:p>
          <a:p>
            <a:pPr marL="365760" indent="-255588">
              <a:spcBef>
                <a:spcPts val="0"/>
              </a:spcBef>
              <a:buSzPct val="100000"/>
              <a:buFont typeface="Arial" pitchFamily="34" charset="0"/>
              <a:buChar char="•"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Submission to headship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4572000"/>
            <a:ext cx="9144000" cy="1676400"/>
          </a:xfrm>
          <a:prstGeom prst="rect">
            <a:avLst/>
          </a:prstGeom>
          <a:solidFill>
            <a:schemeClr val="tx1">
              <a:alpha val="41000"/>
            </a:schemeClr>
          </a:solidFill>
        </p:spPr>
        <p:txBody>
          <a:bodyPr lIns="274320" tIns="182880" rIns="274320" bIns="91440"/>
          <a:lstStyle/>
          <a:p>
            <a:pPr>
              <a:defRPr/>
            </a:pPr>
            <a:r>
              <a:rPr lang="en-US" sz="2700" dirty="0">
                <a:solidFill>
                  <a:srgbClr val="FFFFCC"/>
                </a:solidFill>
                <a:latin typeface="Helvetica"/>
                <a:cs typeface="Helvetica"/>
              </a:rPr>
              <a:t>Ruth </a:t>
            </a:r>
            <a:r>
              <a:rPr lang="en-US" sz="2700" b="1" u="sng" dirty="0">
                <a:solidFill>
                  <a:srgbClr val="FFFFCC"/>
                </a:solidFill>
                <a:latin typeface="Helvetica"/>
                <a:cs typeface="Helvetica"/>
              </a:rPr>
              <a:t>obeys</a:t>
            </a:r>
            <a:r>
              <a:rPr lang="en-US" sz="2700" dirty="0">
                <a:solidFill>
                  <a:srgbClr val="FFFFCC"/>
                </a:solidFill>
                <a:latin typeface="Helvetica"/>
                <a:cs typeface="Helvetica"/>
              </a:rPr>
              <a:t> Naomi (3:6). She submits herself </a:t>
            </a:r>
            <a:r>
              <a:rPr lang="en-US" sz="2700" b="1" u="sng" dirty="0">
                <a:solidFill>
                  <a:srgbClr val="FFFFCC"/>
                </a:solidFill>
                <a:latin typeface="Helvetica"/>
                <a:cs typeface="Helvetica"/>
              </a:rPr>
              <a:t>humbly</a:t>
            </a:r>
            <a:r>
              <a:rPr lang="en-US" sz="2700" dirty="0">
                <a:solidFill>
                  <a:srgbClr val="FFFFCC"/>
                </a:solidFill>
                <a:latin typeface="Helvetica"/>
                <a:cs typeface="Helvetica"/>
              </a:rPr>
              <a:t> to Boaz, and expresses her desire to come under the </a:t>
            </a:r>
            <a:r>
              <a:rPr lang="en-US" sz="2700" b="1" u="sng" dirty="0">
                <a:solidFill>
                  <a:srgbClr val="FFFFCC"/>
                </a:solidFill>
                <a:latin typeface="Helvetica"/>
                <a:cs typeface="Helvetica"/>
              </a:rPr>
              <a:t>protection</a:t>
            </a:r>
            <a:r>
              <a:rPr lang="en-US" sz="2700" dirty="0">
                <a:solidFill>
                  <a:srgbClr val="FFFFCC"/>
                </a:solidFill>
                <a:latin typeface="Helvetica"/>
                <a:cs typeface="Helvetica"/>
              </a:rPr>
              <a:t> and </a:t>
            </a:r>
            <a:r>
              <a:rPr lang="en-US" sz="2700" b="1" u="sng" dirty="0">
                <a:solidFill>
                  <a:srgbClr val="FFFFCC"/>
                </a:solidFill>
                <a:latin typeface="Helvetica"/>
                <a:cs typeface="Helvetica"/>
              </a:rPr>
              <a:t>headship</a:t>
            </a:r>
            <a:r>
              <a:rPr lang="en-US" sz="2700" dirty="0">
                <a:solidFill>
                  <a:srgbClr val="FFFFCC"/>
                </a:solidFill>
                <a:latin typeface="Helvetica"/>
                <a:cs typeface="Helvetica"/>
              </a:rPr>
              <a:t> of Boaz.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28600" y="1331149"/>
            <a:ext cx="4114800" cy="1031051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tIns="91440" bIns="137160">
            <a:spAutoFit/>
          </a:bodyPr>
          <a:lstStyle/>
          <a:p>
            <a:pPr algn="ctr">
              <a:defRPr/>
            </a:pPr>
            <a:r>
              <a:rPr lang="en-US" sz="28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/>
              </a:rPr>
              <a:t>BOAZ</a:t>
            </a:r>
          </a:p>
          <a:p>
            <a:pPr algn="ctr">
              <a:defRPr/>
            </a:pPr>
            <a:r>
              <a:rPr lang="en-US" sz="2400" dirty="0">
                <a:latin typeface="Helvetica"/>
              </a:rPr>
              <a:t>A picture of true manhood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4572000" y="1331149"/>
            <a:ext cx="4191000" cy="1031051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tIns="91440" bIns="137160">
            <a:spAutoFit/>
          </a:bodyPr>
          <a:lstStyle/>
          <a:p>
            <a:pPr algn="ctr">
              <a:defRPr/>
            </a:pPr>
            <a:r>
              <a:rPr lang="en-US" sz="28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/>
              </a:rPr>
              <a:t>RUTH</a:t>
            </a:r>
          </a:p>
          <a:p>
            <a:pPr algn="ctr">
              <a:defRPr/>
            </a:pPr>
            <a:r>
              <a:rPr lang="en-US" sz="2400" dirty="0">
                <a:latin typeface="Helvetica"/>
              </a:rPr>
              <a:t>A picture of true womanhood</a:t>
            </a:r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rgbClr val="603B14">
              <a:alpha val="71000"/>
            </a:srgbClr>
          </a:solidFill>
          <a:effectLst>
            <a:innerShdw blurRad="152400" dir="5400000">
              <a:srgbClr val="000000">
                <a:alpha val="38000"/>
              </a:srgbClr>
            </a:innerShdw>
          </a:effectLst>
        </p:spPr>
        <p:txBody>
          <a:bodyPr vert="horz" lIns="182880" tIns="45720" rIns="18288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lvl="0" fontAlgn="auto">
              <a:spcAft>
                <a:spcPts val="0"/>
              </a:spcAft>
              <a:defRPr/>
            </a:pPr>
            <a:r>
              <a:rPr lang="en-US" sz="35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Ruth 3: Submitting and Waiting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1066800"/>
            <a:ext cx="9144000" cy="54864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429000" y="2209800"/>
            <a:ext cx="5334000" cy="2362200"/>
          </a:xfrm>
          <a:solidFill>
            <a:srgbClr val="603B14">
              <a:alpha val="70000"/>
            </a:srgbClr>
          </a:solidFill>
        </p:spPr>
        <p:txBody>
          <a:bodyPr lIns="274320" tIns="182880" rIns="274320" bIns="182880">
            <a:normAutofit fontScale="92500" lnSpcReduction="20000"/>
          </a:bodyPr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en-US" sz="2800" dirty="0">
                <a:solidFill>
                  <a:srgbClr val="FFFFCC"/>
                </a:solidFill>
              </a:rPr>
              <a:t>Redeemer: </a:t>
            </a:r>
            <a:br>
              <a:rPr lang="en-US" sz="2800" b="1" dirty="0">
                <a:solidFill>
                  <a:srgbClr val="FFFFCC"/>
                </a:solidFill>
              </a:rPr>
            </a:br>
            <a:r>
              <a:rPr lang="en-US" sz="2800" dirty="0">
                <a:solidFill>
                  <a:srgbClr val="FFFFCC"/>
                </a:solidFill>
              </a:rPr>
              <a:t>In Israelite culture, a redeemer was a close relative who could </a:t>
            </a:r>
            <a:r>
              <a:rPr lang="en-US" sz="2800" b="1" u="sng" dirty="0">
                <a:solidFill>
                  <a:srgbClr val="FFFFCC"/>
                </a:solidFill>
              </a:rPr>
              <a:t>rescue</a:t>
            </a:r>
            <a:r>
              <a:rPr lang="en-US" sz="2800" dirty="0">
                <a:solidFill>
                  <a:srgbClr val="FFFFCC"/>
                </a:solidFill>
              </a:rPr>
              <a:t> a widow out of the impoverished and helpless state.</a:t>
            </a:r>
          </a:p>
        </p:txBody>
      </p:sp>
      <p:pic>
        <p:nvPicPr>
          <p:cNvPr id="13" name="Picture 12" descr="Dore_Bible_The_Gleaners.jpg"/>
          <p:cNvPicPr>
            <a:picLocks noChangeAspect="1"/>
          </p:cNvPicPr>
          <p:nvPr/>
        </p:nvPicPr>
        <p:blipFill>
          <a:blip r:embed="rId4" cstate="print"/>
          <a:srcRect l="7163" t="10997" r="6884" b="12023"/>
          <a:stretch>
            <a:fillRect/>
          </a:stretch>
        </p:blipFill>
        <p:spPr>
          <a:xfrm>
            <a:off x="381000" y="1524000"/>
            <a:ext cx="2808515" cy="4095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29000" y="1524000"/>
            <a:ext cx="464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Ruth 3:9b</a:t>
            </a:r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rgbClr val="603B14">
              <a:alpha val="71000"/>
            </a:srgbClr>
          </a:solidFill>
          <a:effectLst>
            <a:innerShdw blurRad="152400" dir="5400000">
              <a:srgbClr val="000000">
                <a:alpha val="38000"/>
              </a:srgbClr>
            </a:innerShdw>
          </a:effectLst>
        </p:spPr>
        <p:txBody>
          <a:bodyPr vert="horz" lIns="182880" tIns="45720" rIns="18288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lvl="0" fontAlgn="auto">
              <a:spcAft>
                <a:spcPts val="0"/>
              </a:spcAft>
              <a:defRPr/>
            </a:pPr>
            <a:r>
              <a:rPr lang="en-US" sz="35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Ruth 3: Submitting and Waiting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66800"/>
            <a:ext cx="9144000" cy="54864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76600" y="1295400"/>
            <a:ext cx="5410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 b="1" dirty="0">
                <a:solidFill>
                  <a:srgbClr val="FFFFCC"/>
                </a:solidFill>
                <a:latin typeface="Helvetica"/>
                <a:cs typeface="Helvetica"/>
              </a:rPr>
              <a:t>Boaz’s Response: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Respectful of the traditions of his people.</a:t>
            </a:r>
          </a:p>
          <a:p>
            <a:pPr marL="344488" indent="-344488">
              <a:buFont typeface="Arial" pitchFamily="34" charset="0"/>
              <a:buChar char="•"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Takes </a:t>
            </a:r>
            <a:r>
              <a:rPr lang="en-US" sz="2800" b="1" u="sng" dirty="0">
                <a:solidFill>
                  <a:srgbClr val="FFFFFF"/>
                </a:solidFill>
                <a:latin typeface="Helvetica"/>
                <a:cs typeface="Helvetica"/>
              </a:rPr>
              <a:t>initiative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 to settle the matter “that day.”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352800" y="3657600"/>
            <a:ext cx="5410200" cy="1600200"/>
          </a:xfrm>
          <a:prstGeom prst="rect">
            <a:avLst/>
          </a:prstGeom>
          <a:solidFill>
            <a:srgbClr val="603B14">
              <a:alpha val="69804"/>
            </a:srgbClr>
          </a:solidFill>
          <a:ln w="9525">
            <a:noFill/>
            <a:miter lim="800000"/>
            <a:headEnd/>
            <a:tailEnd/>
          </a:ln>
        </p:spPr>
        <p:txBody>
          <a:bodyPr lIns="274320" tIns="137160" rIns="274320" bIns="137160"/>
          <a:lstStyle/>
          <a:p>
            <a:r>
              <a:rPr lang="en-US" sz="2700" dirty="0">
                <a:solidFill>
                  <a:srgbClr val="FFFFCC"/>
                </a:solidFill>
                <a:latin typeface="Helvetica"/>
                <a:cs typeface="Helvetica"/>
              </a:rPr>
              <a:t>Through the </a:t>
            </a:r>
            <a:r>
              <a:rPr lang="en-US" sz="2700" b="1" u="sng" dirty="0">
                <a:solidFill>
                  <a:srgbClr val="FFFFCC"/>
                </a:solidFill>
                <a:latin typeface="Helvetica"/>
                <a:cs typeface="Helvetica"/>
              </a:rPr>
              <a:t>help</a:t>
            </a:r>
            <a:r>
              <a:rPr lang="en-US" sz="2700" dirty="0">
                <a:solidFill>
                  <a:srgbClr val="FFFFCC"/>
                </a:solidFill>
                <a:latin typeface="Helvetica"/>
                <a:cs typeface="Helvetica"/>
              </a:rPr>
              <a:t>, submission, and loyal </a:t>
            </a:r>
            <a:r>
              <a:rPr lang="en-US" sz="2700" b="1" u="sng" dirty="0">
                <a:solidFill>
                  <a:srgbClr val="FFFFCC"/>
                </a:solidFill>
                <a:latin typeface="Helvetica"/>
                <a:cs typeface="Helvetica"/>
              </a:rPr>
              <a:t>devotion</a:t>
            </a:r>
            <a:r>
              <a:rPr lang="en-US" sz="2700" dirty="0">
                <a:solidFill>
                  <a:srgbClr val="FFFFCC"/>
                </a:solidFill>
                <a:latin typeface="Helvetica"/>
                <a:cs typeface="Helvetica"/>
              </a:rPr>
              <a:t> of Ruth, Naomi is provided for.</a:t>
            </a:r>
          </a:p>
        </p:txBody>
      </p:sp>
      <p:pic>
        <p:nvPicPr>
          <p:cNvPr id="6" name="Picture 5" descr="Dore_Bible_The_Gleaners.jpg"/>
          <p:cNvPicPr>
            <a:picLocks noChangeAspect="1"/>
          </p:cNvPicPr>
          <p:nvPr/>
        </p:nvPicPr>
        <p:blipFill>
          <a:blip r:embed="rId4" cstate="print"/>
          <a:srcRect l="7163" t="10997" r="6884" b="12023"/>
          <a:stretch>
            <a:fillRect/>
          </a:stretch>
        </p:blipFill>
        <p:spPr>
          <a:xfrm>
            <a:off x="381000" y="1447800"/>
            <a:ext cx="2599509" cy="3790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rgbClr val="603B14">
              <a:alpha val="71000"/>
            </a:srgbClr>
          </a:solidFill>
          <a:effectLst>
            <a:innerShdw blurRad="152400" dir="5400000">
              <a:srgbClr val="000000">
                <a:alpha val="38000"/>
              </a:srgbClr>
            </a:innerShdw>
          </a:effectLst>
        </p:spPr>
        <p:txBody>
          <a:bodyPr vert="horz" lIns="182880" tIns="45720" rIns="18288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lvl="0" fontAlgn="auto">
              <a:spcAft>
                <a:spcPts val="0"/>
              </a:spcAft>
              <a:defRPr/>
            </a:pPr>
            <a:r>
              <a:rPr lang="en-US" sz="35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Ruth 4: Marriage and Childbearing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1066800"/>
            <a:ext cx="9144000" cy="54864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/>
          <p:cNvCxnSpPr/>
          <p:nvPr/>
        </p:nvCxnSpPr>
        <p:spPr>
          <a:xfrm>
            <a:off x="2898141" y="5319373"/>
            <a:ext cx="3507839" cy="14627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867" name="Group 27"/>
          <p:cNvGrpSpPr>
            <a:grpSpLocks/>
          </p:cNvGrpSpPr>
          <p:nvPr/>
        </p:nvGrpSpPr>
        <p:grpSpPr bwMode="auto">
          <a:xfrm>
            <a:off x="386180" y="1447803"/>
            <a:ext cx="6548020" cy="4982576"/>
            <a:chOff x="1981200" y="1143000"/>
            <a:chExt cx="6548020" cy="4982165"/>
          </a:xfrm>
        </p:grpSpPr>
        <p:cxnSp>
          <p:nvCxnSpPr>
            <p:cNvPr id="23" name="Straight Connector 22"/>
            <p:cNvCxnSpPr>
              <a:stCxn id="36884" idx="1"/>
            </p:cNvCxnSpPr>
            <p:nvPr/>
          </p:nvCxnSpPr>
          <p:spPr>
            <a:xfrm rot="5400000">
              <a:off x="3164790" y="3697872"/>
              <a:ext cx="2662018" cy="0"/>
            </a:xfrm>
            <a:prstGeom prst="line">
              <a:avLst/>
            </a:prstGeom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875" name="Group 25"/>
            <p:cNvGrpSpPr>
              <a:grpSpLocks/>
            </p:cNvGrpSpPr>
            <p:nvPr/>
          </p:nvGrpSpPr>
          <p:grpSpPr bwMode="auto">
            <a:xfrm>
              <a:off x="1981200" y="1143000"/>
              <a:ext cx="5029200" cy="1823262"/>
              <a:chOff x="1981200" y="1143000"/>
              <a:chExt cx="5029200" cy="1823262"/>
            </a:xfrm>
          </p:grpSpPr>
          <p:sp>
            <p:nvSpPr>
              <p:cNvPr id="36881" name="Text Box 3"/>
              <p:cNvSpPr txBox="1">
                <a:spLocks noChangeArrowheads="1"/>
              </p:cNvSpPr>
              <p:nvPr/>
            </p:nvSpPr>
            <p:spPr bwMode="auto">
              <a:xfrm>
                <a:off x="1981200" y="1143000"/>
                <a:ext cx="2155371" cy="680357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endParaRPr lang="en-US" dirty="0">
                  <a:latin typeface="Helvetica"/>
                </a:endParaRPr>
              </a:p>
            </p:txBody>
          </p:sp>
          <p:sp>
            <p:nvSpPr>
              <p:cNvPr id="36882" name="Text Box 4"/>
              <p:cNvSpPr txBox="1">
                <a:spLocks noChangeArrowheads="1"/>
              </p:cNvSpPr>
              <p:nvPr/>
            </p:nvSpPr>
            <p:spPr bwMode="auto">
              <a:xfrm>
                <a:off x="4855029" y="1143000"/>
                <a:ext cx="2155371" cy="680357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endParaRPr lang="en-US" dirty="0">
                  <a:latin typeface="Helvetica"/>
                </a:endParaRPr>
              </a:p>
            </p:txBody>
          </p:sp>
          <p:sp>
            <p:nvSpPr>
              <p:cNvPr id="36883" name="Line 5"/>
              <p:cNvSpPr>
                <a:spLocks noChangeShapeType="1"/>
              </p:cNvSpPr>
              <p:nvPr/>
            </p:nvSpPr>
            <p:spPr bwMode="auto">
              <a:xfrm>
                <a:off x="4136571" y="1415143"/>
                <a:ext cx="718457" cy="0"/>
              </a:xfrm>
              <a:prstGeom prst="line">
                <a:avLst/>
              </a:prstGeom>
              <a:noFill/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lIns="36576" tIns="36576" rIns="36576" bIns="36576"/>
              <a:lstStyle/>
              <a:p>
                <a:endParaRPr lang="en-US" dirty="0">
                  <a:latin typeface="Helvetica"/>
                  <a:cs typeface="Helvetica"/>
                </a:endParaRPr>
              </a:p>
            </p:txBody>
          </p:sp>
          <p:sp>
            <p:nvSpPr>
              <p:cNvPr id="36884" name="AutoShape 6"/>
              <p:cNvSpPr>
                <a:spLocks/>
              </p:cNvSpPr>
              <p:nvPr/>
            </p:nvSpPr>
            <p:spPr bwMode="auto">
              <a:xfrm rot="-5400000">
                <a:off x="4223657" y="658586"/>
                <a:ext cx="544286" cy="2873829"/>
              </a:xfrm>
              <a:prstGeom prst="leftBrace">
                <a:avLst>
                  <a:gd name="adj1" fmla="val 33342"/>
                  <a:gd name="adj2" fmla="val 50000"/>
                </a:avLst>
              </a:prstGeom>
              <a:noFill/>
              <a:ln w="381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lIns="36576" tIns="36576" rIns="36576" bIns="36576"/>
              <a:lstStyle/>
              <a:p>
                <a:endParaRPr lang="en-US" dirty="0">
                  <a:latin typeface="Helvetica"/>
                  <a:cs typeface="Helvetica"/>
                </a:endParaRPr>
              </a:p>
            </p:txBody>
          </p:sp>
          <p:sp>
            <p:nvSpPr>
              <p:cNvPr id="36885" name="Text Box 7"/>
              <p:cNvSpPr txBox="1">
                <a:spLocks noChangeArrowheads="1"/>
              </p:cNvSpPr>
              <p:nvPr/>
            </p:nvSpPr>
            <p:spPr bwMode="auto">
              <a:xfrm>
                <a:off x="3432571" y="2285905"/>
                <a:ext cx="2155371" cy="680357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endParaRPr lang="en-US" dirty="0">
                  <a:latin typeface="Helvetica"/>
                </a:endParaRPr>
              </a:p>
            </p:txBody>
          </p:sp>
        </p:grpSp>
        <p:grpSp>
          <p:nvGrpSpPr>
            <p:cNvPr id="36876" name="Group 26"/>
            <p:cNvGrpSpPr>
              <a:grpSpLocks/>
            </p:cNvGrpSpPr>
            <p:nvPr/>
          </p:nvGrpSpPr>
          <p:grpSpPr bwMode="auto">
            <a:xfrm>
              <a:off x="6374450" y="3809777"/>
              <a:ext cx="2154770" cy="2315388"/>
              <a:chOff x="6374450" y="3809777"/>
              <a:chExt cx="2154770" cy="2315388"/>
            </a:xfrm>
          </p:grpSpPr>
          <p:sp>
            <p:nvSpPr>
              <p:cNvPr id="36879" name="AutoShape 13"/>
              <p:cNvSpPr>
                <a:spLocks noChangeArrowheads="1"/>
              </p:cNvSpPr>
              <p:nvPr/>
            </p:nvSpPr>
            <p:spPr bwMode="auto">
              <a:xfrm>
                <a:off x="6400800" y="3809777"/>
                <a:ext cx="2128420" cy="1635838"/>
              </a:xfrm>
              <a:prstGeom prst="triangle">
                <a:avLst>
                  <a:gd name="adj" fmla="val 50000"/>
                </a:avLst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  <a:headEnd/>
                <a:tailEnd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endParaRPr lang="en-US" dirty="0">
                  <a:latin typeface="Helvetica"/>
                </a:endParaRPr>
              </a:p>
            </p:txBody>
          </p:sp>
          <p:sp>
            <p:nvSpPr>
              <p:cNvPr id="36880" name="AutoShape 14"/>
              <p:cNvSpPr>
                <a:spLocks noChangeArrowheads="1"/>
              </p:cNvSpPr>
              <p:nvPr/>
            </p:nvSpPr>
            <p:spPr bwMode="auto">
              <a:xfrm rot="10800000">
                <a:off x="6374450" y="4489325"/>
                <a:ext cx="2128418" cy="1635840"/>
              </a:xfrm>
              <a:prstGeom prst="triangle">
                <a:avLst>
                  <a:gd name="adj" fmla="val 50000"/>
                </a:avLst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36576" tIns="36576" rIns="36576" bIns="36576"/>
              <a:lstStyle/>
              <a:p>
                <a:endParaRPr lang="en-US" dirty="0">
                  <a:latin typeface="Helvetica"/>
                </a:endParaRPr>
              </a:p>
            </p:txBody>
          </p:sp>
        </p:grpSp>
        <p:sp>
          <p:nvSpPr>
            <p:cNvPr id="36877" name="Text Box 7"/>
            <p:cNvSpPr txBox="1">
              <a:spLocks noChangeArrowheads="1"/>
            </p:cNvSpPr>
            <p:nvPr/>
          </p:nvSpPr>
          <p:spPr bwMode="auto">
            <a:xfrm>
              <a:off x="3429000" y="4043748"/>
              <a:ext cx="2155371" cy="680357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endParaRPr lang="en-US" dirty="0">
                <a:latin typeface="Helvetica"/>
              </a:endParaRPr>
            </a:p>
          </p:txBody>
        </p:sp>
        <p:sp>
          <p:nvSpPr>
            <p:cNvPr id="36878" name="Text Box 7"/>
            <p:cNvSpPr txBox="1">
              <a:spLocks noChangeArrowheads="1"/>
            </p:cNvSpPr>
            <p:nvPr/>
          </p:nvSpPr>
          <p:spPr bwMode="auto">
            <a:xfrm>
              <a:off x="3429000" y="3124037"/>
              <a:ext cx="2155371" cy="680357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endParaRPr lang="en-US" dirty="0">
                <a:latin typeface="Helvetica"/>
              </a:endParaRPr>
            </a:p>
          </p:txBody>
        </p:sp>
      </p:grp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38580" y="1524003"/>
            <a:ext cx="1828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Helvetica"/>
                <a:cs typeface="Helvetica"/>
              </a:rPr>
              <a:t>Boaz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434180" y="1524003"/>
            <a:ext cx="1828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Helvetica"/>
                <a:cs typeface="Helvetica"/>
              </a:rPr>
              <a:t>Ruth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86380" y="2676528"/>
            <a:ext cx="1828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Helvetica"/>
                <a:cs typeface="Helvetica"/>
              </a:rPr>
              <a:t>Obed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986380" y="3505203"/>
            <a:ext cx="1828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Helvetica"/>
                <a:cs typeface="Helvetica"/>
              </a:rPr>
              <a:t>Jesse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86380" y="4419603"/>
            <a:ext cx="1828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Helvetica"/>
                <a:cs typeface="Helvetica"/>
              </a:rPr>
              <a:t>David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829633" y="4977824"/>
            <a:ext cx="206980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Helvetica"/>
                <a:cs typeface="Helvetica"/>
              </a:rPr>
              <a:t>Messiah</a:t>
            </a:r>
          </a:p>
        </p:txBody>
      </p:sp>
      <p:sp>
        <p:nvSpPr>
          <p:cNvPr id="25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rgbClr val="603B14">
              <a:alpha val="71000"/>
            </a:srgbClr>
          </a:solidFill>
          <a:effectLst>
            <a:innerShdw blurRad="152400" dir="5400000">
              <a:srgbClr val="000000">
                <a:alpha val="38000"/>
              </a:srgbClr>
            </a:innerShdw>
          </a:effectLst>
        </p:spPr>
        <p:txBody>
          <a:bodyPr vert="horz" lIns="182880" tIns="45720" rIns="18288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lvl="0" fontAlgn="auto">
              <a:spcAft>
                <a:spcPts val="0"/>
              </a:spcAft>
              <a:defRPr/>
            </a:pPr>
            <a:r>
              <a:rPr lang="en-US" sz="35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Ruth 4: Marriage and Childbearing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019800" y="1295400"/>
            <a:ext cx="2819400" cy="2743200"/>
          </a:xfrm>
          <a:prstGeom prst="rect">
            <a:avLst/>
          </a:prstGeom>
          <a:solidFill>
            <a:srgbClr val="603B14">
              <a:alpha val="69804"/>
            </a:srgbClr>
          </a:solidFill>
          <a:ln w="9525">
            <a:noFill/>
            <a:miter lim="800000"/>
            <a:headEnd/>
            <a:tailEnd/>
          </a:ln>
        </p:spPr>
        <p:txBody>
          <a:bodyPr lIns="274320" tIns="137160" rIns="274320" bIns="137160"/>
          <a:lstStyle/>
          <a:p>
            <a:r>
              <a:rPr lang="en-US" sz="2700" dirty="0">
                <a:solidFill>
                  <a:srgbClr val="FFFFCC"/>
                </a:solidFill>
                <a:latin typeface="Helvetica"/>
                <a:cs typeface="Helvetica"/>
              </a:rPr>
              <a:t>By embracing her distinct female </a:t>
            </a:r>
            <a:r>
              <a:rPr lang="en-US" sz="2700" b="1" u="sng" dirty="0">
                <a:solidFill>
                  <a:srgbClr val="FFFFCC"/>
                </a:solidFill>
                <a:latin typeface="Helvetica"/>
                <a:cs typeface="Helvetica"/>
              </a:rPr>
              <a:t>roles</a:t>
            </a:r>
            <a:r>
              <a:rPr lang="en-US" sz="2700" dirty="0">
                <a:solidFill>
                  <a:srgbClr val="FFFFCC"/>
                </a:solidFill>
                <a:latin typeface="Helvetica"/>
                <a:cs typeface="Helvetica"/>
              </a:rPr>
              <a:t> and </a:t>
            </a:r>
            <a:r>
              <a:rPr lang="en-US" sz="2700" b="1" u="sng" dirty="0">
                <a:solidFill>
                  <a:srgbClr val="FFFFCC"/>
                </a:solidFill>
                <a:latin typeface="Helvetica"/>
                <a:cs typeface="Helvetica"/>
              </a:rPr>
              <a:t>identity</a:t>
            </a:r>
            <a:r>
              <a:rPr lang="en-US" sz="2700" dirty="0">
                <a:solidFill>
                  <a:srgbClr val="FFFFCC"/>
                </a:solidFill>
                <a:latin typeface="Helvetica"/>
                <a:cs typeface="Helvetica"/>
              </a:rPr>
              <a:t>, Ruth receives great joy.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8458200" cy="5216813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marL="236538" lvl="0"/>
            <a:endParaRPr lang="en-US" sz="2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36538"/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curriculum includes images from </a:t>
            </a:r>
            <a:r>
              <a:rPr lang="en-US" sz="2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© 2011, and its licensors, which are protected by the copyright laws of the U.S., Canada, and elsewhere. Used under license. Images for this PowerPoint® show supplied by:</a:t>
            </a:r>
          </a:p>
          <a:p>
            <a:pPr marL="236538"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Wheat Field (slide background):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Kennedy Airport (slide 2):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LaGuardia Airport (slide 3):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Images/Comstock/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Roberto Clemente Bridge (slide 3):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Eiffel Tower (slide 3):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Map of Judea (slide 4): Photos.com/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Ruth and Naomi (slide 4): Photos.com/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Ruth and Boaz (slides 11-12): Photos.com/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lvl="0" indent="-446088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lvl="0" indent="-446088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864" y="457200"/>
            <a:ext cx="8458200" cy="5909310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endParaRPr lang="en-US" sz="2100" b="1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Copyright © 2011 by Gary Steward and Next Generation Resources, Inc. Illustrations Truth78. All rights reserved.</a:t>
            </a:r>
          </a:p>
          <a:p>
            <a:pPr lvl="0" algn="ctr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Scripture quotations are from The Holy Bible, English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Standard Version, copyright © 2001 by Crossway Bibles,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division of Good News Publishers. Used by permission. All rights reserved.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edit the slide to match the lesson you teach, but </a:t>
            </a:r>
            <a:b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not alter the licensed images 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 use them for any purpose other than Your Word is Truth.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publication includes images from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GettyImages</a:t>
            </a: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/Thinkstock Corporation © 2011, and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its licensors. Used under license.</a:t>
            </a:r>
          </a:p>
          <a:p>
            <a:pPr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Truth78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info@Truth78.org</a:t>
            </a:r>
          </a:p>
          <a:p>
            <a:pPr lvl="0" algn="ctr"/>
            <a:r>
              <a:rPr lang="en-US" sz="21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www.Truth78.org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762000"/>
            <a:ext cx="3352800" cy="609600"/>
          </a:xfrm>
          <a:solidFill>
            <a:schemeClr val="tx1">
              <a:alpha val="69804"/>
            </a:schemeClr>
          </a:solidFill>
        </p:spPr>
        <p:txBody>
          <a:bodyPr lIns="182880" tIns="182880" rIns="182880" bIns="18288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>
                <a:ln w="18415" cmpd="sng">
                  <a:noFill/>
                  <a:prstDash val="solid"/>
                </a:ln>
                <a:solidFill>
                  <a:srgbClr val="FFFFFF"/>
                </a:solidFill>
              </a:rPr>
              <a:t>Kennedy Airport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rgbClr val="603B14">
              <a:alpha val="71000"/>
            </a:srgbClr>
          </a:solidFill>
          <a:effectLst>
            <a:innerShdw blurRad="152400" dir="5400000">
              <a:srgbClr val="000000">
                <a:alpha val="38000"/>
              </a:srgbClr>
            </a:innerShdw>
          </a:effectLst>
        </p:spPr>
        <p:txBody>
          <a:bodyPr vert="horz" lIns="182880" tIns="45720" rIns="18288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Helvetica"/>
                <a:ea typeface="+mj-ea"/>
                <a:cs typeface="Helvetica"/>
              </a:rPr>
              <a:t>Illustration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5" descr="eiffel-tower-da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00574" y="0"/>
            <a:ext cx="45434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Content Placeholder 7" descr="jfk-newsletters-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876800" cy="3450498"/>
          </a:xfrm>
        </p:spPr>
      </p:pic>
      <p:sp>
        <p:nvSpPr>
          <p:cNvPr id="18439" name="TextBox 10"/>
          <p:cNvSpPr txBox="1">
            <a:spLocks noChangeArrowheads="1"/>
          </p:cNvSpPr>
          <p:nvPr/>
        </p:nvSpPr>
        <p:spPr bwMode="auto">
          <a:xfrm>
            <a:off x="4876800" y="6334780"/>
            <a:ext cx="4267200" cy="523220"/>
          </a:xfrm>
          <a:prstGeom prst="rect">
            <a:avLst/>
          </a:prstGeom>
          <a:solidFill>
            <a:schemeClr val="tx1">
              <a:alpha val="54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182880">
            <a:spAutoFit/>
          </a:bodyPr>
          <a:lstStyle/>
          <a:p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Eiffel Tower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0" y="3387968"/>
            <a:ext cx="4876800" cy="3470032"/>
            <a:chOff x="-5484031" y="2625968"/>
            <a:chExt cx="4401775" cy="3470032"/>
          </a:xfrm>
        </p:grpSpPr>
        <p:pic>
          <p:nvPicPr>
            <p:cNvPr id="12" name="Picture 8" descr="jfk-about-c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-5484031" y="2625968"/>
              <a:ext cx="4401775" cy="3470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9"/>
            <p:cNvSpPr txBox="1">
              <a:spLocks noChangeArrowheads="1"/>
            </p:cNvSpPr>
            <p:nvPr/>
          </p:nvSpPr>
          <p:spPr bwMode="auto">
            <a:xfrm>
              <a:off x="-5484031" y="5572780"/>
              <a:ext cx="4401775" cy="523220"/>
            </a:xfrm>
            <a:prstGeom prst="rect">
              <a:avLst/>
            </a:prstGeom>
            <a:solidFill>
              <a:schemeClr val="tx1">
                <a:alpha val="38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182880">
              <a:spAutoFit/>
            </a:bodyPr>
            <a:lstStyle/>
            <a:p>
              <a:r>
                <a:rPr lang="en-US" sz="2800" dirty="0">
                  <a:solidFill>
                    <a:srgbClr val="FFFFFF"/>
                  </a:solidFill>
                  <a:latin typeface="Helvetica"/>
                  <a:cs typeface="Helvetica"/>
                </a:rPr>
                <a:t>Roberto Clemente Bridge</a:t>
              </a:r>
            </a:p>
          </p:txBody>
        </p:sp>
      </p:grpSp>
      <p:sp>
        <p:nvSpPr>
          <p:cNvPr id="18435" name="TextBox 6"/>
          <p:cNvSpPr txBox="1">
            <a:spLocks noChangeArrowheads="1"/>
          </p:cNvSpPr>
          <p:nvPr/>
        </p:nvSpPr>
        <p:spPr bwMode="auto">
          <a:xfrm>
            <a:off x="0" y="0"/>
            <a:ext cx="4876800" cy="523220"/>
          </a:xfrm>
          <a:prstGeom prst="rect">
            <a:avLst/>
          </a:prstGeom>
          <a:solidFill>
            <a:schemeClr val="tx1">
              <a:alpha val="41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182880" rIns="182880">
            <a:spAutoFit/>
          </a:bodyPr>
          <a:lstStyle/>
          <a:p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LaGuardia Airport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1143000"/>
            <a:ext cx="9144000" cy="5334000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490" name="Group 45"/>
          <p:cNvGrpSpPr>
            <a:grpSpLocks/>
          </p:cNvGrpSpPr>
          <p:nvPr/>
        </p:nvGrpSpPr>
        <p:grpSpPr bwMode="auto">
          <a:xfrm>
            <a:off x="5022850" y="4458494"/>
            <a:ext cx="3576638" cy="1256506"/>
            <a:chOff x="5023593" y="4306552"/>
            <a:chExt cx="3576451" cy="1256048"/>
          </a:xfrm>
        </p:grpSpPr>
        <p:cxnSp>
          <p:nvCxnSpPr>
            <p:cNvPr id="43" name="Straight Connector 42"/>
            <p:cNvCxnSpPr>
              <a:stCxn id="8" idx="2"/>
              <a:endCxn id="36" idx="0"/>
            </p:cNvCxnSpPr>
            <p:nvPr/>
          </p:nvCxnSpPr>
          <p:spPr>
            <a:xfrm rot="5400000">
              <a:off x="5676877" y="4501743"/>
              <a:ext cx="391970" cy="1588"/>
            </a:xfrm>
            <a:prstGeom prst="line">
              <a:avLst/>
            </a:prstGeom>
            <a:ln w="38100">
              <a:solidFill>
                <a:srgbClr val="FFFF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7570664" y="4504917"/>
              <a:ext cx="391970" cy="0"/>
            </a:xfrm>
            <a:prstGeom prst="line">
              <a:avLst/>
            </a:prstGeom>
            <a:ln w="38100">
              <a:solidFill>
                <a:srgbClr val="FFFFFF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6901508" y="4704076"/>
              <a:ext cx="1698536" cy="858524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en-US" dirty="0">
                <a:latin typeface="Helvetica"/>
              </a:endParaRPr>
            </a:p>
          </p:txBody>
        </p:sp>
        <p:sp>
          <p:nvSpPr>
            <p:cNvPr id="36" name="Text Box 7"/>
            <p:cNvSpPr txBox="1">
              <a:spLocks noChangeArrowheads="1"/>
            </p:cNvSpPr>
            <p:nvPr/>
          </p:nvSpPr>
          <p:spPr bwMode="auto">
            <a:xfrm>
              <a:off x="5023593" y="4697728"/>
              <a:ext cx="1698536" cy="858524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en-US" dirty="0">
                <a:latin typeface="Helvetica"/>
              </a:endParaRPr>
            </a:p>
          </p:txBody>
        </p:sp>
      </p:grpSp>
      <p:grpSp>
        <p:nvGrpSpPr>
          <p:cNvPr id="20485" name="Group 44"/>
          <p:cNvGrpSpPr>
            <a:grpSpLocks/>
          </p:cNvGrpSpPr>
          <p:nvPr/>
        </p:nvGrpSpPr>
        <p:grpSpPr bwMode="auto">
          <a:xfrm>
            <a:off x="4648200" y="1676400"/>
            <a:ext cx="4114800" cy="2781300"/>
            <a:chOff x="4648200" y="1524000"/>
            <a:chExt cx="4114800" cy="2781759"/>
          </a:xfrm>
        </p:grpSpPr>
        <p:cxnSp>
          <p:nvCxnSpPr>
            <p:cNvPr id="5" name="Straight Connector 4"/>
            <p:cNvCxnSpPr/>
            <p:nvPr/>
          </p:nvCxnSpPr>
          <p:spPr bwMode="auto">
            <a:xfrm rot="5400000">
              <a:off x="6234816" y="2418705"/>
              <a:ext cx="1093968" cy="0"/>
            </a:xfrm>
            <a:prstGeom prst="line">
              <a:avLst/>
            </a:prstGeom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00" name="Line 5"/>
            <p:cNvSpPr>
              <a:spLocks noChangeShapeType="1"/>
            </p:cNvSpPr>
            <p:nvPr/>
          </p:nvSpPr>
          <p:spPr bwMode="auto">
            <a:xfrm>
              <a:off x="6498771" y="1867446"/>
              <a:ext cx="566057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lIns="36576" tIns="36576" rIns="36576" bIns="36576"/>
            <a:lstStyle/>
            <a:p>
              <a:endParaRPr lang="en-US" dirty="0">
                <a:latin typeface="Helvetica"/>
                <a:cs typeface="Helvetica"/>
              </a:endParaRPr>
            </a:p>
          </p:txBody>
        </p:sp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4648200" y="1524000"/>
              <a:ext cx="1828800" cy="85898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en-US" dirty="0">
                <a:latin typeface="Helvetica"/>
              </a:endParaRPr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7064375" y="1524000"/>
              <a:ext cx="1698625" cy="85898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en-US" dirty="0">
                <a:latin typeface="Helvetica"/>
              </a:endParaRPr>
            </a:p>
          </p:txBody>
        </p:sp>
        <p:sp>
          <p:nvSpPr>
            <p:cNvPr id="20501" name="Line 5"/>
            <p:cNvSpPr>
              <a:spLocks noChangeShapeType="1"/>
            </p:cNvSpPr>
            <p:nvPr/>
          </p:nvSpPr>
          <p:spPr bwMode="auto">
            <a:xfrm>
              <a:off x="6181436" y="2966357"/>
              <a:ext cx="1260764" cy="0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lIns="36576" tIns="36576" rIns="36576" bIns="36576"/>
            <a:lstStyle/>
            <a:p>
              <a:endParaRPr lang="en-US" dirty="0">
                <a:latin typeface="Helvetica"/>
                <a:cs typeface="Helvetica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 bwMode="auto">
            <a:xfrm rot="5400000">
              <a:off x="5893546" y="3255455"/>
              <a:ext cx="576357" cy="0"/>
            </a:xfrm>
            <a:prstGeom prst="line">
              <a:avLst/>
            </a:prstGeom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 bwMode="auto">
            <a:xfrm rot="5400000">
              <a:off x="7105594" y="3302293"/>
              <a:ext cx="673211" cy="0"/>
            </a:xfrm>
            <a:prstGeom prst="line">
              <a:avLst/>
            </a:prstGeom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902450" y="3446780"/>
              <a:ext cx="1697038" cy="858979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en-US" dirty="0">
                <a:latin typeface="Helvetica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5022850" y="3446780"/>
              <a:ext cx="1698625" cy="858979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36576" tIns="36576" rIns="36576" bIns="36576"/>
            <a:lstStyle/>
            <a:p>
              <a:pPr>
                <a:defRPr/>
              </a:pPr>
              <a:endParaRPr lang="en-US" dirty="0">
                <a:latin typeface="Helvetica"/>
              </a:endParaRPr>
            </a:p>
          </p:txBody>
        </p:sp>
      </p:grp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724400" y="1828800"/>
            <a:ext cx="175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elvetica"/>
                <a:cs typeface="Helvetica"/>
              </a:rPr>
              <a:t>Elimelech</a:t>
            </a:r>
            <a:endParaRPr lang="en-US" sz="2800" dirty="0">
              <a:latin typeface="Helvetica"/>
              <a:cs typeface="Helvetica"/>
            </a:endParaRPr>
          </a:p>
        </p:txBody>
      </p:sp>
      <p:sp>
        <p:nvSpPr>
          <p:cNvPr id="20487" name="TextBox 38"/>
          <p:cNvSpPr txBox="1">
            <a:spLocks noChangeArrowheads="1"/>
          </p:cNvSpPr>
          <p:nvPr/>
        </p:nvSpPr>
        <p:spPr bwMode="auto">
          <a:xfrm>
            <a:off x="7239000" y="1828800"/>
            <a:ext cx="1295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elvetica"/>
                <a:cs typeface="Helvetica"/>
              </a:rPr>
              <a:t>Naomi</a:t>
            </a:r>
            <a:endParaRPr lang="en-US" sz="2800" dirty="0">
              <a:latin typeface="Helvetica"/>
              <a:cs typeface="Helvetica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105400" y="3785860"/>
            <a:ext cx="152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elvetica"/>
                <a:cs typeface="Helvetica"/>
              </a:rPr>
              <a:t>Mahlon</a:t>
            </a:r>
            <a:endParaRPr lang="en-US" sz="2800" dirty="0">
              <a:latin typeface="Helvetica"/>
              <a:cs typeface="Helvetic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162800" y="3781098"/>
            <a:ext cx="1295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elvetica"/>
                <a:cs typeface="Helvetica"/>
              </a:rPr>
              <a:t>Chilion</a:t>
            </a:r>
            <a:endParaRPr lang="en-US" sz="2800" dirty="0">
              <a:latin typeface="Helvetica"/>
              <a:cs typeface="Helvetica"/>
            </a:endParaRPr>
          </a:p>
        </p:txBody>
      </p:sp>
      <p:sp>
        <p:nvSpPr>
          <p:cNvPr id="20491" name="TextBox 46"/>
          <p:cNvSpPr txBox="1">
            <a:spLocks noChangeArrowheads="1"/>
          </p:cNvSpPr>
          <p:nvPr/>
        </p:nvSpPr>
        <p:spPr bwMode="auto">
          <a:xfrm>
            <a:off x="5257800" y="5060732"/>
            <a:ext cx="1295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elvetica"/>
                <a:cs typeface="Helvetica"/>
              </a:rPr>
              <a:t>Ruth</a:t>
            </a:r>
            <a:endParaRPr lang="en-US" sz="2800" dirty="0">
              <a:latin typeface="Helvetica"/>
              <a:cs typeface="Helvetica"/>
            </a:endParaRPr>
          </a:p>
        </p:txBody>
      </p:sp>
      <p:sp>
        <p:nvSpPr>
          <p:cNvPr id="20492" name="TextBox 47"/>
          <p:cNvSpPr txBox="1">
            <a:spLocks noChangeArrowheads="1"/>
          </p:cNvSpPr>
          <p:nvPr/>
        </p:nvSpPr>
        <p:spPr bwMode="auto">
          <a:xfrm>
            <a:off x="7124700" y="5060732"/>
            <a:ext cx="1295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elvetica"/>
                <a:cs typeface="Helvetica"/>
              </a:rPr>
              <a:t>Orpah</a:t>
            </a:r>
            <a:endParaRPr lang="en-US" sz="2800" dirty="0">
              <a:latin typeface="Helvetica"/>
              <a:cs typeface="Helvetica"/>
            </a:endParaRPr>
          </a:p>
        </p:txBody>
      </p:sp>
      <p:pic>
        <p:nvPicPr>
          <p:cNvPr id="27" name="Content Placeholder 3" descr="08-Ruth_Page_1_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1143000"/>
            <a:ext cx="3962400" cy="527659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rgbClr val="603B14">
              <a:alpha val="71000"/>
            </a:srgbClr>
          </a:solidFill>
          <a:effectLst>
            <a:innerShdw blurRad="152400" dir="5400000">
              <a:srgbClr val="000000">
                <a:alpha val="38000"/>
              </a:srgbClr>
            </a:innerShdw>
          </a:effectLst>
        </p:spPr>
        <p:txBody>
          <a:bodyPr vert="horz" lIns="182880" tIns="45720" rIns="18288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lvl="0" fontAlgn="auto">
              <a:spcAft>
                <a:spcPts val="0"/>
              </a:spcAft>
              <a:defRPr/>
            </a:pPr>
            <a:r>
              <a:rPr lang="en-US" sz="35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Ruth 1: Embracing the Role of Helper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69850" dist="38100" dir="27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Helvetica"/>
              <a:ea typeface="+mj-ea"/>
              <a:cs typeface="Helvetic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1"/>
      <p:bldP spid="40" grpId="1"/>
      <p:bldP spid="4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 l="-15000" t="-14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0" y="1143000"/>
            <a:ext cx="9144000" cy="381643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square" lIns="274320" tIns="182880" rIns="274320" bIns="182880" rtlCol="0">
            <a:spAutoFit/>
          </a:bodyPr>
          <a:lstStyle/>
          <a:p>
            <a:pPr marL="112713"/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…“Do not urge me to leave you or to return from following you. For where you go I will go, and where you lodge I will lodge. Your people shall be my people, and your God my God. </a:t>
            </a:r>
            <a:r>
              <a:rPr lang="en-US" sz="2800" baseline="30000" dirty="0">
                <a:solidFill>
                  <a:srgbClr val="FFFFFF"/>
                </a:solidFill>
                <a:latin typeface="Helvetica"/>
                <a:cs typeface="Helvetica"/>
              </a:rPr>
              <a:t>17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Where you die I will die, and there will I be buried. May the LORD do so to me and more also if anything but death parts me from you.”</a:t>
            </a:r>
          </a:p>
          <a:p>
            <a:pPr marL="112713" algn="r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Ruth 1:16-17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5181600"/>
            <a:ext cx="9144000" cy="1138773"/>
          </a:xfrm>
          <a:prstGeom prst="rect">
            <a:avLst/>
          </a:prstGeom>
          <a:solidFill>
            <a:srgbClr val="603B14">
              <a:alpha val="73000"/>
            </a:srgbClr>
          </a:solidFill>
        </p:spPr>
        <p:txBody>
          <a:bodyPr wrap="square" lIns="274320" tIns="137160" rIns="274320" bIns="137160" rtlCol="0">
            <a:spAutoFit/>
          </a:bodyPr>
          <a:lstStyle/>
          <a:p>
            <a:pPr marL="112713"/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Ruth gives up her own </a:t>
            </a:r>
            <a:r>
              <a:rPr lang="en-US" sz="2800" b="1" u="sng" dirty="0">
                <a:solidFill>
                  <a:srgbClr val="FFFFFF"/>
                </a:solidFill>
                <a:latin typeface="Helvetica"/>
                <a:cs typeface="Helvetica"/>
              </a:rPr>
              <a:t>independence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 and submits herself to follow and stay with Naomi.</a:t>
            </a: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rgbClr val="603B14">
              <a:alpha val="71000"/>
            </a:srgbClr>
          </a:solidFill>
          <a:effectLst>
            <a:innerShdw blurRad="152400" dir="5400000">
              <a:srgbClr val="000000">
                <a:alpha val="38000"/>
              </a:srgbClr>
            </a:innerShdw>
          </a:effectLst>
        </p:spPr>
        <p:txBody>
          <a:bodyPr vert="horz" lIns="182880" tIns="45720" rIns="18288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lvl="0" fontAlgn="auto">
              <a:spcAft>
                <a:spcPts val="0"/>
              </a:spcAft>
              <a:defRPr/>
            </a:pPr>
            <a:r>
              <a:rPr lang="en-US" sz="35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Ruth 1: Embracing the Role of Helper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69850" dist="38100" dir="27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Helvetica"/>
              <a:ea typeface="+mj-ea"/>
              <a:cs typeface="Helvetic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143000"/>
            <a:ext cx="9144000" cy="5334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1000" y="1524000"/>
            <a:ext cx="4114800" cy="4724400"/>
          </a:xfrm>
        </p:spPr>
        <p:txBody>
          <a:bodyPr>
            <a:normAutofit/>
          </a:bodyPr>
          <a:lstStyle/>
          <a:p>
            <a:pPr marL="6350" indent="-6350" eaLnBrk="1" hangingPunct="1">
              <a:buFont typeface="Wingdings 3" pitchFamily="18" charset="2"/>
              <a:buNone/>
            </a:pPr>
            <a:r>
              <a:rPr lang="en-US" sz="2800" b="1" dirty="0">
                <a:solidFill>
                  <a:srgbClr val="FFFFCC"/>
                </a:solidFill>
              </a:rPr>
              <a:t>Ruth: A Model of Femininity</a:t>
            </a:r>
          </a:p>
          <a:p>
            <a:pPr marL="344488" indent="-344488" eaLnBrk="1" hangingPunct="1"/>
            <a:r>
              <a:rPr lang="en-US" sz="2800" b="1" u="sng" dirty="0">
                <a:solidFill>
                  <a:srgbClr val="FFFFFF"/>
                </a:solidFill>
              </a:rPr>
              <a:t>Helper-companion</a:t>
            </a:r>
          </a:p>
          <a:p>
            <a:pPr marL="344488" indent="-344488" eaLnBrk="1" hangingPunct="1"/>
            <a:r>
              <a:rPr lang="en-US" sz="2800" b="1" u="sng" dirty="0">
                <a:solidFill>
                  <a:srgbClr val="FFFFFF"/>
                </a:solidFill>
              </a:rPr>
              <a:t>Submission</a:t>
            </a:r>
            <a:r>
              <a:rPr lang="en-US" sz="2800" dirty="0">
                <a:solidFill>
                  <a:srgbClr val="FFFFFF"/>
                </a:solidFill>
              </a:rPr>
              <a:t> to headship</a:t>
            </a:r>
          </a:p>
          <a:p>
            <a:pPr marL="344488" indent="-344488" eaLnBrk="1" hangingPunct="1"/>
            <a:r>
              <a:rPr lang="en-US" sz="2800" b="1" u="sng" dirty="0">
                <a:solidFill>
                  <a:srgbClr val="FFFFFF"/>
                </a:solidFill>
              </a:rPr>
              <a:t>Devotion</a:t>
            </a:r>
            <a:r>
              <a:rPr lang="en-US" sz="2800" dirty="0">
                <a:solidFill>
                  <a:srgbClr val="FFFFFF"/>
                </a:solidFill>
              </a:rPr>
              <a:t> to </a:t>
            </a:r>
            <a:r>
              <a:rPr lang="en-US" sz="2800" b="1" u="sng" dirty="0">
                <a:solidFill>
                  <a:srgbClr val="FFFFFF"/>
                </a:solidFill>
              </a:rPr>
              <a:t>God</a:t>
            </a:r>
          </a:p>
        </p:txBody>
      </p:sp>
      <p:pic>
        <p:nvPicPr>
          <p:cNvPr id="8" name="Picture 7" descr="92846060.jpg"/>
          <p:cNvPicPr>
            <a:picLocks noChangeAspect="1"/>
          </p:cNvPicPr>
          <p:nvPr/>
        </p:nvPicPr>
        <p:blipFill>
          <a:blip r:embed="rId4" cstate="print"/>
          <a:srcRect b="15625"/>
          <a:stretch>
            <a:fillRect/>
          </a:stretch>
        </p:blipFill>
        <p:spPr>
          <a:xfrm>
            <a:off x="4819901" y="1447800"/>
            <a:ext cx="3893292" cy="472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rgbClr val="603B14">
              <a:alpha val="71000"/>
            </a:srgbClr>
          </a:solidFill>
          <a:effectLst>
            <a:innerShdw blurRad="152400" dir="5400000">
              <a:srgbClr val="000000">
                <a:alpha val="38000"/>
              </a:srgbClr>
            </a:innerShdw>
          </a:effectLst>
        </p:spPr>
        <p:txBody>
          <a:bodyPr vert="horz" lIns="182880" tIns="45720" rIns="18288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lvl="0" fontAlgn="auto">
              <a:spcAft>
                <a:spcPts val="0"/>
              </a:spcAft>
              <a:defRPr/>
            </a:pPr>
            <a:r>
              <a:rPr lang="en-US" sz="35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Ruth 1: Embracing the Role of Helper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69850" dist="38100" dir="27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Helvetica"/>
              <a:ea typeface="+mj-ea"/>
              <a:cs typeface="Helvetic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524000"/>
            <a:ext cx="9144000" cy="47244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48200" y="1905000"/>
            <a:ext cx="3733800" cy="4114800"/>
          </a:xfrm>
        </p:spPr>
        <p:txBody>
          <a:bodyPr>
            <a:noAutofit/>
          </a:bodyPr>
          <a:lstStyle/>
          <a:p>
            <a:pPr marL="6350" indent="-6350" eaLnBrk="1" hangingPunct="1">
              <a:buFont typeface="Wingdings 3" pitchFamily="18" charset="2"/>
              <a:buNone/>
            </a:pPr>
            <a:r>
              <a:rPr lang="en-US" sz="2800" dirty="0">
                <a:solidFill>
                  <a:schemeClr val="bg1"/>
                </a:solidFill>
              </a:rPr>
              <a:t>Women without husbands and sons: poverty</a:t>
            </a:r>
          </a:p>
          <a:p>
            <a:pPr marL="6350" indent="-6350" eaLnBrk="1" hangingPunct="1">
              <a:buFont typeface="Wingdings 3" pitchFamily="18" charset="2"/>
              <a:buNone/>
            </a:pPr>
            <a:endParaRPr lang="en-US" sz="2800" dirty="0">
              <a:solidFill>
                <a:schemeClr val="bg1"/>
              </a:solidFill>
            </a:endParaRPr>
          </a:p>
          <a:p>
            <a:pPr marL="6350" indent="-6350" eaLnBrk="1" hangingPunct="1">
              <a:buFont typeface="Wingdings 3" pitchFamily="18" charset="2"/>
              <a:buNone/>
            </a:pPr>
            <a:r>
              <a:rPr lang="en-US" sz="2800" dirty="0">
                <a:solidFill>
                  <a:schemeClr val="bg1"/>
                </a:solidFill>
              </a:rPr>
              <a:t>Ruth is choosing a life of </a:t>
            </a:r>
            <a:r>
              <a:rPr lang="en-US" sz="2800" b="1" u="sng" dirty="0">
                <a:solidFill>
                  <a:schemeClr val="bg1"/>
                </a:solidFill>
              </a:rPr>
              <a:t>poverty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b="1" u="sng" dirty="0">
                <a:solidFill>
                  <a:schemeClr val="bg1"/>
                </a:solidFill>
              </a:rPr>
              <a:t>sacrifice</a:t>
            </a:r>
            <a:r>
              <a:rPr lang="en-US" sz="2800" dirty="0">
                <a:solidFill>
                  <a:schemeClr val="bg1"/>
                </a:solidFill>
              </a:rPr>
              <a:t>, and hard work.</a:t>
            </a:r>
          </a:p>
          <a:p>
            <a:pPr marL="6350" indent="-6350" eaLnBrk="1" hangingPunct="1">
              <a:buFont typeface="Wingdings 3" pitchFamily="18" charset="2"/>
              <a:buNone/>
            </a:pPr>
            <a:r>
              <a:rPr lang="en-US" sz="2800" dirty="0">
                <a:solidFill>
                  <a:schemeClr val="bg1"/>
                </a:solidFill>
              </a:rPr>
              <a:t>Ruth 2:7</a:t>
            </a:r>
          </a:p>
        </p:txBody>
      </p:sp>
      <p:pic>
        <p:nvPicPr>
          <p:cNvPr id="26628" name="Picture 5" descr="Dore_Bible_The_Gleaner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81000" y="1959443"/>
            <a:ext cx="3886200" cy="32983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603B14">
              <a:alpha val="71000"/>
            </a:srgbClr>
          </a:solidFill>
          <a:effectLst>
            <a:innerShdw blurRad="152400" dir="5400000">
              <a:srgbClr val="000000">
                <a:alpha val="38000"/>
              </a:srgbClr>
            </a:innerShdw>
          </a:effectLst>
        </p:spPr>
        <p:txBody>
          <a:bodyPr vert="horz" lIns="182880" tIns="45720" rIns="18288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lvl="0" fontAlgn="auto">
              <a:spcAft>
                <a:spcPts val="0"/>
              </a:spcAft>
              <a:defRPr/>
            </a:pPr>
            <a:r>
              <a:rPr lang="en-US" sz="33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Ruth 2: 	Receiving Male</a:t>
            </a:r>
            <a:br>
              <a:rPr lang="en-US" sz="33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</a:br>
            <a:r>
              <a:rPr lang="en-US" sz="33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		Strength and Leadership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447800"/>
            <a:ext cx="9144000" cy="54102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05000"/>
            <a:ext cx="4800600" cy="1905000"/>
          </a:xfrm>
        </p:spPr>
        <p:txBody>
          <a:bodyPr>
            <a:normAutofit/>
          </a:bodyPr>
          <a:lstStyle/>
          <a:p>
            <a:pPr marL="6350" indent="-6350">
              <a:spcBef>
                <a:spcPts val="0"/>
              </a:spcBef>
              <a:buNone/>
            </a:pPr>
            <a:r>
              <a:rPr lang="en-US" sz="2800" b="1" dirty="0">
                <a:solidFill>
                  <a:srgbClr val="FFFFFF"/>
                </a:solidFill>
              </a:rPr>
              <a:t>Boaz’s response to Ruth:</a:t>
            </a:r>
            <a:r>
              <a:rPr lang="en-US" sz="2800" dirty="0">
                <a:solidFill>
                  <a:srgbClr val="FFFFFF"/>
                </a:solidFill>
              </a:rPr>
              <a:t> </a:t>
            </a:r>
          </a:p>
          <a:p>
            <a:pPr marL="344488" indent="-344488">
              <a:spcBef>
                <a:spcPts val="0"/>
              </a:spcBef>
            </a:pPr>
            <a:r>
              <a:rPr lang="en-US" sz="2800" dirty="0">
                <a:solidFill>
                  <a:srgbClr val="FFFFFF"/>
                </a:solidFill>
              </a:rPr>
              <a:t>Takes lead</a:t>
            </a:r>
          </a:p>
          <a:p>
            <a:pPr marL="344488" indent="-344488">
              <a:spcBef>
                <a:spcPts val="0"/>
              </a:spcBef>
            </a:pPr>
            <a:r>
              <a:rPr lang="en-US" sz="2800" dirty="0">
                <a:solidFill>
                  <a:srgbClr val="FFFFFF"/>
                </a:solidFill>
              </a:rPr>
              <a:t>Provides for her</a:t>
            </a:r>
          </a:p>
          <a:p>
            <a:pPr marL="344488" indent="-344488">
              <a:spcBef>
                <a:spcPts val="0"/>
              </a:spcBef>
            </a:pPr>
            <a:r>
              <a:rPr lang="en-US" sz="2800" dirty="0">
                <a:solidFill>
                  <a:srgbClr val="FFFFFF"/>
                </a:solidFill>
              </a:rPr>
              <a:t>Protects her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7200" y="4953000"/>
            <a:ext cx="8153400" cy="1905000"/>
          </a:xfrm>
          <a:prstGeom prst="rect">
            <a:avLst/>
          </a:prstGeom>
          <a:solidFill>
            <a:schemeClr val="tx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 lIns="274320" tIns="137160" rIns="274320" bIns="137160"/>
          <a:lstStyle/>
          <a:p>
            <a:r>
              <a:rPr lang="en-US" sz="2600" b="1" dirty="0">
                <a:solidFill>
                  <a:srgbClr val="FFFFCC"/>
                </a:solidFill>
                <a:latin typeface="Helvetica"/>
                <a:cs typeface="Helvetica"/>
              </a:rPr>
              <a:t>Boaz: A Model of Masculinity</a:t>
            </a:r>
          </a:p>
          <a:p>
            <a:pPr>
              <a:buClr>
                <a:srgbClr val="4E1610"/>
              </a:buClr>
            </a:pPr>
            <a:r>
              <a:rPr lang="en-US" sz="2600" dirty="0">
                <a:solidFill>
                  <a:srgbClr val="FFFFCC"/>
                </a:solidFill>
                <a:latin typeface="Helvetica"/>
                <a:cs typeface="Helvetica"/>
              </a:rPr>
              <a:t>Boaz takes initiative and </a:t>
            </a:r>
            <a:r>
              <a:rPr lang="en-US" sz="2600" b="1" u="sng" dirty="0">
                <a:solidFill>
                  <a:srgbClr val="FFFFCC"/>
                </a:solidFill>
                <a:latin typeface="Helvetica"/>
                <a:cs typeface="Helvetica"/>
              </a:rPr>
              <a:t>responsibility</a:t>
            </a:r>
            <a:r>
              <a:rPr lang="en-US" sz="2600" dirty="0">
                <a:solidFill>
                  <a:srgbClr val="FFFFCC"/>
                </a:solidFill>
                <a:latin typeface="Helvetica"/>
                <a:cs typeface="Helvetica"/>
              </a:rPr>
              <a:t>, acting with </a:t>
            </a:r>
            <a:r>
              <a:rPr lang="en-US" sz="2600" b="1" u="sng" dirty="0">
                <a:solidFill>
                  <a:srgbClr val="FFFFCC"/>
                </a:solidFill>
                <a:latin typeface="Helvetica"/>
                <a:cs typeface="Helvetica"/>
              </a:rPr>
              <a:t>strength</a:t>
            </a:r>
            <a:r>
              <a:rPr lang="en-US" sz="2600" dirty="0">
                <a:solidFill>
                  <a:srgbClr val="FFFFCC"/>
                </a:solidFill>
                <a:latin typeface="Helvetica"/>
                <a:cs typeface="Helvetica"/>
              </a:rPr>
              <a:t> and masculinity because of Ruth’s </a:t>
            </a:r>
            <a:r>
              <a:rPr lang="en-US" sz="2600" b="1" u="sng" dirty="0">
                <a:solidFill>
                  <a:srgbClr val="FFFFCC"/>
                </a:solidFill>
                <a:latin typeface="Helvetica"/>
                <a:cs typeface="Helvetica"/>
              </a:rPr>
              <a:t>godliness</a:t>
            </a:r>
            <a:r>
              <a:rPr lang="en-US" sz="2600" i="1" dirty="0">
                <a:solidFill>
                  <a:srgbClr val="FFFFCC"/>
                </a:solidFill>
                <a:latin typeface="Helvetica"/>
                <a:cs typeface="Helvetica"/>
              </a:rPr>
              <a:t>.</a:t>
            </a:r>
            <a:endParaRPr lang="en-US" sz="2600" dirty="0">
              <a:solidFill>
                <a:srgbClr val="FFFFCC"/>
              </a:solidFill>
              <a:latin typeface="Helvetica"/>
              <a:cs typeface="Helvetica"/>
            </a:endParaRPr>
          </a:p>
        </p:txBody>
      </p:sp>
      <p:pic>
        <p:nvPicPr>
          <p:cNvPr id="11" name="Picture 5" descr="Dore_Bible_The_Gleaner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181600" y="1828800"/>
            <a:ext cx="3411661" cy="28955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603B14">
              <a:alpha val="71000"/>
            </a:srgbClr>
          </a:solidFill>
          <a:effectLst>
            <a:innerShdw blurRad="152400" dir="5400000">
              <a:srgbClr val="000000">
                <a:alpha val="38000"/>
              </a:srgbClr>
            </a:innerShdw>
          </a:effectLst>
        </p:spPr>
        <p:txBody>
          <a:bodyPr vert="horz" lIns="182880" tIns="45720" rIns="18288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lvl="0" fontAlgn="auto">
              <a:spcAft>
                <a:spcPts val="0"/>
              </a:spcAft>
              <a:defRPr/>
            </a:pPr>
            <a:r>
              <a:rPr lang="en-US" sz="33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Ruth 2: 	Receiving Male</a:t>
            </a:r>
            <a:br>
              <a:rPr lang="en-US" sz="33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</a:br>
            <a:r>
              <a:rPr lang="en-US" sz="33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		Strength and Leadership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447800"/>
            <a:ext cx="9144000" cy="54102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2895600"/>
            <a:ext cx="3962400" cy="3810000"/>
          </a:xfrm>
        </p:spPr>
        <p:txBody>
          <a:bodyPr>
            <a:noAutofit/>
          </a:bodyPr>
          <a:lstStyle/>
          <a:p>
            <a:pPr eaLnBrk="1" hangingPunct="1">
              <a:spcBef>
                <a:spcPts val="0"/>
              </a:spcBef>
            </a:pPr>
            <a:r>
              <a:rPr lang="en-US" sz="2800" dirty="0">
                <a:solidFill>
                  <a:srgbClr val="FFFFFF"/>
                </a:solidFill>
              </a:rPr>
              <a:t>Leads: Takes initiative</a:t>
            </a:r>
          </a:p>
          <a:p>
            <a:pPr eaLnBrk="1" hangingPunct="1">
              <a:spcBef>
                <a:spcPts val="0"/>
              </a:spcBef>
            </a:pPr>
            <a:r>
              <a:rPr lang="en-US" sz="2800" dirty="0">
                <a:solidFill>
                  <a:srgbClr val="FFFFFF"/>
                </a:solidFill>
              </a:rPr>
              <a:t>Provides: Ruth has food to eat and grain to gather</a:t>
            </a:r>
          </a:p>
          <a:p>
            <a:pPr eaLnBrk="1" hangingPunct="1">
              <a:spcBef>
                <a:spcPts val="0"/>
              </a:spcBef>
            </a:pPr>
            <a:r>
              <a:rPr lang="en-US" sz="2800" dirty="0">
                <a:solidFill>
                  <a:srgbClr val="FFFFFF"/>
                </a:solidFill>
              </a:rPr>
              <a:t>Protects: Instructs young men about Ruth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1774824"/>
            <a:ext cx="4114800" cy="1031051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tIns="91440" bIns="137160">
            <a:spAutoFit/>
          </a:bodyPr>
          <a:lstStyle/>
          <a:p>
            <a:pPr algn="ctr">
              <a:defRPr/>
            </a:pPr>
            <a:r>
              <a:rPr lang="en-US" sz="28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/>
              </a:rPr>
              <a:t>BOAZ</a:t>
            </a:r>
          </a:p>
          <a:p>
            <a:pPr algn="ctr">
              <a:defRPr/>
            </a:pPr>
            <a:r>
              <a:rPr lang="en-US" sz="2400" dirty="0">
                <a:latin typeface="Helvetica"/>
              </a:rPr>
              <a:t>A picture of true manhood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  <a:solidFill>
            <a:srgbClr val="603B14">
              <a:alpha val="71000"/>
            </a:srgbClr>
          </a:solidFill>
          <a:effectLst>
            <a:innerShdw blurRad="152400" dir="5400000">
              <a:srgbClr val="000000">
                <a:alpha val="38000"/>
              </a:srgbClr>
            </a:innerShdw>
          </a:effectLst>
        </p:spPr>
        <p:txBody>
          <a:bodyPr vert="horz" lIns="182880" tIns="45720" rIns="18288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lvl="0" fontAlgn="auto">
              <a:spcAft>
                <a:spcPts val="0"/>
              </a:spcAft>
              <a:defRPr/>
            </a:pPr>
            <a:r>
              <a:rPr lang="en-US" sz="33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Ruth 2: 	Receiving Male</a:t>
            </a:r>
            <a:br>
              <a:rPr lang="en-US" sz="33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</a:br>
            <a:r>
              <a:rPr lang="en-US" sz="3300" b="1" dirty="0">
                <a:solidFill>
                  <a:srgbClr val="FFFFFF"/>
                </a:solidFill>
                <a:effectLst>
                  <a:outerShdw blurRad="6985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  <a:ea typeface="+mj-ea"/>
                <a:cs typeface="Helvetica"/>
              </a:rPr>
              <a:t>		Strength and Leadership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1254</TotalTime>
  <Words>695</Words>
  <Application>Microsoft Office PowerPoint</Application>
  <PresentationFormat>On-screen Show (4:3)</PresentationFormat>
  <Paragraphs>93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Helvetica</vt:lpstr>
      <vt:lpstr>Wingdings 3</vt:lpstr>
      <vt:lpstr>Office Theme</vt:lpstr>
      <vt:lpstr>PowerPoint Presentation</vt:lpstr>
      <vt:lpstr>Kennedy Airport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Bethlehem Baptist Church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Sally Michael</dc:creator>
  <cp:lastModifiedBy>Lori Myers</cp:lastModifiedBy>
  <cp:revision>98</cp:revision>
  <dcterms:created xsi:type="dcterms:W3CDTF">2011-05-06T18:37:58Z</dcterms:created>
  <dcterms:modified xsi:type="dcterms:W3CDTF">2024-11-26T20:51:32Z</dcterms:modified>
</cp:coreProperties>
</file>