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4" r:id="rId10"/>
    <p:sldId id="272" r:id="rId11"/>
    <p:sldId id="266" r:id="rId12"/>
    <p:sldId id="267" r:id="rId13"/>
    <p:sldId id="268" r:id="rId14"/>
    <p:sldId id="274" r:id="rId15"/>
    <p:sldId id="273" r:id="rId16"/>
    <p:sldId id="269" r:id="rId17"/>
    <p:sldId id="270" r:id="rId18"/>
    <p:sldId id="275" r:id="rId19"/>
    <p:sldId id="276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03F"/>
    <a:srgbClr val="003300"/>
    <a:srgbClr val="CC0000"/>
    <a:srgbClr val="FFFF99"/>
    <a:srgbClr val="006600"/>
    <a:srgbClr val="FF66CC"/>
    <a:srgbClr val="660066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479" autoAdjust="0"/>
  </p:normalViewPr>
  <p:slideViewPr>
    <p:cSldViewPr>
      <p:cViewPr varScale="1">
        <p:scale>
          <a:sx n="63" d="100"/>
          <a:sy n="63" d="100"/>
        </p:scale>
        <p:origin x="174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4EF7CB4-7422-424C-BCC4-9EF407B96A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50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A95385-BE54-4D29-B547-5225E06DCA30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1060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048989-B6FB-457E-AEBB-2795262E5D80}" type="slidenum">
              <a:rPr lang="en-US"/>
              <a:pPr/>
              <a:t>10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6032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11B19D-9B5D-497F-AEDD-852BF74B8266}" type="slidenum">
              <a:rPr lang="en-US"/>
              <a:pPr/>
              <a:t>11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1728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1B0F86-3054-411C-9175-C1DC44F0E336}" type="slidenum">
              <a:rPr lang="en-US"/>
              <a:pPr/>
              <a:t>12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927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593E60-46D2-4BAA-A23E-A52153223659}" type="slidenum">
              <a:rPr lang="en-US"/>
              <a:pPr/>
              <a:t>13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58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593E60-46D2-4BAA-A23E-A52153223659}" type="slidenum">
              <a:rPr lang="en-US"/>
              <a:pPr/>
              <a:t>14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741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593E60-46D2-4BAA-A23E-A52153223659}" type="slidenum">
              <a:rPr lang="en-US"/>
              <a:pPr/>
              <a:t>15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6229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4EF035-91BB-4FBF-A818-70FCFFB8BF16}" type="slidenum">
              <a:rPr lang="en-US"/>
              <a:pPr/>
              <a:t>16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291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1B0F86-3054-411C-9175-C1DC44F0E336}" type="slidenum">
              <a:rPr lang="en-US"/>
              <a:pPr/>
              <a:t>17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409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1B0F86-3054-411C-9175-C1DC44F0E336}" type="slidenum">
              <a:rPr lang="en-US"/>
              <a:pPr/>
              <a:t>18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261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1B0F86-3054-411C-9175-C1DC44F0E336}" type="slidenum">
              <a:rPr lang="en-US"/>
              <a:pPr/>
              <a:t>19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77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1AB1F6-103C-45B7-B4BF-470233B2443B}" type="slidenum">
              <a:rPr lang="en-US"/>
              <a:pPr/>
              <a:t>2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09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1F679E-8B40-4254-8C17-2854C21A31F9}" type="slidenum">
              <a:rPr lang="en-US"/>
              <a:pPr/>
              <a:t>3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946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564F50-D4BD-4D08-B3C7-8E5F2938AFB1}" type="slidenum">
              <a:rPr lang="en-US"/>
              <a:pPr/>
              <a:t>4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407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7ABF23-FB34-4C9D-B238-B5D4928DDFBF}" type="slidenum">
              <a:rPr lang="en-US"/>
              <a:pPr/>
              <a:t>5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678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048989-B6FB-457E-AEBB-2795262E5D80}" type="slidenum">
              <a:rPr lang="en-US"/>
              <a:pPr/>
              <a:t>6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791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A7B25B-4F60-429A-8EDD-BF5BB010430E}" type="slidenum">
              <a:rPr lang="en-US"/>
              <a:pPr/>
              <a:t>7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046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048989-B6FB-457E-AEBB-2795262E5D80}" type="slidenum">
              <a:rPr lang="en-US"/>
              <a:pPr/>
              <a:t>8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52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4AE7E4-BB20-480B-86E0-8A4A018C7C8B}" type="slidenum">
              <a:rPr lang="en-US"/>
              <a:pPr/>
              <a:t>9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421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976F3-FBE0-4F4A-9F41-64C4D4777D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D5259D-9EB4-48D5-A516-F1AF4EE1DB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DAAD1-0276-46D8-8934-2B854EC0F2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636F3-838B-488B-B40C-A4F43A4AB1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31573-3A77-4D49-BD09-7406595925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152E0-A1CA-4CA5-8DA8-A82F2B2522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113C2-3A37-4EE6-92EF-60ADDF09EF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0B38F-1E98-4859-8AB5-66380B573F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BF214-951A-443A-AAC5-6E376FE6B0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6FC22-1804-4468-9F08-712162C0D4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1CDE7-F602-4C2F-BE5C-A8F5BAC1D3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60000" contrast="-70000"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BF8A39A-CCE3-4CF4-88DE-369BDD91A7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514600" cy="990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chemeClr val="tx1">
              <a:alpha val="51000"/>
            </a:schemeClr>
          </a:solidFill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2743200" indent="-2514600"/>
            <a:r>
              <a:rPr lang="en-US" sz="2700" b="1" dirty="0">
                <a:solidFill>
                  <a:schemeClr val="bg1"/>
                </a:solidFill>
                <a:latin typeface="Helvetica"/>
                <a:cs typeface="Helvetica"/>
              </a:rPr>
              <a:t>Lesson 23 	Gender in the Family—Female Submission in the Home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chemeClr val="tx1">
              <a:alpha val="58000"/>
            </a:schemeClr>
          </a:solidFill>
          <a:ln w="9525">
            <a:noFill/>
            <a:miter lim="800000"/>
            <a:headEnd/>
            <a:tailEnd/>
          </a:ln>
        </p:spPr>
        <p:txBody>
          <a:bodyPr lIns="182880" rIns="274320"/>
          <a:lstStyle/>
          <a:p>
            <a:pPr marL="228600" algn="r"/>
            <a:r>
              <a:rPr lang="en-US" sz="3300" b="1" dirty="0">
                <a:solidFill>
                  <a:srgbClr val="FFFFFF"/>
                </a:solidFill>
                <a:latin typeface="Helvetica"/>
                <a:cs typeface="Helvetica"/>
              </a:rPr>
              <a:t>Rejoicing in God’s Good Design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600200"/>
            <a:ext cx="9144000" cy="44958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tx1">
                <a:alpha val="17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57200" y="1905000"/>
            <a:ext cx="80772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ts val="0"/>
              </a:spcBef>
            </a:pPr>
            <a:r>
              <a:rPr lang="en-US" sz="2600" dirty="0">
                <a:latin typeface="Helvetica"/>
                <a:cs typeface="Helvetica"/>
              </a:rPr>
              <a:t>1 Peter 3:1-7</a:t>
            </a:r>
          </a:p>
          <a:p>
            <a:pPr marL="341313" indent="-341313">
              <a:spcBef>
                <a:spcPts val="0"/>
              </a:spcBef>
              <a:buFontTx/>
              <a:buChar char="•"/>
            </a:pPr>
            <a:r>
              <a:rPr lang="en-US" sz="2600" dirty="0">
                <a:latin typeface="Helvetica"/>
                <a:cs typeface="Helvetica"/>
              </a:rPr>
              <a:t>With respect</a:t>
            </a:r>
          </a:p>
          <a:p>
            <a:pPr marL="341313" indent="-341313">
              <a:spcBef>
                <a:spcPts val="0"/>
              </a:spcBef>
              <a:buFontTx/>
              <a:buChar char="•"/>
            </a:pPr>
            <a:r>
              <a:rPr lang="en-US" sz="2600" dirty="0">
                <a:latin typeface="Helvetica"/>
                <a:cs typeface="Helvetica"/>
              </a:rPr>
              <a:t>With submissive words and actions</a:t>
            </a:r>
          </a:p>
          <a:p>
            <a:pPr marL="341313" indent="-341313">
              <a:spcBef>
                <a:spcPts val="0"/>
              </a:spcBef>
              <a:buFontTx/>
              <a:buChar char="•"/>
            </a:pPr>
            <a:r>
              <a:rPr lang="en-US" sz="2600" dirty="0">
                <a:latin typeface="Helvetica"/>
                <a:cs typeface="Helvetica"/>
              </a:rPr>
              <a:t>With purity</a:t>
            </a:r>
          </a:p>
          <a:p>
            <a:pPr marL="341313" indent="-341313">
              <a:spcBef>
                <a:spcPts val="0"/>
              </a:spcBef>
              <a:buFontTx/>
              <a:buChar char="•"/>
            </a:pPr>
            <a:r>
              <a:rPr lang="en-US" sz="2600" dirty="0">
                <a:latin typeface="Helvetica"/>
                <a:cs typeface="Helvetica"/>
              </a:rPr>
              <a:t>With awareness of her husband’s imperfections</a:t>
            </a:r>
          </a:p>
          <a:p>
            <a:pPr marL="341313" indent="-341313">
              <a:spcBef>
                <a:spcPts val="0"/>
              </a:spcBef>
              <a:buFontTx/>
              <a:buChar char="•"/>
            </a:pPr>
            <a:r>
              <a:rPr lang="en-US" sz="2600" dirty="0">
                <a:latin typeface="Helvetica"/>
                <a:cs typeface="Helvetica"/>
              </a:rPr>
              <a:t>With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fearless faith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600" dirty="0">
                <a:latin typeface="Helvetica"/>
                <a:cs typeface="Helvetica"/>
              </a:rPr>
              <a:t>in God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2438400" y="3088957"/>
            <a:ext cx="5334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600" dirty="0" err="1">
                <a:latin typeface="Wingdings"/>
                <a:ea typeface="Wingdings"/>
                <a:cs typeface="Wingdings"/>
              </a:rPr>
              <a:t></a:t>
            </a:r>
            <a:r>
              <a:rPr lang="en-US" sz="2600" dirty="0">
                <a:latin typeface="Helvetica" pitchFamily="34" charset="0"/>
                <a:ea typeface="Wingdings"/>
                <a:cs typeface="Helvetica" pitchFamily="34" charset="0"/>
              </a:rPr>
              <a:t> </a:t>
            </a:r>
            <a:r>
              <a:rPr lang="en-US" sz="2600" dirty="0">
                <a:latin typeface="Helvetica"/>
                <a:cs typeface="Helvetica"/>
              </a:rPr>
              <a:t>respectful and pure conduct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How a Wife Should</a:t>
            </a:r>
            <a:b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</a:br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Submit to Her Husband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57200" y="1598612"/>
            <a:ext cx="8077200" cy="1969770"/>
          </a:xfrm>
          <a:prstGeom prst="rect">
            <a:avLst/>
          </a:prstGeom>
          <a:solidFill>
            <a:schemeClr val="bg1">
              <a:alpha val="67000"/>
            </a:schemeClr>
          </a:solidFill>
          <a:ln w="9525">
            <a:solidFill>
              <a:schemeClr val="tx1">
                <a:alpha val="17000"/>
              </a:schemeClr>
            </a:solidFill>
            <a:miter lim="800000"/>
            <a:headEnd/>
            <a:tailEnd/>
          </a:ln>
          <a:effectLst/>
        </p:spPr>
        <p:txBody>
          <a:bodyPr lIns="182880" tIns="182880" rIns="182880" bIns="18288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 dirty="0">
                <a:latin typeface="Helvetica"/>
                <a:cs typeface="Helvetica"/>
              </a:rPr>
              <a:t>A godly wife can follow her husband with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confidence</a:t>
            </a:r>
            <a:r>
              <a:rPr lang="en-US" sz="2600" dirty="0">
                <a:latin typeface="Helvetica"/>
                <a:cs typeface="Helvetica"/>
              </a:rPr>
              <a:t>, even when he leads poorly because her confidence ultimately rests in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God</a:t>
            </a:r>
            <a:r>
              <a:rPr lang="en-US" sz="2600" dirty="0">
                <a:latin typeface="Helvetica"/>
                <a:cs typeface="Helvetica"/>
              </a:rPr>
              <a:t>, not in her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husband</a:t>
            </a:r>
            <a:r>
              <a:rPr lang="en-US" sz="2600" dirty="0">
                <a:latin typeface="Helvetica"/>
                <a:cs typeface="Helvetica"/>
              </a:rPr>
              <a:t>.</a:t>
            </a:r>
          </a:p>
        </p:txBody>
      </p:sp>
      <p:pic>
        <p:nvPicPr>
          <p:cNvPr id="14341" name="Picture 5" descr="71030006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422018" y="3733800"/>
            <a:ext cx="4109964" cy="27432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2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How a Wife Should Submit to Her Husband</a:t>
            </a:r>
            <a:br>
              <a:rPr lang="en-US" sz="32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</a:br>
            <a:r>
              <a:rPr lang="en-US" sz="32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—With Fearless Faith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990600" y="990600"/>
            <a:ext cx="7239000" cy="2362200"/>
          </a:xfrm>
          <a:prstGeom prst="rect">
            <a:avLst/>
          </a:prstGeom>
          <a:solidFill>
            <a:schemeClr val="accent3">
              <a:lumMod val="75000"/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274320" tIns="274320" rIns="274320" bIns="274320"/>
          <a:lstStyle/>
          <a:p>
            <a:pPr marL="109538">
              <a:spcBef>
                <a:spcPct val="50000"/>
              </a:spcBef>
            </a:pPr>
            <a:r>
              <a:rPr lang="en-US" sz="2700" dirty="0">
                <a:solidFill>
                  <a:schemeClr val="bg1"/>
                </a:solidFill>
                <a:latin typeface="Helvetica"/>
                <a:cs typeface="Helvetica"/>
              </a:rPr>
              <a:t>A wife’s submission is part of God’s good design. It should be embraced and delighted in as it expresses God’s goodness and wisdom.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57200" y="1139825"/>
            <a:ext cx="8077200" cy="2708434"/>
          </a:xfrm>
          <a:prstGeom prst="rect">
            <a:avLst/>
          </a:prstGeom>
          <a:solidFill>
            <a:schemeClr val="bg1">
              <a:alpha val="73000"/>
            </a:schemeClr>
          </a:solidFill>
          <a:ln w="9525">
            <a:solidFill>
              <a:schemeClr val="tx1">
                <a:alpha val="17000"/>
              </a:schemeClr>
            </a:solidFill>
            <a:miter lim="800000"/>
            <a:headEnd/>
            <a:tailEnd/>
          </a:ln>
          <a:effectLst/>
        </p:spPr>
        <p:txBody>
          <a:bodyPr lIns="274320" tIns="274320" rIns="274320" bIns="274320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Tx/>
              <a:buAutoNum type="arabicPeriod"/>
            </a:pPr>
            <a:r>
              <a:rPr lang="en-US" sz="2600" dirty="0">
                <a:latin typeface="Helvetica"/>
                <a:cs typeface="Helvetica"/>
              </a:rPr>
              <a:t>A wife’s submissive spirit is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beautiful</a:t>
            </a:r>
            <a:br>
              <a:rPr lang="en-US" sz="2600" u="sng" dirty="0">
                <a:latin typeface="Helvetica"/>
                <a:cs typeface="Helvetica"/>
              </a:rPr>
            </a:br>
            <a:r>
              <a:rPr lang="en-US" sz="2600" dirty="0">
                <a:latin typeface="Helvetica"/>
                <a:cs typeface="Helvetica"/>
              </a:rPr>
              <a:t>1 Peter 3:3-5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600" dirty="0">
                <a:latin typeface="Helvetica"/>
                <a:cs typeface="Helvetica"/>
              </a:rPr>
              <a:t>True beauty is one that radiates from the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inside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out</a:t>
            </a:r>
            <a:r>
              <a:rPr lang="en-US" sz="2600" dirty="0">
                <a:latin typeface="Helvetica"/>
                <a:cs typeface="Helvetica"/>
              </a:rPr>
              <a:t>, and the submissive spirit of a woman towards her husband is part of her adornment.</a:t>
            </a:r>
          </a:p>
        </p:txBody>
      </p:sp>
      <p:pic>
        <p:nvPicPr>
          <p:cNvPr id="9" name="Picture 8" descr="109841796.jpg"/>
          <p:cNvPicPr>
            <a:picLocks noChangeAspect="1"/>
          </p:cNvPicPr>
          <p:nvPr/>
        </p:nvPicPr>
        <p:blipFill>
          <a:blip r:embed="rId4" cstate="print"/>
          <a:srcRect r="14973"/>
          <a:stretch>
            <a:fillRect/>
          </a:stretch>
        </p:blipFill>
        <p:spPr>
          <a:xfrm flipH="1">
            <a:off x="5181600" y="4038601"/>
            <a:ext cx="3304310" cy="25908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88900" dist="12700" dir="2700000" algn="tl" rotWithShape="0">
              <a:srgbClr val="000000">
                <a:alpha val="27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Further Encouragements for Women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57200" y="1139825"/>
            <a:ext cx="8077200" cy="2523768"/>
          </a:xfrm>
          <a:prstGeom prst="rect">
            <a:avLst/>
          </a:prstGeom>
          <a:solidFill>
            <a:schemeClr val="bg1">
              <a:alpha val="64000"/>
            </a:schemeClr>
          </a:solidFill>
          <a:ln w="9525">
            <a:solidFill>
              <a:schemeClr val="tx1">
                <a:alpha val="17000"/>
              </a:schemeClr>
            </a:solidFill>
            <a:miter lim="800000"/>
            <a:headEnd/>
            <a:tailEnd/>
          </a:ln>
          <a:effectLst/>
        </p:spPr>
        <p:txBody>
          <a:bodyPr lIns="182880" tIns="182880" rIns="182880" bIns="182880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Tx/>
              <a:buAutoNum type="arabicPeriod"/>
            </a:pPr>
            <a:r>
              <a:rPr lang="en-US" sz="2600" dirty="0">
                <a:latin typeface="Helvetica"/>
                <a:cs typeface="Helvetica"/>
              </a:rPr>
              <a:t>A wife’s submissive spirit is beautiful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Tx/>
              <a:buAutoNum type="arabicPeriod"/>
            </a:pPr>
            <a:r>
              <a:rPr lang="en-US" sz="2600" dirty="0">
                <a:latin typeface="Helvetica"/>
                <a:cs typeface="Helvetica"/>
              </a:rPr>
              <a:t>A wife’s submissive behavior as a Christian keeps the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Word</a:t>
            </a:r>
            <a:r>
              <a:rPr lang="en-US" sz="2600" dirty="0">
                <a:latin typeface="Helvetica"/>
                <a:cs typeface="Helvetica"/>
              </a:rPr>
              <a:t> of God from being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despised</a:t>
            </a:r>
            <a:r>
              <a:rPr lang="en-US" sz="2600" dirty="0">
                <a:latin typeface="Helvetica"/>
                <a:cs typeface="Helvetica"/>
              </a:rPr>
              <a:t> in the world</a:t>
            </a:r>
            <a:br>
              <a:rPr lang="en-US" sz="2600" dirty="0">
                <a:latin typeface="Helvetica"/>
                <a:cs typeface="Helvetica"/>
              </a:rPr>
            </a:br>
            <a:r>
              <a:rPr lang="en-US" sz="2600" dirty="0">
                <a:latin typeface="Helvetica"/>
                <a:cs typeface="Helvetica"/>
              </a:rPr>
              <a:t>Titus 2:3-5</a:t>
            </a:r>
          </a:p>
        </p:txBody>
      </p:sp>
      <p:pic>
        <p:nvPicPr>
          <p:cNvPr id="9" name="Picture 8" descr="10984179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3923607"/>
            <a:ext cx="3459836" cy="259173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88900" dir="2700000" algn="tl" rotWithShape="0">
              <a:srgbClr val="000000">
                <a:alpha val="28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Further Encouragements for Women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85800" y="1447800"/>
            <a:ext cx="7772400" cy="315471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solidFill>
              <a:schemeClr val="tx1">
                <a:alpha val="17000"/>
              </a:schemeClr>
            </a:solidFill>
            <a:miter lim="800000"/>
            <a:headEnd/>
            <a:tailEnd/>
          </a:ln>
          <a:effectLst/>
        </p:spPr>
        <p:txBody>
          <a:bodyPr wrap="square" lIns="274320" tIns="274320" rIns="274320" bIns="274320">
            <a:spAutoFit/>
          </a:bodyPr>
          <a:lstStyle/>
          <a:p>
            <a:pPr marL="109538">
              <a:spcBef>
                <a:spcPct val="50000"/>
              </a:spcBef>
            </a:pPr>
            <a:r>
              <a:rPr lang="en-US" sz="2600" dirty="0">
                <a:latin typeface="Helvetica"/>
                <a:cs typeface="Helvetica"/>
              </a:rPr>
              <a:t>Just as it is shameful when the church disobeys God, so too it is shameful when a wife refuses to submit to her husband. </a:t>
            </a:r>
          </a:p>
          <a:p>
            <a:pPr marL="109538">
              <a:spcBef>
                <a:spcPct val="50000"/>
              </a:spcBef>
            </a:pPr>
            <a:r>
              <a:rPr lang="en-US" sz="2600" dirty="0">
                <a:latin typeface="Helvetica"/>
                <a:cs typeface="Helvetica"/>
              </a:rPr>
              <a:t>On the other hand, it is fitting for a Christian wife to submit to her husband, for this is what her Lord asks of her.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Further Encouragements for Women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09600" y="1600200"/>
            <a:ext cx="6858000" cy="1077218"/>
          </a:xfrm>
          <a:prstGeom prst="rect">
            <a:avLst/>
          </a:prstGeom>
          <a:solidFill>
            <a:srgbClr val="FFFFFF">
              <a:alpha val="83000"/>
            </a:srgbClr>
          </a:solidFill>
          <a:ln w="9525">
            <a:solidFill>
              <a:schemeClr val="tx1">
                <a:alpha val="17000"/>
              </a:schemeClr>
            </a:solidFill>
            <a:miter lim="800000"/>
            <a:headEnd/>
            <a:tailEnd/>
          </a:ln>
          <a:effectLst/>
        </p:spPr>
        <p:txBody>
          <a:bodyPr lIns="182880" tIns="137160" rIns="182880" bIns="137160">
            <a:spAutoFit/>
          </a:bodyPr>
          <a:lstStyle/>
          <a:p>
            <a:pPr>
              <a:spcBef>
                <a:spcPts val="0"/>
              </a:spcBef>
            </a:pPr>
            <a:r>
              <a:rPr lang="en-US" sz="2600" dirty="0">
                <a:latin typeface="Helvetica"/>
                <a:cs typeface="Helvetica"/>
              </a:rPr>
              <a:t>Path to </a:t>
            </a:r>
            <a:r>
              <a:rPr lang="en-US" sz="2600" b="1" dirty="0">
                <a:solidFill>
                  <a:srgbClr val="660066"/>
                </a:solidFill>
                <a:latin typeface="Helvetica"/>
                <a:cs typeface="Helvetica"/>
              </a:rPr>
              <a:t>JOY</a:t>
            </a:r>
            <a:r>
              <a:rPr lang="en-US" sz="2600" dirty="0">
                <a:latin typeface="Helvetica"/>
                <a:cs typeface="Helvetica"/>
              </a:rPr>
              <a:t> and </a:t>
            </a:r>
            <a:r>
              <a:rPr lang="en-US" sz="2600" b="1" dirty="0">
                <a:solidFill>
                  <a:srgbClr val="660066"/>
                </a:solidFill>
                <a:latin typeface="Helvetica"/>
                <a:cs typeface="Helvetica"/>
              </a:rPr>
              <a:t>TRUE FEMININITY</a:t>
            </a:r>
            <a:r>
              <a:rPr lang="en-US" sz="2600" dirty="0">
                <a:latin typeface="Helvetica"/>
                <a:cs typeface="Helvetica"/>
              </a:rPr>
              <a:t>:</a:t>
            </a:r>
          </a:p>
          <a:p>
            <a:pPr algn="r">
              <a:spcBef>
                <a:spcPts val="0"/>
              </a:spcBef>
            </a:pPr>
            <a:r>
              <a:rPr lang="en-US" sz="2600" dirty="0">
                <a:latin typeface="Helvetica"/>
                <a:cs typeface="Helvetica"/>
              </a:rPr>
              <a:t>Submission to God and His good design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219200" y="2971800"/>
            <a:ext cx="7620000" cy="677108"/>
          </a:xfrm>
          <a:prstGeom prst="rect">
            <a:avLst/>
          </a:prstGeom>
          <a:solidFill>
            <a:srgbClr val="FFFFFF">
              <a:alpha val="83000"/>
            </a:srgbClr>
          </a:solidFill>
          <a:ln w="9525">
            <a:solidFill>
              <a:schemeClr val="tx1">
                <a:alpha val="17000"/>
              </a:schemeClr>
            </a:solidFill>
            <a:miter lim="800000"/>
            <a:headEnd/>
            <a:tailEnd/>
          </a:ln>
          <a:effectLst/>
        </p:spPr>
        <p:txBody>
          <a:bodyPr wrap="square" lIns="182880" tIns="137160" rIns="182880" bIns="13716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600" dirty="0">
                <a:latin typeface="Helvetica"/>
                <a:cs typeface="Helvetica"/>
              </a:rPr>
              <a:t>God knows what is </a:t>
            </a:r>
            <a:r>
              <a:rPr lang="en-US" sz="2600" b="1" dirty="0">
                <a:solidFill>
                  <a:srgbClr val="660066"/>
                </a:solidFill>
                <a:latin typeface="Helvetica"/>
                <a:cs typeface="Helvetica"/>
              </a:rPr>
              <a:t>BEST</a:t>
            </a:r>
            <a:r>
              <a:rPr lang="en-US" sz="2600" dirty="0">
                <a:latin typeface="Helvetica"/>
                <a:cs typeface="Helvetica"/>
              </a:rPr>
              <a:t> and His plan is </a:t>
            </a:r>
            <a:r>
              <a:rPr lang="en-US" sz="2600" b="1" dirty="0">
                <a:solidFill>
                  <a:srgbClr val="660066"/>
                </a:solidFill>
                <a:latin typeface="Helvetica"/>
                <a:cs typeface="Helvetica"/>
              </a:rPr>
              <a:t>GOOD</a:t>
            </a:r>
            <a:r>
              <a:rPr lang="en-US" sz="2600" dirty="0">
                <a:latin typeface="Helvetica"/>
                <a:cs typeface="Helvetica"/>
              </a:rPr>
              <a:t>.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124200" y="3898900"/>
            <a:ext cx="5638800" cy="2677656"/>
          </a:xfrm>
          <a:prstGeom prst="rect">
            <a:avLst/>
          </a:prstGeom>
          <a:solidFill>
            <a:srgbClr val="FFFFFF">
              <a:alpha val="83000"/>
            </a:srgbClr>
          </a:solidFill>
          <a:ln w="9525">
            <a:solidFill>
              <a:schemeClr val="tx1">
                <a:alpha val="17000"/>
              </a:schemeClr>
            </a:solidFill>
            <a:miter lim="800000"/>
            <a:headEnd/>
            <a:tailEnd/>
          </a:ln>
          <a:effectLst/>
        </p:spPr>
        <p:txBody>
          <a:bodyPr wrap="square" lIns="182880" tIns="137160" rIns="18288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 dirty="0">
                <a:latin typeface="Helvetica"/>
                <a:cs typeface="Helvetica"/>
              </a:rPr>
              <a:t>A woman must come to Jesus in full dependence on Him each day, asking for His grace to quiet her rebellious, independent heart and to give her a quiet and gentle spirit before the Lord.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2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The Difficult and</a:t>
            </a:r>
            <a:br>
              <a:rPr lang="en-US" sz="32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</a:br>
            <a:r>
              <a:rPr lang="en-US" sz="32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Glorious Calling of a Wife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  <p:bldP spid="174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8458200" cy="4878259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marL="236538" lvl="0"/>
            <a:endParaRPr lang="en-US" sz="2200" b="1" dirty="0">
              <a:latin typeface="Arial" pitchFamily="34" charset="0"/>
              <a:cs typeface="Arial" pitchFamily="34" charset="0"/>
            </a:endParaRPr>
          </a:p>
          <a:p>
            <a:pPr marL="236538"/>
            <a:r>
              <a:rPr lang="en-US" sz="2200" b="1" dirty="0">
                <a:latin typeface="Arial" pitchFamily="34" charset="0"/>
                <a:cs typeface="Arial" pitchFamily="34" charset="0"/>
              </a:rPr>
              <a:t>This curriculum includes images from </a:t>
            </a:r>
            <a:r>
              <a:rPr lang="en-US" sz="2200" b="1" dirty="0" err="1"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 © 2011, and its licensors, which are protected by the copyright laws of the U.S., Canada, and elsewhere. Used under license. Images for this PowerPoint® show supplied by:</a:t>
            </a:r>
          </a:p>
          <a:p>
            <a:pPr marL="236538" lvl="0"/>
            <a:endParaRPr lang="en-US" sz="2100" b="1" dirty="0"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latin typeface="Arial" pitchFamily="34" charset="0"/>
                <a:cs typeface="Arial" pitchFamily="34" charset="0"/>
              </a:rPr>
              <a:t>Spray of Tulips (slide background): </a:t>
            </a:r>
            <a:r>
              <a:rPr lang="en-US" sz="2000" dirty="0" err="1"/>
              <a:t>iStockphoto</a:t>
            </a:r>
            <a:r>
              <a:rPr lang="en-US" sz="2000" dirty="0"/>
              <a:t>/</a:t>
            </a:r>
            <a:r>
              <a:rPr lang="en-US" sz="2000" dirty="0" err="1"/>
              <a:t>Thinkstock</a:t>
            </a:r>
            <a:r>
              <a:rPr lang="en-US" sz="2000" dirty="0"/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 </a:t>
            </a:r>
          </a:p>
          <a:p>
            <a:pPr marL="682625" indent="-446088"/>
            <a:r>
              <a:rPr lang="en-US" sz="2000" dirty="0"/>
              <a:t>Medicine (slide 2):</a:t>
            </a:r>
            <a:r>
              <a:rPr lang="en-US" sz="2000" dirty="0" err="1"/>
              <a:t>Stockbyte</a:t>
            </a:r>
            <a:r>
              <a:rPr lang="en-US" sz="2000" dirty="0"/>
              <a:t>/</a:t>
            </a:r>
            <a:r>
              <a:rPr lang="en-US" sz="2000" dirty="0" err="1"/>
              <a:t>Thinkstock</a:t>
            </a:r>
            <a:r>
              <a:rPr lang="en-US" sz="2000" dirty="0"/>
              <a:t> </a:t>
            </a:r>
          </a:p>
          <a:p>
            <a:pPr marL="682625" indent="-446088"/>
            <a:r>
              <a:rPr lang="en-US" sz="2000" dirty="0"/>
              <a:t>Church (slide 4): </a:t>
            </a:r>
            <a:r>
              <a:rPr lang="en-US" sz="2000" dirty="0" err="1"/>
              <a:t>Medioimages</a:t>
            </a:r>
            <a:r>
              <a:rPr lang="en-US" sz="2000" dirty="0"/>
              <a:t>/</a:t>
            </a:r>
            <a:r>
              <a:rPr lang="en-US" sz="2000" dirty="0" err="1"/>
              <a:t>Photodisc</a:t>
            </a:r>
            <a:r>
              <a:rPr lang="en-US" sz="2000" dirty="0"/>
              <a:t>/</a:t>
            </a:r>
            <a:r>
              <a:rPr lang="en-US" sz="2000" dirty="0" err="1"/>
              <a:t>Thinkstock</a:t>
            </a:r>
            <a:r>
              <a:rPr lang="en-US" sz="2000" dirty="0"/>
              <a:t> </a:t>
            </a:r>
          </a:p>
          <a:p>
            <a:pPr marL="682625" indent="-446088"/>
            <a:r>
              <a:rPr lang="en-US" sz="2000" dirty="0"/>
              <a:t>Praying with Bible (slide 7): </a:t>
            </a:r>
            <a:r>
              <a:rPr lang="en-US" sz="2000" dirty="0" err="1"/>
              <a:t>iStockphoto</a:t>
            </a:r>
            <a:r>
              <a:rPr lang="en-US" sz="2000" dirty="0"/>
              <a:t>/</a:t>
            </a:r>
            <a:r>
              <a:rPr lang="en-US" sz="2000" dirty="0" err="1"/>
              <a:t>Thinkstock</a:t>
            </a:r>
            <a:r>
              <a:rPr lang="en-US" sz="2000" dirty="0"/>
              <a:t> </a:t>
            </a:r>
          </a:p>
          <a:p>
            <a:pPr marL="682625" indent="-446088"/>
            <a:r>
              <a:rPr lang="en-US" sz="2000" dirty="0"/>
              <a:t>Lost (slide 11): </a:t>
            </a:r>
            <a:r>
              <a:rPr lang="en-US" sz="2000" dirty="0" err="1"/>
              <a:t>Hemera</a:t>
            </a:r>
            <a:r>
              <a:rPr lang="en-US" sz="2000" dirty="0"/>
              <a:t>/</a:t>
            </a:r>
            <a:r>
              <a:rPr lang="en-US" sz="2000" dirty="0" err="1"/>
              <a:t>Thinkstock</a:t>
            </a:r>
            <a:r>
              <a:rPr lang="en-US" sz="2000" dirty="0"/>
              <a:t> </a:t>
            </a:r>
          </a:p>
          <a:p>
            <a:pPr marL="682625" indent="-446088"/>
            <a:r>
              <a:rPr lang="en-US" sz="2000" dirty="0"/>
              <a:t>Young Married Couple (slide 13): </a:t>
            </a:r>
            <a:r>
              <a:rPr lang="en-US" sz="2000" dirty="0" err="1"/>
              <a:t>iStockphoto</a:t>
            </a:r>
            <a:r>
              <a:rPr lang="en-US" sz="2000" dirty="0"/>
              <a:t>/</a:t>
            </a:r>
            <a:r>
              <a:rPr lang="en-US" sz="2000" dirty="0" err="1"/>
              <a:t>Thinkstock</a:t>
            </a:r>
            <a:r>
              <a:rPr lang="en-US" sz="2000" dirty="0"/>
              <a:t> </a:t>
            </a:r>
          </a:p>
          <a:p>
            <a:pPr marL="682625" indent="-446088"/>
            <a:r>
              <a:rPr lang="en-US" sz="2000" dirty="0"/>
              <a:t>Elderly Married Couple (slide 14): </a:t>
            </a:r>
            <a:r>
              <a:rPr lang="en-US" sz="2000" dirty="0" err="1"/>
              <a:t>iStockphoto</a:t>
            </a:r>
            <a:r>
              <a:rPr lang="en-US" sz="2000" dirty="0"/>
              <a:t>/</a:t>
            </a:r>
            <a:r>
              <a:rPr lang="en-US" sz="2000" dirty="0" err="1"/>
              <a:t>Thinkstock</a:t>
            </a:r>
            <a:r>
              <a:rPr lang="en-US" sz="2000" dirty="0"/>
              <a:t> </a:t>
            </a:r>
          </a:p>
          <a:p>
            <a:pPr marL="682625" indent="-446088"/>
            <a:r>
              <a:rPr lang="en-US" sz="2000" dirty="0"/>
              <a:t>Tulip Garden Path (slide 16): </a:t>
            </a:r>
            <a:r>
              <a:rPr lang="en-US" sz="2000" dirty="0" err="1"/>
              <a:t>iStockphoto</a:t>
            </a:r>
            <a:r>
              <a:rPr lang="en-US" sz="2000" dirty="0"/>
              <a:t>/</a:t>
            </a:r>
            <a:r>
              <a:rPr lang="en-US" sz="2000" dirty="0" err="1"/>
              <a:t>Thinkstock</a:t>
            </a:r>
            <a:r>
              <a:rPr lang="en-US" sz="2000" dirty="0"/>
              <a:t> </a:t>
            </a:r>
            <a:endParaRPr 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endParaRPr 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864" y="609600"/>
            <a:ext cx="8458200" cy="5586145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100" b="1" dirty="0">
                <a:latin typeface="Arial" pitchFamily="34" charset="0"/>
                <a:cs typeface="Arial" pitchFamily="34" charset="0"/>
              </a:rPr>
              <a:t>Copyright © 2011 by Gary Steward and Next Generation Resources, Inc. Illustrations Truth78. All rights reserved.</a:t>
            </a:r>
          </a:p>
          <a:p>
            <a:pPr lvl="0" algn="ctr"/>
            <a:endParaRPr lang="en-US" sz="2100" b="1" dirty="0"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latin typeface="Arial" pitchFamily="34" charset="0"/>
                <a:cs typeface="Arial" pitchFamily="34" charset="0"/>
              </a:rPr>
              <a:t>Scripture quotations are from The Holy Bible, English</a:t>
            </a:r>
          </a:p>
          <a:p>
            <a:pPr lvl="0" algn="ctr"/>
            <a:r>
              <a:rPr lang="en-US" sz="2100" b="1" dirty="0">
                <a:latin typeface="Arial" pitchFamily="34" charset="0"/>
                <a:cs typeface="Arial" pitchFamily="34" charset="0"/>
              </a:rPr>
              <a:t>Standard Version, copyright © 2001 by Crossway Bibles, </a:t>
            </a:r>
            <a:br>
              <a:rPr lang="en-US" sz="2100" b="1" dirty="0"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latin typeface="Arial" pitchFamily="34" charset="0"/>
                <a:cs typeface="Arial" pitchFamily="34" charset="0"/>
              </a:rPr>
              <a:t>a division of Good News Publishers. Used by permission. All rights reserved.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edit the slide to match the lesson you teach, but </a:t>
            </a:r>
            <a:b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not alter the licensed images 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 use them for any purpose other than Your Word is Truth.</a:t>
            </a:r>
          </a:p>
          <a:p>
            <a:pPr lvl="0" algn="ctr"/>
            <a:r>
              <a:rPr lang="en-US" sz="2100" b="1" dirty="0">
                <a:latin typeface="Arial" pitchFamily="34" charset="0"/>
                <a:cs typeface="Arial" pitchFamily="34" charset="0"/>
              </a:rPr>
              <a:t>This publication includes images from </a:t>
            </a:r>
            <a:br>
              <a:rPr lang="en-US" sz="2100" b="1" dirty="0">
                <a:latin typeface="Arial" pitchFamily="34" charset="0"/>
                <a:cs typeface="Arial" pitchFamily="34" charset="0"/>
              </a:rPr>
            </a:br>
            <a:r>
              <a:rPr lang="en-US" sz="2100" b="1" dirty="0" err="1">
                <a:latin typeface="Arial" pitchFamily="34" charset="0"/>
                <a:cs typeface="Arial" pitchFamily="34" charset="0"/>
              </a:rPr>
              <a:t>GettyImages</a:t>
            </a:r>
            <a:r>
              <a:rPr lang="en-US" sz="2100" b="1" dirty="0">
                <a:latin typeface="Arial" pitchFamily="34" charset="0"/>
                <a:cs typeface="Arial" pitchFamily="34" charset="0"/>
              </a:rPr>
              <a:t>/Thinkstock Corporation © 2011, and </a:t>
            </a:r>
            <a:br>
              <a:rPr lang="en-US" sz="2100" b="1" dirty="0"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latin typeface="Arial" pitchFamily="34" charset="0"/>
                <a:cs typeface="Arial" pitchFamily="34" charset="0"/>
              </a:rPr>
              <a:t>its licensors. Used under license.</a:t>
            </a:r>
          </a:p>
          <a:p>
            <a:pPr lvl="0"/>
            <a:endParaRPr lang="en-US" sz="2100" b="1" dirty="0"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latin typeface="Arial" pitchFamily="34" charset="0"/>
                <a:cs typeface="Arial" pitchFamily="34" charset="0"/>
              </a:rPr>
              <a:t>Truth78</a:t>
            </a:r>
          </a:p>
          <a:p>
            <a:pPr lvl="0" algn="ctr"/>
            <a:r>
              <a:rPr lang="en-US" sz="2100" b="1" dirty="0">
                <a:latin typeface="Arial" pitchFamily="34" charset="0"/>
                <a:cs typeface="Arial" pitchFamily="34" charset="0"/>
              </a:rPr>
              <a:t>info@Truth78.org</a:t>
            </a:r>
          </a:p>
          <a:p>
            <a:pPr lvl="0" algn="ctr"/>
            <a:r>
              <a:rPr lang="en-US" sz="2100" b="1" dirty="0">
                <a:latin typeface="Arial" pitchFamily="34" charset="0"/>
                <a:cs typeface="Arial" pitchFamily="34" charset="0"/>
              </a:rPr>
              <a:t>www.Truth78.org</a:t>
            </a:r>
            <a:endParaRPr lang="en-US" sz="2300" b="1" dirty="0"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57283388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81001" y="1295400"/>
            <a:ext cx="3657600" cy="3657600"/>
          </a:xfrm>
          <a:prstGeom prst="rect">
            <a:avLst/>
          </a:prstGeom>
          <a:noFill/>
          <a:ln>
            <a:noFill/>
          </a:ln>
          <a:effectLst>
            <a:outerShdw blurRad="111125" dist="38100" dir="2700000" algn="tl" rotWithShape="0">
              <a:srgbClr val="000000">
                <a:alpha val="28000"/>
              </a:srgbClr>
            </a:outerShdw>
          </a:effectLst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81000" y="1295400"/>
            <a:ext cx="3657600" cy="507831"/>
          </a:xfrm>
          <a:prstGeom prst="rect">
            <a:avLst/>
          </a:prstGeom>
          <a:solidFill>
            <a:schemeClr val="bg1">
              <a:alpha val="51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7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SUBMISSION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4419600" y="1256704"/>
            <a:ext cx="4495800" cy="4862870"/>
          </a:xfrm>
          <a:prstGeom prst="rect">
            <a:avLst/>
          </a:prstGeom>
          <a:solidFill>
            <a:schemeClr val="bg1">
              <a:alpha val="64000"/>
            </a:schemeClr>
          </a:solidFill>
          <a:ln w="9525">
            <a:solidFill>
              <a:schemeClr val="tx1">
                <a:alpha val="17000"/>
              </a:schemeClr>
            </a:solidFill>
            <a:miter lim="800000"/>
            <a:headEnd/>
            <a:tailEnd/>
          </a:ln>
          <a:effectLst/>
        </p:spPr>
        <p:txBody>
          <a:bodyPr wrap="square" lIns="274320" tIns="274320" rIns="274320" bIns="274320">
            <a:sp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600" b="1" dirty="0">
                <a:latin typeface="Helvetica"/>
                <a:cs typeface="Helvetica"/>
              </a:rPr>
              <a:t>The LIE:</a:t>
            </a:r>
            <a:r>
              <a:rPr lang="en-US" sz="2600" dirty="0">
                <a:latin typeface="Helvetica"/>
                <a:cs typeface="Helvetica"/>
              </a:rPr>
              <a:t> submission is tyranny, servility, oppression.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600" b="1" dirty="0">
                <a:latin typeface="Helvetica"/>
                <a:cs typeface="Helvetica"/>
              </a:rPr>
              <a:t>The TRUTH:</a:t>
            </a:r>
            <a:r>
              <a:rPr lang="en-US" sz="2600" dirty="0">
                <a:latin typeface="Helvetica"/>
                <a:cs typeface="Helvetica"/>
              </a:rPr>
              <a:t> We are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all</a:t>
            </a:r>
            <a:r>
              <a:rPr lang="en-US" sz="2600" dirty="0">
                <a:latin typeface="Helvetica"/>
                <a:cs typeface="Helvetica"/>
              </a:rPr>
              <a:t> creatures under the authority of the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Creator</a:t>
            </a:r>
            <a:r>
              <a:rPr lang="en-US" sz="2600" dirty="0">
                <a:latin typeface="Helvetica"/>
                <a:cs typeface="Helvetica"/>
              </a:rPr>
              <a:t>. </a:t>
            </a:r>
          </a:p>
          <a:p>
            <a:pPr>
              <a:spcBef>
                <a:spcPts val="0"/>
              </a:spcBef>
            </a:pPr>
            <a:r>
              <a:rPr lang="en-US" sz="2600" dirty="0">
                <a:latin typeface="Helvetica"/>
                <a:cs typeface="Helvetica"/>
                <a:sym typeface="ZapfDingbats" pitchFamily="82" charset="2"/>
              </a:rPr>
              <a:t>Submission is for…</a:t>
            </a:r>
          </a:p>
          <a:p>
            <a:pPr marL="341313" indent="-341313">
              <a:spcBef>
                <a:spcPts val="0"/>
              </a:spcBef>
              <a:buFont typeface="Arial" pitchFamily="34" charset="0"/>
              <a:buChar char="•"/>
            </a:pPr>
            <a:r>
              <a:rPr lang="en-US" sz="2600" dirty="0">
                <a:latin typeface="Helvetica"/>
                <a:cs typeface="Helvetica"/>
                <a:sym typeface="ZapfDingbats" pitchFamily="82" charset="2"/>
              </a:rPr>
              <a:t>Our own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  <a:sym typeface="ZapfDingbats" pitchFamily="82" charset="2"/>
              </a:rPr>
              <a:t>good</a:t>
            </a:r>
          </a:p>
          <a:p>
            <a:pPr marL="341313" indent="-341313">
              <a:spcBef>
                <a:spcPts val="0"/>
              </a:spcBef>
              <a:buFont typeface="Arial" pitchFamily="34" charset="0"/>
              <a:buChar char="•"/>
            </a:pPr>
            <a:r>
              <a:rPr lang="en-US" sz="2600" dirty="0">
                <a:latin typeface="Helvetica"/>
                <a:cs typeface="Helvetica"/>
                <a:sym typeface="ZapfDingbats" pitchFamily="82" charset="2"/>
              </a:rPr>
              <a:t>The good of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  <a:sym typeface="ZapfDingbats" pitchFamily="82" charset="2"/>
              </a:rPr>
              <a:t>others</a:t>
            </a:r>
          </a:p>
          <a:p>
            <a:pPr marL="341313" indent="-341313">
              <a:spcBef>
                <a:spcPts val="0"/>
              </a:spcBef>
              <a:buFont typeface="Arial" pitchFamily="34" charset="0"/>
              <a:buChar char="•"/>
            </a:pPr>
            <a:r>
              <a:rPr lang="en-US" sz="2600" dirty="0">
                <a:latin typeface="Helvetica"/>
                <a:cs typeface="Helvetica"/>
                <a:sym typeface="ZapfDingbats" pitchFamily="82" charset="2"/>
              </a:rPr>
              <a:t>The</a:t>
            </a:r>
            <a:r>
              <a:rPr lang="en-US" sz="2600" b="1" dirty="0">
                <a:latin typeface="Helvetica"/>
                <a:cs typeface="Helvetica"/>
                <a:sym typeface="ZapfDingbats" pitchFamily="82" charset="2"/>
              </a:rPr>
              <a:t>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  <a:sym typeface="ZapfDingbats" pitchFamily="82" charset="2"/>
              </a:rPr>
              <a:t>glory</a:t>
            </a:r>
            <a:r>
              <a:rPr lang="en-US" sz="2600" b="1" dirty="0">
                <a:latin typeface="Helvetica"/>
                <a:cs typeface="Helvetica"/>
                <a:sym typeface="ZapfDingbats" pitchFamily="82" charset="2"/>
              </a:rPr>
              <a:t> </a:t>
            </a:r>
            <a:r>
              <a:rPr lang="en-US" sz="2600" dirty="0">
                <a:latin typeface="Helvetica"/>
                <a:cs typeface="Helvetica"/>
                <a:sym typeface="ZapfDingbats" pitchFamily="82" charset="2"/>
              </a:rPr>
              <a:t>of</a:t>
            </a:r>
            <a:r>
              <a:rPr lang="en-US" sz="2600" b="1" dirty="0">
                <a:latin typeface="Helvetica"/>
                <a:cs typeface="Helvetica"/>
                <a:sym typeface="ZapfDingbats" pitchFamily="82" charset="2"/>
              </a:rPr>
              <a:t>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  <a:sym typeface="ZapfDingbats" pitchFamily="82" charset="2"/>
              </a:rPr>
              <a:t>God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Submission and Authority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nimBg="1"/>
      <p:bldP spid="4106" grpId="0" uiExpand="1" build="allAtOnce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159907"/>
            <a:ext cx="9144000" cy="4924425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solidFill>
              <a:schemeClr val="tx1">
                <a:alpha val="17000"/>
              </a:schemeClr>
            </a:solidFill>
          </a:ln>
        </p:spPr>
        <p:txBody>
          <a:bodyPr wrap="square" lIns="365760" tIns="182880" rIns="365760" bIns="228600" rtlCol="0">
            <a:spAutoFit/>
          </a:bodyPr>
          <a:lstStyle/>
          <a:p>
            <a:pPr marL="341313" indent="-341313">
              <a:buFont typeface="Arial" pitchFamily="34" charset="0"/>
              <a:buChar char="•"/>
            </a:pPr>
            <a:r>
              <a:rPr lang="en-US" sz="2800" dirty="0">
                <a:latin typeface="Helvetica"/>
                <a:cs typeface="Helvetica"/>
              </a:rPr>
              <a:t>James 4:7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800" dirty="0">
                <a:latin typeface="Helvetica"/>
                <a:cs typeface="Helvetica"/>
              </a:rPr>
              <a:t>Hebrews 13:17a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800" dirty="0">
                <a:latin typeface="Helvetica"/>
                <a:cs typeface="Helvetica"/>
              </a:rPr>
              <a:t>1 Peter 2:13-14</a:t>
            </a:r>
          </a:p>
          <a:p>
            <a:pPr marL="341313" indent="-341313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>
                <a:latin typeface="Helvetica"/>
                <a:cs typeface="Helvetica"/>
              </a:rPr>
              <a:t>Ephesians 6:1</a:t>
            </a:r>
          </a:p>
          <a:p>
            <a:pPr marL="341313" indent="-341313">
              <a:spcAft>
                <a:spcPts val="1200"/>
              </a:spcAft>
            </a:pPr>
            <a:endParaRPr lang="en-US" sz="2800" dirty="0">
              <a:latin typeface="Helvetica"/>
              <a:cs typeface="Helvetica"/>
            </a:endParaRPr>
          </a:p>
          <a:p>
            <a:pPr>
              <a:spcAft>
                <a:spcPts val="1200"/>
              </a:spcAft>
            </a:pPr>
            <a:r>
              <a:rPr lang="en-US" sz="2800" dirty="0">
                <a:latin typeface="Helvetica"/>
                <a:cs typeface="Helvetica"/>
              </a:rPr>
              <a:t>Those in authority are not more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important</a:t>
            </a:r>
            <a:r>
              <a:rPr lang="en-US" sz="2800" dirty="0">
                <a:latin typeface="Helvetica"/>
                <a:cs typeface="Helvetica"/>
              </a:rPr>
              <a:t> or more valuable to God.</a:t>
            </a:r>
          </a:p>
          <a:p>
            <a:pPr lvl="0">
              <a:spcAft>
                <a:spcPts val="1200"/>
              </a:spcAft>
            </a:pPr>
            <a:r>
              <a:rPr lang="en-US" sz="3200" b="1" dirty="0">
                <a:solidFill>
                  <a:prstClr val="black"/>
                </a:solidFill>
                <a:latin typeface="Helvetica"/>
                <a:cs typeface="Helvetica"/>
              </a:rPr>
              <a:t>ROLE</a:t>
            </a:r>
            <a:r>
              <a:rPr lang="en-US" sz="3200" dirty="0">
                <a:solidFill>
                  <a:prstClr val="black"/>
                </a:solidFill>
                <a:latin typeface="Helvetica"/>
                <a:cs typeface="Helvetica"/>
              </a:rPr>
              <a:t> does not determine </a:t>
            </a:r>
            <a:r>
              <a:rPr lang="en-US" sz="3200" b="1" dirty="0">
                <a:solidFill>
                  <a:prstClr val="black"/>
                </a:solidFill>
                <a:latin typeface="Helvetica"/>
                <a:cs typeface="Helvetica"/>
              </a:rPr>
              <a:t>DIGNITY</a:t>
            </a:r>
            <a:r>
              <a:rPr lang="en-US" sz="3200" dirty="0">
                <a:solidFill>
                  <a:prstClr val="black"/>
                </a:solidFill>
                <a:latin typeface="Helvetica"/>
                <a:cs typeface="Helvetica"/>
              </a:rPr>
              <a:t> or </a:t>
            </a:r>
            <a:r>
              <a:rPr lang="en-US" sz="3200" b="1" u="sng" dirty="0">
                <a:solidFill>
                  <a:srgbClr val="FF388C">
                    <a:lumMod val="75000"/>
                  </a:srgbClr>
                </a:solidFill>
                <a:latin typeface="Helvetica"/>
                <a:cs typeface="Helvetica"/>
              </a:rPr>
              <a:t>WORTH</a:t>
            </a:r>
            <a:r>
              <a:rPr lang="en-US" sz="3200" dirty="0">
                <a:solidFill>
                  <a:prstClr val="black"/>
                </a:solidFill>
                <a:latin typeface="Helvetica"/>
                <a:cs typeface="Helvetica"/>
              </a:rPr>
              <a:t>.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743200" y="1295400"/>
            <a:ext cx="1981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err="1">
                <a:latin typeface="Wingdings"/>
                <a:ea typeface="Wingdings"/>
                <a:cs typeface="Wingdings"/>
              </a:rPr>
              <a:t></a:t>
            </a:r>
            <a:r>
              <a:rPr lang="en-US" sz="2800" dirty="0">
                <a:latin typeface="Wingdings"/>
                <a:ea typeface="Wingdings"/>
                <a:cs typeface="Wingdings"/>
              </a:rPr>
              <a:t> </a:t>
            </a:r>
            <a:r>
              <a:rPr lang="en-US" sz="2800" dirty="0">
                <a:latin typeface="Helvetica"/>
                <a:cs typeface="Helvetica"/>
              </a:rPr>
              <a:t>God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3581400" y="1735484"/>
            <a:ext cx="3962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err="1">
                <a:latin typeface="Wingdings"/>
                <a:ea typeface="Wingdings"/>
                <a:cs typeface="Wingdings"/>
              </a:rPr>
              <a:t></a:t>
            </a:r>
            <a:r>
              <a:rPr lang="en-US" sz="2800" dirty="0">
                <a:latin typeface="Wingdings"/>
                <a:ea typeface="Wingdings"/>
                <a:cs typeface="Wingdings"/>
              </a:rPr>
              <a:t> </a:t>
            </a:r>
            <a:r>
              <a:rPr lang="en-US" sz="2800" dirty="0">
                <a:latin typeface="Helvetica"/>
                <a:cs typeface="Helvetica"/>
              </a:rPr>
              <a:t>Church Leaders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3581400" y="2143780"/>
            <a:ext cx="4876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err="1">
                <a:latin typeface="Wingdings"/>
                <a:ea typeface="Wingdings"/>
                <a:cs typeface="Wingdings"/>
              </a:rPr>
              <a:t></a:t>
            </a:r>
            <a:r>
              <a:rPr lang="en-US" sz="2800" dirty="0">
                <a:latin typeface="Wingdings"/>
                <a:ea typeface="Wingdings"/>
                <a:cs typeface="Wingdings"/>
              </a:rPr>
              <a:t> </a:t>
            </a:r>
            <a:r>
              <a:rPr lang="en-US" sz="2800" dirty="0">
                <a:latin typeface="Helvetica"/>
                <a:cs typeface="Helvetica"/>
              </a:rPr>
              <a:t>Governing Authorities</a:t>
            </a: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3581400" y="2600980"/>
            <a:ext cx="4724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err="1">
                <a:latin typeface="Wingdings"/>
                <a:ea typeface="Wingdings"/>
                <a:cs typeface="Wingdings"/>
              </a:rPr>
              <a:t></a:t>
            </a:r>
            <a:r>
              <a:rPr lang="en-US" sz="2800" dirty="0">
                <a:latin typeface="Wingdings"/>
                <a:ea typeface="Wingdings"/>
                <a:cs typeface="Wingdings"/>
              </a:rPr>
              <a:t> </a:t>
            </a:r>
            <a:r>
              <a:rPr lang="en-US" sz="2800" dirty="0">
                <a:latin typeface="Helvetica"/>
                <a:cs typeface="Helvetica"/>
              </a:rPr>
              <a:t>Children to Parents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God’s Word on Authorities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9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657600" y="1143000"/>
            <a:ext cx="5257800" cy="4001096"/>
          </a:xfrm>
          <a:prstGeom prst="rect">
            <a:avLst/>
          </a:prstGeom>
          <a:solidFill>
            <a:schemeClr val="bg1">
              <a:alpha val="67000"/>
            </a:schemeClr>
          </a:solidFill>
          <a:ln w="9525">
            <a:solidFill>
              <a:schemeClr val="tx1">
                <a:alpha val="17000"/>
              </a:schemeClr>
            </a:solidFill>
            <a:miter lim="800000"/>
            <a:headEnd/>
            <a:tailEnd/>
          </a:ln>
          <a:effectLst/>
        </p:spPr>
        <p:txBody>
          <a:bodyPr wrap="square" lIns="274320" tIns="274320" rIns="274320" bIns="27432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Helvetica"/>
                <a:cs typeface="Helvetica"/>
              </a:rPr>
              <a:t>Role of married man: </a:t>
            </a:r>
            <a:r>
              <a:rPr lang="en-US" sz="2800" b="1" u="sng" dirty="0">
                <a:solidFill>
                  <a:srgbClr val="006600"/>
                </a:solidFill>
                <a:latin typeface="Helvetica"/>
                <a:cs typeface="Helvetica"/>
              </a:rPr>
              <a:t>HEADSHIP</a:t>
            </a:r>
            <a:r>
              <a:rPr lang="en-US" sz="2800" dirty="0">
                <a:latin typeface="Helvetica"/>
                <a:cs typeface="Helvetica"/>
              </a:rPr>
              <a:t> in the home.</a:t>
            </a:r>
            <a:endParaRPr lang="en-US" sz="2800" b="1" dirty="0">
              <a:solidFill>
                <a:srgbClr val="006600"/>
              </a:solidFill>
              <a:latin typeface="Helvetica"/>
              <a:cs typeface="Helvetica"/>
            </a:endParaRPr>
          </a:p>
          <a:p>
            <a:pPr>
              <a:spcBef>
                <a:spcPct val="50000"/>
              </a:spcBef>
            </a:pPr>
            <a:r>
              <a:rPr lang="en-US" sz="2800" dirty="0">
                <a:latin typeface="Helvetica"/>
                <a:cs typeface="Helvetica"/>
              </a:rPr>
              <a:t>Man’s role patterned after Christ’s role.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Helvetica"/>
                <a:cs typeface="Helvetica"/>
              </a:rPr>
              <a:t>Role of married woman: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SUBMISSION</a:t>
            </a:r>
            <a:r>
              <a:rPr lang="en-US" sz="2800" dirty="0">
                <a:latin typeface="Helvetica"/>
                <a:cs typeface="Helvetica"/>
              </a:rPr>
              <a:t> and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SUPPORT</a:t>
            </a:r>
          </a:p>
        </p:txBody>
      </p:sp>
      <p:pic>
        <p:nvPicPr>
          <p:cNvPr id="7174" name="Picture 6" descr="55844468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8304" y="1143000"/>
            <a:ext cx="3117273" cy="4962698"/>
          </a:xfrm>
          <a:prstGeom prst="rect">
            <a:avLst/>
          </a:prstGeom>
          <a:ln>
            <a:noFill/>
          </a:ln>
          <a:effectLst>
            <a:outerShdw blurRad="82550" dist="25400" dir="2700000" algn="tl" rotWithShape="0">
              <a:srgbClr val="333333">
                <a:alpha val="77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Wives Submitting to Their Husbands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81000" y="1282006"/>
            <a:ext cx="3886200" cy="1384994"/>
          </a:xfrm>
          <a:prstGeom prst="rect">
            <a:avLst/>
          </a:prstGeom>
          <a:solidFill>
            <a:schemeClr val="bg1">
              <a:alpha val="76000"/>
            </a:schemeClr>
          </a:solidFill>
          <a:ln w="9525">
            <a:solidFill>
              <a:schemeClr val="tx1">
                <a:alpha val="17000"/>
              </a:schemeClr>
            </a:solidFill>
            <a:miter lim="800000"/>
            <a:headEnd/>
            <a:tailEnd/>
          </a:ln>
          <a:effectLst/>
        </p:spPr>
        <p:txBody>
          <a:bodyPr wrap="square" lIns="182880" tIns="182880" rIns="182880" bIns="182880">
            <a:sp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latin typeface="Helvetica"/>
                <a:cs typeface="Helvetica"/>
              </a:rPr>
              <a:t>1 Corinthians 11:3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latin typeface="Helvetica"/>
                <a:cs typeface="Helvetica"/>
              </a:rPr>
              <a:t>Ephesians 5:22-24</a:t>
            </a:r>
          </a:p>
        </p:txBody>
      </p:sp>
      <p:graphicFrame>
        <p:nvGraphicFramePr>
          <p:cNvPr id="14" name="Group 29"/>
          <p:cNvGraphicFramePr>
            <a:graphicFrameLocks/>
          </p:cNvGraphicFramePr>
          <p:nvPr/>
        </p:nvGraphicFramePr>
        <p:xfrm>
          <a:off x="4648200" y="1219199"/>
          <a:ext cx="4038600" cy="4673548"/>
        </p:xfrm>
        <a:graphic>
          <a:graphicData uri="http://schemas.openxmlformats.org/drawingml/2006/table">
            <a:tbl>
              <a:tblPr/>
              <a:tblGrid>
                <a:gridCol w="403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980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God’s Authority </a:t>
                      </a:r>
                      <a:br>
                        <a:rPr kumimoji="0" 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</a:br>
                      <a:r>
                        <a:rPr kumimoji="0" 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Structure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25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5257800" y="5130225"/>
            <a:ext cx="2895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003300"/>
                </a:solidFill>
                <a:latin typeface="Helvetica"/>
                <a:cs typeface="Helvetica"/>
              </a:rPr>
              <a:t>Wife</a:t>
            </a:r>
          </a:p>
        </p:txBody>
      </p:sp>
      <p:sp>
        <p:nvSpPr>
          <p:cNvPr id="16" name="Text Box 23"/>
          <p:cNvSpPr txBox="1">
            <a:spLocks noChangeArrowheads="1"/>
          </p:cNvSpPr>
          <p:nvPr/>
        </p:nvSpPr>
        <p:spPr bwMode="auto">
          <a:xfrm>
            <a:off x="5257800" y="4221162"/>
            <a:ext cx="2895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3200" b="1" dirty="0">
                <a:solidFill>
                  <a:srgbClr val="003300"/>
                </a:solidFill>
                <a:latin typeface="Helvetica"/>
                <a:cs typeface="Helvetica"/>
              </a:rPr>
              <a:t>Husband</a:t>
            </a:r>
          </a:p>
        </p:txBody>
      </p:sp>
      <p:sp>
        <p:nvSpPr>
          <p:cNvPr id="17" name="Text Box 33"/>
          <p:cNvSpPr txBox="1">
            <a:spLocks noChangeArrowheads="1"/>
          </p:cNvSpPr>
          <p:nvPr/>
        </p:nvSpPr>
        <p:spPr bwMode="auto">
          <a:xfrm>
            <a:off x="5257800" y="3298208"/>
            <a:ext cx="2895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3200" b="1" dirty="0">
                <a:solidFill>
                  <a:srgbClr val="003300"/>
                </a:solidFill>
                <a:latin typeface="Helvetica"/>
                <a:cs typeface="Helvetica"/>
              </a:rPr>
              <a:t>Christ</a:t>
            </a:r>
          </a:p>
        </p:txBody>
      </p:sp>
      <p:sp>
        <p:nvSpPr>
          <p:cNvPr id="18" name="Text Box 34"/>
          <p:cNvSpPr txBox="1">
            <a:spLocks noChangeArrowheads="1"/>
          </p:cNvSpPr>
          <p:nvPr/>
        </p:nvSpPr>
        <p:spPr bwMode="auto">
          <a:xfrm>
            <a:off x="5257800" y="2438400"/>
            <a:ext cx="2895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3200" b="1" dirty="0">
                <a:solidFill>
                  <a:srgbClr val="003300"/>
                </a:solidFill>
                <a:latin typeface="Helvetica"/>
                <a:cs typeface="Helvetica"/>
              </a:rPr>
              <a:t>God</a:t>
            </a:r>
          </a:p>
        </p:txBody>
      </p:sp>
      <p:sp>
        <p:nvSpPr>
          <p:cNvPr id="19" name="Line 25"/>
          <p:cNvSpPr>
            <a:spLocks noChangeShapeType="1"/>
          </p:cNvSpPr>
          <p:nvPr/>
        </p:nvSpPr>
        <p:spPr bwMode="auto">
          <a:xfrm flipV="1">
            <a:off x="5257800" y="4267200"/>
            <a:ext cx="0" cy="1524000"/>
          </a:xfrm>
          <a:prstGeom prst="line">
            <a:avLst/>
          </a:prstGeom>
          <a:noFill/>
          <a:ln w="762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381000" y="2895600"/>
            <a:ext cx="3886200" cy="2862322"/>
          </a:xfrm>
          <a:prstGeom prst="rect">
            <a:avLst/>
          </a:prstGeom>
          <a:solidFill>
            <a:srgbClr val="4E003F">
              <a:alpha val="6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82880" tIns="182880" rIns="182880" bIns="182880">
            <a:spAutoFit/>
          </a:bodyPr>
          <a:lstStyle/>
          <a:p>
            <a:pPr marL="109538">
              <a:spcBef>
                <a:spcPts val="0"/>
              </a:spcBef>
              <a:spcAft>
                <a:spcPts val="1200"/>
              </a:spcAft>
            </a:pPr>
            <a:r>
              <a:rPr lang="en-US" sz="2700" dirty="0">
                <a:solidFill>
                  <a:schemeClr val="bg1"/>
                </a:solidFill>
                <a:latin typeface="Helvetica"/>
                <a:cs typeface="Helvetica"/>
              </a:rPr>
              <a:t>As a display of the Church’s submission to Christ, the wife is to model the same kind of submissiveness to her husband.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Wives Submitting to Their Husbands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6" grpId="0" autoUpdateAnimBg="0"/>
      <p:bldP spid="17" grpId="0" autoUpdateAnimBg="0"/>
      <p:bldP spid="18" grpId="0" autoUpdateAnimBg="0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077200" cy="2277546"/>
          </a:xfrm>
          <a:prstGeom prst="rect">
            <a:avLst/>
          </a:prstGeom>
          <a:solidFill>
            <a:schemeClr val="bg1">
              <a:alpha val="73000"/>
            </a:schemeClr>
          </a:solidFill>
          <a:ln w="9525">
            <a:solidFill>
              <a:schemeClr val="tx1">
                <a:alpha val="15000"/>
              </a:schemeClr>
            </a:solidFill>
            <a:miter lim="800000"/>
            <a:headEnd/>
            <a:tailEnd/>
          </a:ln>
          <a:effectLst/>
        </p:spPr>
        <p:txBody>
          <a:bodyPr lIns="274320" tIns="274320" rIns="274320" bIns="274320">
            <a:spAutoFit/>
          </a:bodyPr>
          <a:lstStyle/>
          <a:p>
            <a:pPr>
              <a:spcBef>
                <a:spcPts val="0"/>
              </a:spcBef>
            </a:pPr>
            <a:r>
              <a:rPr lang="en-US" sz="2800" dirty="0">
                <a:latin typeface="Helvetica"/>
                <a:cs typeface="Helvetica"/>
              </a:rPr>
              <a:t>1 Peter 3:1-7</a:t>
            </a:r>
          </a:p>
          <a:p>
            <a:pPr marL="341313" indent="-341313">
              <a:spcBef>
                <a:spcPts val="0"/>
              </a:spcBef>
              <a:buFontTx/>
              <a:buChar char="•"/>
            </a:pPr>
            <a:r>
              <a:rPr lang="en-US" sz="2800" dirty="0">
                <a:latin typeface="Helvetica"/>
                <a:cs typeface="Helvetica"/>
              </a:rPr>
              <a:t>With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respect</a:t>
            </a:r>
          </a:p>
          <a:p>
            <a:pPr marL="341313" indent="-341313">
              <a:spcBef>
                <a:spcPts val="0"/>
              </a:spcBef>
              <a:buFontTx/>
              <a:buChar char="•"/>
            </a:pPr>
            <a:r>
              <a:rPr lang="en-US" sz="2800" dirty="0">
                <a:latin typeface="Helvetica"/>
                <a:cs typeface="Helvetica"/>
              </a:rPr>
              <a:t>With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submissive words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latin typeface="Helvetica"/>
                <a:cs typeface="Helvetica"/>
              </a:rPr>
              <a:t>and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actions</a:t>
            </a:r>
          </a:p>
          <a:p>
            <a:pPr marL="341313" indent="-341313">
              <a:spcBef>
                <a:spcPts val="0"/>
              </a:spcBef>
              <a:buFontTx/>
              <a:buChar char="•"/>
            </a:pPr>
            <a:r>
              <a:rPr lang="en-US" sz="2800" dirty="0">
                <a:latin typeface="Helvetica"/>
                <a:cs typeface="Helvetica"/>
              </a:rPr>
              <a:t>With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purity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2944504" y="3165144"/>
            <a:ext cx="52850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latin typeface="Wingdings"/>
                <a:ea typeface="Wingdings"/>
                <a:cs typeface="Wingdings"/>
              </a:rPr>
              <a:t></a:t>
            </a:r>
            <a:r>
              <a:rPr lang="en-US" sz="2800" dirty="0">
                <a:latin typeface="Helvetica" pitchFamily="34" charset="0"/>
                <a:ea typeface="Wingdings"/>
                <a:cs typeface="Helvetica" pitchFamily="34" charset="0"/>
              </a:rPr>
              <a:t> </a:t>
            </a:r>
            <a:r>
              <a:rPr lang="en-US" sz="2800" dirty="0">
                <a:latin typeface="Helvetica"/>
                <a:cs typeface="Helvetica"/>
              </a:rPr>
              <a:t>respectful and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pure</a:t>
            </a:r>
            <a:r>
              <a:rPr lang="en-US" sz="2800" dirty="0">
                <a:latin typeface="Helvetica"/>
                <a:cs typeface="Helvetica"/>
              </a:rPr>
              <a:t> conduct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How a Wife Should </a:t>
            </a:r>
            <a:b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</a:br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Submit to Her Husband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7" name="Group 27"/>
          <p:cNvGraphicFramePr>
            <a:graphicFrameLocks noGrp="1"/>
          </p:cNvGraphicFramePr>
          <p:nvPr/>
        </p:nvGraphicFramePr>
        <p:xfrm>
          <a:off x="609600" y="4038600"/>
          <a:ext cx="4343400" cy="2286000"/>
        </p:xfrm>
        <a:graphic>
          <a:graphicData uri="http://schemas.openxmlformats.org/drawingml/2006/table">
            <a:tbl>
              <a:tblPr/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4E003F"/>
                          </a:solidFill>
                          <a:effectLst/>
                          <a:latin typeface="Helvetica"/>
                          <a:cs typeface="Helvetica"/>
                        </a:rPr>
                        <a:t>CHRIST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4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Helvetica"/>
                          <a:cs typeface="Helvetica"/>
                        </a:rPr>
                        <a:t>Husband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4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Helvetica"/>
                          <a:cs typeface="Helvetica"/>
                        </a:rPr>
                        <a:t>Wife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4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3733800" y="4073856"/>
            <a:ext cx="1371600" cy="2195732"/>
            <a:chOff x="-1371600" y="5486400"/>
            <a:chExt cx="1371600" cy="2195732"/>
          </a:xfrm>
        </p:grpSpPr>
        <p:sp>
          <p:nvSpPr>
            <p:cNvPr id="10274" name="Line 34"/>
            <p:cNvSpPr>
              <a:spLocks noChangeShapeType="1"/>
            </p:cNvSpPr>
            <p:nvPr/>
          </p:nvSpPr>
          <p:spPr bwMode="auto">
            <a:xfrm>
              <a:off x="-685800" y="6158132"/>
              <a:ext cx="0" cy="1524000"/>
            </a:xfrm>
            <a:prstGeom prst="line">
              <a:avLst/>
            </a:prstGeom>
            <a:noFill/>
            <a:ln w="76200">
              <a:solidFill>
                <a:srgbClr val="00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latin typeface="Helvetica"/>
                <a:cs typeface="Helvetica"/>
              </a:endParaRPr>
            </a:p>
          </p:txBody>
        </p:sp>
        <p:sp>
          <p:nvSpPr>
            <p:cNvPr id="10275" name="Text Box 35"/>
            <p:cNvSpPr txBox="1">
              <a:spLocks noChangeArrowheads="1"/>
            </p:cNvSpPr>
            <p:nvPr/>
          </p:nvSpPr>
          <p:spPr bwMode="auto">
            <a:xfrm>
              <a:off x="-1371600" y="5486400"/>
              <a:ext cx="1371600" cy="701675"/>
            </a:xfrm>
            <a:prstGeom prst="rect">
              <a:avLst/>
            </a:prstGeom>
            <a:solidFill>
              <a:srgbClr val="0066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b="1" u="sng" dirty="0">
                  <a:solidFill>
                    <a:schemeClr val="bg1"/>
                  </a:solidFill>
                  <a:latin typeface="Helvetica"/>
                  <a:cs typeface="Helvetica"/>
                </a:rPr>
                <a:t>Greater</a:t>
              </a:r>
              <a:br>
                <a:rPr lang="en-US" sz="2000" dirty="0">
                  <a:solidFill>
                    <a:schemeClr val="bg1"/>
                  </a:solidFill>
                  <a:latin typeface="Helvetica"/>
                  <a:cs typeface="Helvetica"/>
                </a:rPr>
              </a:br>
              <a:r>
                <a:rPr lang="en-US" sz="2000" dirty="0">
                  <a:solidFill>
                    <a:schemeClr val="bg1"/>
                  </a:solidFill>
                  <a:latin typeface="Helvetica"/>
                  <a:cs typeface="Helvetica"/>
                </a:rPr>
                <a:t>Headship</a:t>
              </a:r>
            </a:p>
          </p:txBody>
        </p:sp>
      </p:grpSp>
      <p:sp>
        <p:nvSpPr>
          <p:cNvPr id="10277" name="Text Box 37"/>
          <p:cNvSpPr txBox="1">
            <a:spLocks noChangeArrowheads="1"/>
          </p:cNvSpPr>
          <p:nvPr/>
        </p:nvSpPr>
        <p:spPr bwMode="auto">
          <a:xfrm>
            <a:off x="609600" y="1600200"/>
            <a:ext cx="4343400" cy="2292935"/>
          </a:xfrm>
          <a:prstGeom prst="rect">
            <a:avLst/>
          </a:prstGeom>
          <a:solidFill>
            <a:schemeClr val="bg1">
              <a:alpha val="67000"/>
            </a:schemeClr>
          </a:solidFill>
          <a:ln w="9525">
            <a:solidFill>
              <a:schemeClr val="tx1">
                <a:alpha val="17000"/>
              </a:schemeClr>
            </a:solidFill>
            <a:miter lim="800000"/>
            <a:headEnd/>
            <a:tailEnd/>
          </a:ln>
          <a:effectLst/>
        </p:spPr>
        <p:txBody>
          <a:bodyPr wrap="square" lIns="182880" tIns="182880" rIns="182880" bIns="18288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500" dirty="0">
                <a:latin typeface="Helvetica"/>
                <a:cs typeface="Helvetica"/>
              </a:rPr>
              <a:t>Although wives are to submit to their husbands, a wife is </a:t>
            </a:r>
            <a:r>
              <a:rPr lang="en-US" sz="25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never</a:t>
            </a:r>
            <a:r>
              <a:rPr lang="en-US" sz="2500" dirty="0">
                <a:latin typeface="Helvetica"/>
                <a:cs typeface="Helvetica"/>
              </a:rPr>
              <a:t> to submit or comply with her husband in </a:t>
            </a:r>
            <a:r>
              <a:rPr lang="en-US" sz="25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sinning</a:t>
            </a:r>
            <a:r>
              <a:rPr lang="en-US" sz="2500" dirty="0">
                <a:latin typeface="Helvetica"/>
                <a:cs typeface="Helvetica"/>
              </a:rPr>
              <a:t>.</a:t>
            </a:r>
          </a:p>
        </p:txBody>
      </p:sp>
      <p:pic>
        <p:nvPicPr>
          <p:cNvPr id="10278" name="Picture 38" descr="96253485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334000" y="1600200"/>
            <a:ext cx="3167149" cy="4750724"/>
          </a:xfrm>
          <a:prstGeom prst="rect">
            <a:avLst/>
          </a:prstGeom>
          <a:noFill/>
          <a:ln>
            <a:noFill/>
          </a:ln>
          <a:effectLst>
            <a:outerShdw blurRad="76200" dist="25400" dir="2700000">
              <a:srgbClr val="000000">
                <a:alpha val="63000"/>
              </a:srgbClr>
            </a:outerShdw>
          </a:effec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How a Wife Should</a:t>
            </a:r>
            <a:b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</a:br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Submit to Her Husband</a:t>
            </a:r>
            <a:r>
              <a:rPr lang="en-US" sz="36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—With Purity</a:t>
            </a:r>
            <a:endParaRPr lang="en-US" sz="3500" b="1" dirty="0">
              <a:solidFill>
                <a:schemeClr val="bg1"/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81000" y="5029200"/>
            <a:ext cx="1371600" cy="914400"/>
            <a:chOff x="-914400" y="4800600"/>
            <a:chExt cx="1371600" cy="914400"/>
          </a:xfrm>
        </p:grpSpPr>
        <p:sp>
          <p:nvSpPr>
            <p:cNvPr id="10270" name="Line 30"/>
            <p:cNvSpPr>
              <a:spLocks noChangeShapeType="1"/>
            </p:cNvSpPr>
            <p:nvPr/>
          </p:nvSpPr>
          <p:spPr bwMode="auto">
            <a:xfrm>
              <a:off x="-228600" y="5181600"/>
              <a:ext cx="0" cy="533400"/>
            </a:xfrm>
            <a:prstGeom prst="line">
              <a:avLst/>
            </a:prstGeom>
            <a:noFill/>
            <a:ln w="76200">
              <a:solidFill>
                <a:srgbClr val="00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latin typeface="Helvetica"/>
                <a:cs typeface="Helvetica"/>
              </a:endParaRPr>
            </a:p>
          </p:txBody>
        </p:sp>
        <p:sp>
          <p:nvSpPr>
            <p:cNvPr id="10271" name="Text Box 31"/>
            <p:cNvSpPr txBox="1">
              <a:spLocks noChangeArrowheads="1"/>
            </p:cNvSpPr>
            <p:nvPr/>
          </p:nvSpPr>
          <p:spPr bwMode="auto">
            <a:xfrm>
              <a:off x="-914400" y="4800600"/>
              <a:ext cx="1371600" cy="396875"/>
            </a:xfrm>
            <a:prstGeom prst="rect">
              <a:avLst/>
            </a:prstGeom>
            <a:solidFill>
              <a:srgbClr val="0066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dirty="0">
                  <a:solidFill>
                    <a:schemeClr val="bg1"/>
                  </a:solidFill>
                  <a:latin typeface="Helvetica"/>
                  <a:cs typeface="Helvetica"/>
                </a:rPr>
                <a:t>Headship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077200" cy="3139321"/>
          </a:xfrm>
          <a:prstGeom prst="rect">
            <a:avLst/>
          </a:prstGeom>
          <a:solidFill>
            <a:schemeClr val="bg1">
              <a:alpha val="79000"/>
            </a:schemeClr>
          </a:solidFill>
          <a:ln w="9525">
            <a:solidFill>
              <a:schemeClr val="tx1">
                <a:alpha val="17000"/>
              </a:schemeClr>
            </a:solidFill>
            <a:miter lim="800000"/>
            <a:headEnd/>
            <a:tailEnd/>
          </a:ln>
          <a:effectLst/>
        </p:spPr>
        <p:txBody>
          <a:bodyPr lIns="274320" tIns="274320" rIns="274320" bIns="274320">
            <a:spAutoFit/>
          </a:bodyPr>
          <a:lstStyle/>
          <a:p>
            <a:pPr>
              <a:spcBef>
                <a:spcPts val="0"/>
              </a:spcBef>
            </a:pPr>
            <a:r>
              <a:rPr lang="en-US" sz="2800" dirty="0">
                <a:latin typeface="Calibri" pitchFamily="34" charset="0"/>
                <a:cs typeface="Arial" pitchFamily="34" charset="0"/>
              </a:rPr>
              <a:t>1 Peter 3:1-7</a:t>
            </a:r>
          </a:p>
          <a:p>
            <a:pPr marL="341313" indent="-341313">
              <a:spcBef>
                <a:spcPts val="0"/>
              </a:spcBef>
              <a:buFontTx/>
              <a:buChar char="•"/>
            </a:pPr>
            <a:r>
              <a:rPr lang="en-US" sz="2800" dirty="0">
                <a:latin typeface="Helvetica"/>
                <a:cs typeface="Helvetica"/>
              </a:rPr>
              <a:t>With respect</a:t>
            </a:r>
          </a:p>
          <a:p>
            <a:pPr marL="341313" indent="-341313">
              <a:spcBef>
                <a:spcPts val="0"/>
              </a:spcBef>
              <a:buFontTx/>
              <a:buChar char="•"/>
            </a:pPr>
            <a:r>
              <a:rPr lang="en-US" sz="2800" dirty="0">
                <a:latin typeface="Helvetica"/>
                <a:cs typeface="Helvetica"/>
              </a:rPr>
              <a:t>With submissive words and actions</a:t>
            </a:r>
          </a:p>
          <a:p>
            <a:pPr marL="341313" indent="-341313">
              <a:spcBef>
                <a:spcPts val="0"/>
              </a:spcBef>
              <a:buFontTx/>
              <a:buChar char="•"/>
            </a:pPr>
            <a:r>
              <a:rPr lang="en-US" sz="2800" dirty="0">
                <a:latin typeface="Helvetica"/>
                <a:cs typeface="Helvetica"/>
              </a:rPr>
              <a:t>With purity</a:t>
            </a:r>
          </a:p>
          <a:p>
            <a:pPr marL="341313" indent="-341313">
              <a:spcBef>
                <a:spcPts val="0"/>
              </a:spcBef>
              <a:buFontTx/>
              <a:buChar char="•"/>
            </a:pPr>
            <a:r>
              <a:rPr lang="en-US" sz="2800" dirty="0">
                <a:latin typeface="Helvetica"/>
                <a:cs typeface="Helvetica"/>
              </a:rPr>
              <a:t>With awareness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latin typeface="Helvetica"/>
                <a:cs typeface="Helvetica"/>
              </a:rPr>
              <a:t>of her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husband’s</a:t>
            </a:r>
            <a:r>
              <a:rPr lang="en-US" sz="2800" dirty="0">
                <a:latin typeface="Helvetica"/>
                <a:cs typeface="Helvetica"/>
              </a:rPr>
              <a:t>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imperfections</a:t>
            </a:r>
            <a:endParaRPr lang="en-US" sz="2800" u="sng" dirty="0">
              <a:solidFill>
                <a:schemeClr val="accent1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2743200" y="3134380"/>
            <a:ext cx="5562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latin typeface="Wingdings"/>
                <a:ea typeface="Wingdings"/>
                <a:cs typeface="Wingdings"/>
              </a:rPr>
              <a:t></a:t>
            </a:r>
            <a:r>
              <a:rPr lang="en-US" sz="2800" dirty="0">
                <a:latin typeface="Helvetica"/>
                <a:ea typeface="Wingdings"/>
                <a:cs typeface="Helvetica"/>
              </a:rPr>
              <a:t> </a:t>
            </a:r>
            <a:r>
              <a:rPr lang="en-US" sz="2800" dirty="0">
                <a:latin typeface="Helvetica"/>
                <a:cs typeface="Helvetica"/>
              </a:rPr>
              <a:t>respectful and pure conduct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How a Wife Should</a:t>
            </a:r>
            <a:b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</a:br>
            <a:r>
              <a:rPr lang="en-US" sz="35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Submit to Her Husband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600200"/>
            <a:ext cx="9144000" cy="44958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tx1">
                <a:alpha val="17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457200" y="1948458"/>
            <a:ext cx="74676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 b="1" dirty="0">
                <a:latin typeface="Helvetica"/>
                <a:cs typeface="Helvetica"/>
              </a:rPr>
              <a:t>Marriage</a:t>
            </a:r>
            <a:r>
              <a:rPr lang="en-US" sz="2600" dirty="0">
                <a:latin typeface="Helvetica"/>
                <a:cs typeface="Helvetica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en-US" sz="2600" dirty="0">
                <a:latin typeface="Helvetica"/>
                <a:cs typeface="Helvetica"/>
              </a:rPr>
              <a:t>Should be Christian Woman +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Christian</a:t>
            </a:r>
            <a:r>
              <a:rPr lang="en-US" sz="2600" dirty="0">
                <a:latin typeface="Helvetica"/>
                <a:cs typeface="Helvetica"/>
              </a:rPr>
              <a:t> Man</a:t>
            </a:r>
          </a:p>
          <a:p>
            <a:pPr algn="ctr">
              <a:spcBef>
                <a:spcPct val="50000"/>
              </a:spcBef>
            </a:pPr>
            <a:r>
              <a:rPr lang="en-US" sz="2600" dirty="0">
                <a:latin typeface="Helvetica"/>
                <a:cs typeface="Helvetica"/>
              </a:rPr>
              <a:t>But if… </a:t>
            </a:r>
            <a:r>
              <a:rPr lang="en-US" sz="2600" b="1" dirty="0">
                <a:solidFill>
                  <a:srgbClr val="660066"/>
                </a:solidFill>
                <a:latin typeface="Helvetica"/>
                <a:cs typeface="Helvetica"/>
              </a:rPr>
              <a:t>Christian Woman</a:t>
            </a:r>
            <a:r>
              <a:rPr lang="en-US" sz="2600" dirty="0">
                <a:latin typeface="Helvetica"/>
                <a:cs typeface="Helvetica"/>
              </a:rPr>
              <a:t> + </a:t>
            </a:r>
            <a:r>
              <a:rPr lang="en-US" sz="2600" b="1" dirty="0">
                <a:solidFill>
                  <a:srgbClr val="006600"/>
                </a:solidFill>
                <a:latin typeface="Helvetica"/>
                <a:cs typeface="Helvetica"/>
              </a:rPr>
              <a:t>non-Christian Man</a:t>
            </a:r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1912960" y="3888938"/>
            <a:ext cx="25146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dirty="0">
                <a:latin typeface="Helvetica"/>
                <a:cs typeface="Helvetica"/>
              </a:rPr>
              <a:t>No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release</a:t>
            </a:r>
            <a:r>
              <a:rPr lang="en-US" sz="2600" dirty="0">
                <a:latin typeface="Helvetica"/>
                <a:cs typeface="Helvetica"/>
              </a:rPr>
              <a:t> from obligation to submit</a:t>
            </a:r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4892720" y="3869829"/>
            <a:ext cx="25146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dirty="0">
                <a:latin typeface="Helvetica"/>
                <a:cs typeface="Helvetica"/>
              </a:rPr>
              <a:t>May be won by her submissive,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respectful</a:t>
            </a:r>
            <a:r>
              <a:rPr lang="en-US" sz="2600" dirty="0">
                <a:latin typeface="Helvetica"/>
                <a:cs typeface="Helvetica"/>
              </a:rPr>
              <a:t>, and </a:t>
            </a:r>
            <a:r>
              <a:rPr lang="en-US" sz="2600" b="1" u="sng" dirty="0">
                <a:solidFill>
                  <a:schemeClr val="accent1">
                    <a:lumMod val="75000"/>
                  </a:schemeClr>
                </a:solidFill>
                <a:latin typeface="Helvetica"/>
                <a:cs typeface="Helvetica"/>
              </a:rPr>
              <a:t>pure</a:t>
            </a:r>
            <a:r>
              <a:rPr lang="en-US" sz="2600" dirty="0">
                <a:latin typeface="Helvetica"/>
                <a:cs typeface="Helvetica"/>
              </a:rPr>
              <a:t> conduct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tIns="137160"/>
          <a:lstStyle/>
          <a:p>
            <a:pPr marL="228600"/>
            <a:r>
              <a:rPr lang="en-US" sz="32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How a Wife Should Submit to Her Husband</a:t>
            </a:r>
            <a:br>
              <a:rPr lang="en-US" sz="32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</a:br>
            <a:r>
              <a:rPr lang="en-US" sz="3200" b="1" dirty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—Awareness of Imperfections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0" grpId="0"/>
      <p:bldP spid="12311" grpId="0"/>
    </p:bldLst>
  </p:timing>
</p:sld>
</file>

<file path=ppt/theme/theme1.xml><?xml version="1.0" encoding="utf-8"?>
<a:theme xmlns:a="http://schemas.openxmlformats.org/drawingml/2006/main" name="Default Design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1245</TotalTime>
  <Words>894</Words>
  <Application>Microsoft Office PowerPoint</Application>
  <PresentationFormat>On-screen Show (4:3)</PresentationFormat>
  <Paragraphs>127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Helvetica</vt:lpstr>
      <vt:lpstr>Wingdings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Desiring God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M Nelson</dc:creator>
  <cp:lastModifiedBy>Lori Myers</cp:lastModifiedBy>
  <cp:revision>47</cp:revision>
  <dcterms:created xsi:type="dcterms:W3CDTF">2011-05-31T17:56:24Z</dcterms:created>
  <dcterms:modified xsi:type="dcterms:W3CDTF">2024-11-26T20:55:54Z</dcterms:modified>
</cp:coreProperties>
</file>