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7" r:id="rId3"/>
    <p:sldId id="271" r:id="rId4"/>
    <p:sldId id="257" r:id="rId5"/>
    <p:sldId id="259" r:id="rId6"/>
    <p:sldId id="272" r:id="rId7"/>
    <p:sldId id="260" r:id="rId8"/>
    <p:sldId id="261" r:id="rId9"/>
    <p:sldId id="262" r:id="rId10"/>
    <p:sldId id="263" r:id="rId11"/>
    <p:sldId id="270" r:id="rId12"/>
    <p:sldId id="264" r:id="rId13"/>
    <p:sldId id="265" r:id="rId14"/>
    <p:sldId id="269" r:id="rId15"/>
    <p:sldId id="274" r:id="rId16"/>
    <p:sldId id="273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E8"/>
    <a:srgbClr val="96DBFF"/>
    <a:srgbClr val="76C0FF"/>
    <a:srgbClr val="663300"/>
    <a:srgbClr val="000099"/>
    <a:srgbClr val="800000"/>
    <a:srgbClr val="3366CC"/>
    <a:srgbClr val="003300"/>
    <a:srgbClr val="A50021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15" autoAdjust="0"/>
  </p:normalViewPr>
  <p:slideViewPr>
    <p:cSldViewPr>
      <p:cViewPr varScale="1">
        <p:scale>
          <a:sx n="64" d="100"/>
          <a:sy n="64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F6405F2-F4F1-4EBA-8053-6A1D130FBD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017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CE9D75-CE28-4D05-854F-B15A538B1107}" type="slidenum">
              <a:rPr lang="en-US"/>
              <a:pPr/>
              <a:t>1</a:t>
            </a:fld>
            <a:endParaRPr 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98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42FB5B-B868-442B-99EB-382FE82FB1CE}" type="slidenum">
              <a:rPr lang="en-US"/>
              <a:pPr/>
              <a:t>10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1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42FB5B-B868-442B-99EB-382FE82FB1CE}" type="slidenum">
              <a:rPr lang="en-US"/>
              <a:pPr/>
              <a:t>11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82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4D254A-0B0C-4FE5-929D-5F354B2312D3}" type="slidenum">
              <a:rPr lang="en-US"/>
              <a:pPr/>
              <a:t>12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050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1481DE-2FB2-4C7D-9796-80603BA2A233}" type="slidenum">
              <a:rPr lang="en-US"/>
              <a:pPr/>
              <a:t>13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092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F67C7-A26D-4337-86AC-5843EC5DF6C1}" type="slidenum">
              <a:rPr lang="en-US"/>
              <a:pPr/>
              <a:t>14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587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F67C7-A26D-4337-86AC-5843EC5DF6C1}" type="slidenum">
              <a:rPr lang="en-US"/>
              <a:pPr/>
              <a:t>15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93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F67C7-A26D-4337-86AC-5843EC5DF6C1}" type="slidenum">
              <a:rPr lang="en-US"/>
              <a:pPr/>
              <a:t>16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283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157599-F425-446A-9773-EDE5E9844EF7}" type="slidenum">
              <a:rPr lang="en-US"/>
              <a:pPr/>
              <a:t>2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75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157599-F425-446A-9773-EDE5E9844EF7}" type="slidenum">
              <a:rPr lang="en-US"/>
              <a:pPr/>
              <a:t>3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61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B8AD0D-72EC-431E-9D80-18E2F46CCC9A}" type="slidenum">
              <a:rPr lang="en-US"/>
              <a:pPr/>
              <a:t>4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11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3F56A5-4815-4C83-8151-4BD8D0F8D6BA}" type="slidenum">
              <a:rPr lang="en-US"/>
              <a:pPr/>
              <a:t>5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398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B8AD0D-72EC-431E-9D80-18E2F46CCC9A}" type="slidenum">
              <a:rPr lang="en-US"/>
              <a:pPr/>
              <a:t>6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2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F67C7-A26D-4337-86AC-5843EC5DF6C1}" type="slidenum">
              <a:rPr lang="en-US"/>
              <a:pPr/>
              <a:t>7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321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1443F4-AF7E-48BF-A736-F1F73A207D37}" type="slidenum">
              <a:rPr lang="en-US"/>
              <a:pPr/>
              <a:t>8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076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EA9E17-63F6-44BD-BCFA-E46E0D38269E}" type="slidenum">
              <a:rPr lang="en-US"/>
              <a:pPr/>
              <a:t>9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37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17E1E-EBF2-4BAE-8275-390D721FA9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B73AF-F6B5-4C60-A6A5-696E411A6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539C5-F0B1-4E86-AB4E-8C1DEB33F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1AA740-8567-4910-B11E-710BF79373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7A0D3-E7D6-4BBE-9157-94656E9C3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79153-60C3-4C0D-BE57-124C9FAAE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525FA-7B60-4A6D-9EA1-0E1A4F3C7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7E6E0-AC8F-43D4-B62D-1FF67F0406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2D8DC-CAD4-4B06-BCD6-D3F4CF5BD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AB765-2AF1-4170-9B11-11A552250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08078-7BF7-453B-A5C5-80A795D3A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65000" contrast="-70000"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003F971-C142-466D-BA8E-B6F552542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47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182880" rIns="182880" bIns="137160"/>
          <a:lstStyle/>
          <a:p>
            <a:pPr marL="112713" indent="-4763"/>
            <a:r>
              <a:rPr lang="en-US" sz="2800" b="1" dirty="0">
                <a:solidFill>
                  <a:schemeClr val="bg1"/>
                </a:solidFill>
                <a:latin typeface="Helvetica"/>
                <a:cs typeface="Helvetica"/>
              </a:rPr>
              <a:t>Lesson 24 : Manhood &amp; Womanhood in the Church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tx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137160" rIns="274320"/>
          <a:lstStyle/>
          <a:p>
            <a:pPr marL="228600" algn="r"/>
            <a:r>
              <a:rPr lang="en-US" sz="3000" b="1" dirty="0">
                <a:solidFill>
                  <a:srgbClr val="FFFFFF"/>
                </a:solidFill>
                <a:latin typeface="Helvetica" pitchFamily="34" charset="0"/>
                <a:cs typeface="Helvetica" pitchFamily="34" charset="0"/>
              </a:rPr>
              <a:t>Rejoicing in God’s Good Design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14400"/>
            <a:ext cx="9144000" cy="48006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81000" y="1305580"/>
            <a:ext cx="8382000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700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1 Timothy 2:9-15</a:t>
            </a:r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700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Reasons women are restricted from role of elder:</a:t>
            </a:r>
          </a:p>
          <a:p>
            <a:pPr marL="341313" indent="-341313">
              <a:spcBef>
                <a:spcPts val="0"/>
              </a:spcBef>
              <a:spcAft>
                <a:spcPts val="1200"/>
              </a:spcAft>
              <a:buFontTx/>
              <a:buChar char="•"/>
              <a:defRPr/>
            </a:pPr>
            <a:r>
              <a:rPr lang="en-US" sz="2700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God’s design at Creation and the order of creation (Adam’s headship over Eve)</a:t>
            </a:r>
          </a:p>
          <a:p>
            <a:pPr marL="341313" indent="-341313">
              <a:spcBef>
                <a:spcPts val="0"/>
              </a:spcBef>
              <a:spcAft>
                <a:spcPts val="1200"/>
              </a:spcAft>
              <a:buFontTx/>
              <a:buChar char="•"/>
              <a:defRPr/>
            </a:pPr>
            <a:r>
              <a:rPr lang="en-US" sz="2700" dirty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The Fall (Eve deceived by the serpent)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14400" y="4303693"/>
            <a:ext cx="7315200" cy="954107"/>
          </a:xfrm>
          <a:prstGeom prst="rect">
            <a:avLst/>
          </a:prstGeom>
          <a:solidFill>
            <a:srgbClr val="96DBFF">
              <a:alpha val="3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700" b="1" dirty="0">
                <a:solidFill>
                  <a:schemeClr val="bg1"/>
                </a:solidFill>
                <a:latin typeface="Helvetica"/>
                <a:cs typeface="Helvetica"/>
              </a:rPr>
              <a:t>Creation order and the nature of deception have not changed.</a:t>
            </a: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Role of Overseer Restricted to Men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914400"/>
            <a:ext cx="9144000" cy="48006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81000" y="1295400"/>
            <a:ext cx="82296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1 Corinthians 14:33b-35</a:t>
            </a:r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Women allowed to pray out loud and even prophecy at gatherings of the church </a:t>
            </a:r>
            <a:b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</a:b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(1 Corinthians 11:5).</a:t>
            </a:r>
          </a:p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Women restricted from </a:t>
            </a:r>
            <a:r>
              <a:rPr lang="en-US" sz="2800" b="1" u="sng" dirty="0">
                <a:solidFill>
                  <a:schemeClr val="accent1"/>
                </a:solidFill>
                <a:latin typeface="Helvetica"/>
                <a:cs typeface="Helvetica"/>
              </a:rPr>
              <a:t>authoritative</a:t>
            </a:r>
            <a:r>
              <a:rPr lang="en-US" sz="2800" dirty="0">
                <a:solidFill>
                  <a:schemeClr val="accent1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teaching and </a:t>
            </a:r>
            <a:r>
              <a:rPr lang="en-US" sz="2800" b="1" u="sng" dirty="0">
                <a:solidFill>
                  <a:srgbClr val="BBE0E3"/>
                </a:solidFill>
                <a:latin typeface="Helvetica"/>
                <a:cs typeface="Helvetica"/>
              </a:rPr>
              <a:t>governance</a:t>
            </a:r>
            <a:r>
              <a:rPr lang="en-US" sz="2800" dirty="0">
                <a:solidFill>
                  <a:srgbClr val="BBE0E3"/>
                </a:solidFill>
                <a:latin typeface="Helvetica"/>
                <a:cs typeface="Helvetica"/>
              </a:rPr>
              <a:t> </a:t>
            </a: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of the church.</a:t>
            </a: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Woman and the Church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45744" y="914400"/>
            <a:ext cx="8430904" cy="1061829"/>
          </a:xfrm>
          <a:prstGeom prst="rect">
            <a:avLst/>
          </a:prstGeom>
          <a:solidFill>
            <a:schemeClr val="tx1">
              <a:alpha val="74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 tIns="91440" rIns="182880" b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Though the role of elder is restricted to men, there are </a:t>
            </a:r>
            <a:r>
              <a:rPr lang="en-US" sz="2600" b="1" u="sng" dirty="0">
                <a:solidFill>
                  <a:srgbClr val="BBE0E3"/>
                </a:solidFill>
                <a:latin typeface="Helvetica"/>
                <a:cs typeface="Helvetica"/>
              </a:rPr>
              <a:t>countless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 other roles that women can fill.</a:t>
            </a:r>
          </a:p>
        </p:txBody>
      </p:sp>
      <p:pic>
        <p:nvPicPr>
          <p:cNvPr id="11269" name="Picture 5" descr="7831742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17433" y="1981200"/>
            <a:ext cx="3050609" cy="4575101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270" name="Picture 10"/>
          <p:cNvPicPr>
            <a:picLocks noChangeAspect="1" noChangeArrowheads="1"/>
          </p:cNvPicPr>
          <p:nvPr/>
        </p:nvPicPr>
        <p:blipFill>
          <a:blip r:embed="rId5" cstate="print"/>
          <a:srcRect b="3127"/>
          <a:stretch>
            <a:fillRect/>
          </a:stretch>
        </p:blipFill>
        <p:spPr bwMode="auto">
          <a:xfrm flipH="1">
            <a:off x="2660418" y="1983873"/>
            <a:ext cx="3104463" cy="4567656"/>
          </a:xfrm>
          <a:prstGeom prst="rect">
            <a:avLst/>
          </a:prstGeom>
          <a:ln w="762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71" name="Picture 6" descr="78317498"/>
          <p:cNvPicPr>
            <a:picLocks noChangeAspect="1" noChangeArrowheads="1"/>
          </p:cNvPicPr>
          <p:nvPr/>
        </p:nvPicPr>
        <p:blipFill>
          <a:blip r:embed="rId6" cstate="print"/>
          <a:srcRect l="9935" t="1587"/>
          <a:stretch>
            <a:fillRect/>
          </a:stretch>
        </p:blipFill>
        <p:spPr bwMode="auto">
          <a:xfrm>
            <a:off x="4717821" y="1981201"/>
            <a:ext cx="2788721" cy="4570242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1272" name="Picture 7" descr="92257053"/>
          <p:cNvPicPr>
            <a:picLocks noChangeAspect="1" noChangeArrowheads="1"/>
          </p:cNvPicPr>
          <p:nvPr/>
        </p:nvPicPr>
        <p:blipFill>
          <a:blip r:embed="rId7" cstate="print"/>
          <a:srcRect l="23088" t="3124" r="11311"/>
          <a:stretch>
            <a:fillRect/>
          </a:stretch>
        </p:blipFill>
        <p:spPr bwMode="auto">
          <a:xfrm>
            <a:off x="6622820" y="1981201"/>
            <a:ext cx="2063980" cy="4571999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Women: Workers in the Church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57200" y="990600"/>
            <a:ext cx="8305800" cy="1061829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182880" tIns="137160" rIns="182880" bIns="13716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dirty="0">
                <a:solidFill>
                  <a:srgbClr val="FFFFFF"/>
                </a:solidFill>
                <a:latin typeface="Helvetica"/>
                <a:cs typeface="Helvetica"/>
              </a:rPr>
              <a:t>Young men should pursue the </a:t>
            </a:r>
            <a:r>
              <a:rPr lang="en-US" sz="2500" b="1" u="sng" dirty="0">
                <a:solidFill>
                  <a:srgbClr val="BBE0E3"/>
                </a:solidFill>
                <a:latin typeface="Helvetica"/>
                <a:cs typeface="Helvetica"/>
              </a:rPr>
              <a:t>training</a:t>
            </a:r>
            <a:r>
              <a:rPr lang="en-US" sz="2500" dirty="0">
                <a:solidFill>
                  <a:srgbClr val="FFFFFF"/>
                </a:solidFill>
                <a:latin typeface="Helvetica"/>
                <a:cs typeface="Helvetica"/>
              </a:rPr>
              <a:t> and </a:t>
            </a:r>
            <a:r>
              <a:rPr lang="en-US" sz="2500" b="1" u="sng" dirty="0">
                <a:solidFill>
                  <a:srgbClr val="BBE0E3"/>
                </a:solidFill>
                <a:latin typeface="Helvetica"/>
                <a:cs typeface="Helvetica"/>
              </a:rPr>
              <a:t>character</a:t>
            </a:r>
            <a:r>
              <a:rPr lang="en-US" sz="2500" dirty="0">
                <a:solidFill>
                  <a:srgbClr val="FFFFFF"/>
                </a:solidFill>
                <a:latin typeface="Helvetica"/>
                <a:cs typeface="Helvetica"/>
              </a:rPr>
              <a:t> that would fit them for servant-leadership in the church:</a:t>
            </a:r>
          </a:p>
        </p:txBody>
      </p:sp>
      <p:pic>
        <p:nvPicPr>
          <p:cNvPr id="12293" name="Picture 12" descr="92219446"/>
          <p:cNvPicPr>
            <a:picLocks noChangeAspect="1" noChangeArrowheads="1"/>
          </p:cNvPicPr>
          <p:nvPr/>
        </p:nvPicPr>
        <p:blipFill>
          <a:blip r:embed="rId4" cstate="print"/>
          <a:srcRect l="9190"/>
          <a:stretch>
            <a:fillRect/>
          </a:stretch>
        </p:blipFill>
        <p:spPr bwMode="auto">
          <a:xfrm>
            <a:off x="533400" y="2057400"/>
            <a:ext cx="2732566" cy="44958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294" name="Picture 13" descr="78317580"/>
          <p:cNvPicPr>
            <a:picLocks noChangeAspect="1" noChangeArrowheads="1"/>
          </p:cNvPicPr>
          <p:nvPr/>
        </p:nvPicPr>
        <p:blipFill>
          <a:blip r:embed="rId5" cstate="print"/>
          <a:srcRect l="8610" b="1563"/>
          <a:stretch>
            <a:fillRect/>
          </a:stretch>
        </p:blipFill>
        <p:spPr bwMode="auto">
          <a:xfrm>
            <a:off x="2592513" y="2057399"/>
            <a:ext cx="2783115" cy="4495800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295" name="Picture 14" descr="7840406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4809317" y="2057399"/>
            <a:ext cx="2989735" cy="4495799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296" name="Picture 15" descr="78404110"/>
          <p:cNvPicPr>
            <a:picLocks noChangeAspect="1" noChangeArrowheads="1"/>
          </p:cNvPicPr>
          <p:nvPr/>
        </p:nvPicPr>
        <p:blipFill>
          <a:blip r:embed="rId7" cstate="print"/>
          <a:srcRect l="19316" t="1562" r="16070"/>
          <a:stretch>
            <a:fillRect/>
          </a:stretch>
        </p:blipFill>
        <p:spPr bwMode="auto">
          <a:xfrm>
            <a:off x="6680703" y="2057399"/>
            <a:ext cx="1998133" cy="4495801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Men: Train for Church Leadership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458200" cy="6109365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marL="236538" lvl="0"/>
            <a:endParaRPr lang="en-US" sz="2200" b="1" dirty="0">
              <a:latin typeface="Arial" pitchFamily="34" charset="0"/>
              <a:cs typeface="Arial" pitchFamily="34" charset="0"/>
            </a:endParaRPr>
          </a:p>
          <a:p>
            <a:pPr marL="236538"/>
            <a:r>
              <a:rPr lang="en-US" sz="2200" b="1" dirty="0">
                <a:latin typeface="Arial" pitchFamily="34" charset="0"/>
                <a:cs typeface="Arial" pitchFamily="34" charset="0"/>
              </a:rPr>
              <a:t>This curriculum includes images from </a:t>
            </a:r>
            <a:r>
              <a:rPr lang="en-US" sz="2200" b="1" dirty="0" err="1">
                <a:latin typeface="Arial" pitchFamily="34" charset="0"/>
                <a:cs typeface="Arial" pitchFamily="34" charset="0"/>
              </a:rPr>
              <a:t>Thinkstock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© 2011, and its licensors, which are protected by the copyright laws of the U.S., Canada, and elsewhere. Used under license. Images for this PowerPoint® show supplied by:</a:t>
            </a:r>
          </a:p>
          <a:p>
            <a:pPr marL="236538" lvl="0"/>
            <a:endParaRPr lang="en-US" sz="2100" b="1" dirty="0">
              <a:latin typeface="Arial" pitchFamily="34" charset="0"/>
              <a:cs typeface="Arial" pitchFamily="34" charset="0"/>
            </a:endParaRPr>
          </a:p>
          <a:p>
            <a:pPr marL="682625" indent="-446088"/>
            <a:r>
              <a:rPr lang="en-US" sz="2000" dirty="0">
                <a:latin typeface="Arial" pitchFamily="34" charset="0"/>
                <a:cs typeface="Arial" pitchFamily="34" charset="0"/>
              </a:rPr>
              <a:t>Cross (slide background):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 </a:t>
            </a:r>
          </a:p>
          <a:p>
            <a:pPr marL="682625" indent="-446088"/>
            <a:r>
              <a:rPr lang="en-US" sz="2000" dirty="0"/>
              <a:t>Church (slides  4, 6):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Legal Document (slide 5):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House (slide 8):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Church (slide 8):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Woman’s Bible Study (slide 12): Brand X Pictures/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Woman Rocking Baby (slide 12): Brand X Pictures/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Church Choir (slide 12): Brand X Pictures/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Girl and Elderly Woman Walking (slide 12):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Man Greeting (slide 13): </a:t>
            </a:r>
            <a:r>
              <a:rPr lang="en-US" sz="2000" dirty="0" err="1"/>
              <a:t>iStockphoto</a:t>
            </a:r>
            <a:r>
              <a:rPr lang="en-US" sz="2000" dirty="0"/>
              <a:t>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Pastors with Children (slide 13): Brand X Pictures/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Church Choir (slide 13): Brand X Pictures/</a:t>
            </a:r>
            <a:r>
              <a:rPr lang="en-US" sz="2000" dirty="0" err="1"/>
              <a:t>Thinkstock</a:t>
            </a:r>
            <a:r>
              <a:rPr lang="en-US" sz="2000" dirty="0"/>
              <a:t> </a:t>
            </a:r>
          </a:p>
          <a:p>
            <a:pPr marL="682625" indent="-446088"/>
            <a:r>
              <a:rPr lang="en-US" sz="2000" dirty="0"/>
              <a:t>Pastor Preaching (slide 13): Brand X Pictures/</a:t>
            </a:r>
            <a:r>
              <a:rPr lang="en-US" sz="2000" dirty="0" err="1"/>
              <a:t>Thinkstock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864" y="457200"/>
            <a:ext cx="8458200" cy="5909310"/>
          </a:xfrm>
          <a:prstGeom prst="rect">
            <a:avLst/>
          </a:prstGeom>
          <a:solidFill>
            <a:schemeClr val="bg1">
              <a:alpha val="69804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endParaRPr lang="en-US" sz="2100" b="1" dirty="0">
              <a:latin typeface="Helvetica"/>
              <a:cs typeface="Helvetica"/>
            </a:endParaRP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Copyright © 2011 by Gary Steward and Next Generation Resources, Inc. Illustrations Truth78. All rights reserved.</a:t>
            </a:r>
          </a:p>
          <a:p>
            <a:pPr lvl="0" algn="ctr"/>
            <a:endParaRPr lang="en-US" sz="2100" b="1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Scripture quotations are from The Holy Bible, English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Standard Version, copyright © 2001 by Crossway Bibles, </a:t>
            </a:r>
            <a:br>
              <a:rPr lang="en-US" sz="2100" b="1" dirty="0"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latin typeface="Arial" pitchFamily="34" charset="0"/>
                <a:cs typeface="Arial" pitchFamily="34" charset="0"/>
              </a:rPr>
              <a:t>a division of Good News Publishers. Used by permission. All rights reserved.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edit the slide to match the lesson you teach, but </a:t>
            </a:r>
            <a:b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you may not alter the licensed images </a:t>
            </a:r>
          </a:p>
          <a:p>
            <a:pPr lvl="0" algn="ctr"/>
            <a:r>
              <a:rPr lang="en-US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 use them for any purpose other than Your Word is Truth.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This publication includes images from </a:t>
            </a:r>
            <a:br>
              <a:rPr lang="en-US" sz="2100" b="1" dirty="0">
                <a:latin typeface="Arial" pitchFamily="34" charset="0"/>
                <a:cs typeface="Arial" pitchFamily="34" charset="0"/>
              </a:rPr>
            </a:br>
            <a:r>
              <a:rPr lang="en-US" sz="2100" b="1" dirty="0" err="1">
                <a:latin typeface="Arial" pitchFamily="34" charset="0"/>
                <a:cs typeface="Arial" pitchFamily="34" charset="0"/>
              </a:rPr>
              <a:t>GettyImages</a:t>
            </a:r>
            <a:r>
              <a:rPr lang="en-US" sz="2100" b="1" dirty="0">
                <a:latin typeface="Arial" pitchFamily="34" charset="0"/>
                <a:cs typeface="Arial" pitchFamily="34" charset="0"/>
              </a:rPr>
              <a:t>/Thinkstock Corporation © 2011, and </a:t>
            </a:r>
            <a:br>
              <a:rPr lang="en-US" sz="2100" b="1" dirty="0">
                <a:latin typeface="Arial" pitchFamily="34" charset="0"/>
                <a:cs typeface="Arial" pitchFamily="34" charset="0"/>
              </a:rPr>
            </a:br>
            <a:r>
              <a:rPr lang="en-US" sz="2100" b="1" dirty="0">
                <a:latin typeface="Arial" pitchFamily="34" charset="0"/>
                <a:cs typeface="Arial" pitchFamily="34" charset="0"/>
              </a:rPr>
              <a:t>its licensors. Used under license.</a:t>
            </a:r>
          </a:p>
          <a:p>
            <a:pPr lvl="0"/>
            <a:endParaRPr lang="en-US" sz="2100" b="1" dirty="0"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Truth78</a:t>
            </a:r>
          </a:p>
          <a:p>
            <a:pPr lvl="0" algn="ctr"/>
            <a:r>
              <a:rPr lang="en-US" sz="2100" b="1" dirty="0">
                <a:latin typeface="Arial" pitchFamily="34" charset="0"/>
                <a:cs typeface="Arial" pitchFamily="34" charset="0"/>
              </a:rPr>
              <a:t>info@Truth78.org</a:t>
            </a:r>
          </a:p>
          <a:p>
            <a:pPr lvl="0" algn="ctr"/>
            <a:r>
              <a:rPr lang="en-US" sz="2100" b="1">
                <a:latin typeface="Arial" pitchFamily="34" charset="0"/>
                <a:cs typeface="Arial" pitchFamily="34" charset="0"/>
              </a:rPr>
              <a:t>www.Truth78.org</a:t>
            </a:r>
            <a:endParaRPr lang="en-US" sz="2300" b="1"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04" name="Group 68"/>
          <p:cNvGraphicFramePr>
            <a:graphicFrameLocks noGrp="1"/>
          </p:cNvGraphicFramePr>
          <p:nvPr/>
        </p:nvGraphicFramePr>
        <p:xfrm>
          <a:off x="457200" y="1107440"/>
          <a:ext cx="8229600" cy="4343400"/>
        </p:xfrm>
        <a:graphic>
          <a:graphicData uri="http://schemas.openxmlformats.org/drawingml/2006/table">
            <a:tbl>
              <a:tblPr/>
              <a:tblGrid>
                <a:gridCol w="403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6DBFF"/>
                          </a:solidFill>
                          <a:effectLst/>
                          <a:latin typeface="Helvetica"/>
                          <a:cs typeface="Helvetica"/>
                        </a:rPr>
                        <a:t>MEN</a:t>
                      </a: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B7E8"/>
                          </a:solidFill>
                          <a:effectLst/>
                          <a:latin typeface="Helvetica"/>
                          <a:cs typeface="Helvetica"/>
                        </a:rPr>
                        <a:t>WOMEN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0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9" name="Text Box 45"/>
          <p:cNvSpPr txBox="1">
            <a:spLocks noChangeArrowheads="1"/>
          </p:cNvSpPr>
          <p:nvPr/>
        </p:nvSpPr>
        <p:spPr bwMode="auto">
          <a:xfrm>
            <a:off x="533400" y="1869757"/>
            <a:ext cx="3962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Created in God’s image</a:t>
            </a: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4648200" y="1869757"/>
            <a:ext cx="40386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Created in God’s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image</a:t>
            </a: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609600" y="2514600"/>
            <a:ext cx="8077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There is a fundamental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equality</a:t>
            </a:r>
            <a:br>
              <a:rPr lang="en-US" sz="2600" b="1" dirty="0">
                <a:solidFill>
                  <a:srgbClr val="663300"/>
                </a:solidFill>
                <a:latin typeface="Helvetica"/>
                <a:cs typeface="Helvetica"/>
              </a:rPr>
            </a:br>
            <a:r>
              <a:rPr lang="en-US" sz="2600" dirty="0">
                <a:latin typeface="Helvetica"/>
                <a:cs typeface="Helvetica"/>
              </a:rPr>
              <a:t>between men and women</a:t>
            </a:r>
          </a:p>
        </p:txBody>
      </p:sp>
      <p:sp>
        <p:nvSpPr>
          <p:cNvPr id="3112" name="Text Box 51"/>
          <p:cNvSpPr txBox="1">
            <a:spLocks noChangeArrowheads="1"/>
          </p:cNvSpPr>
          <p:nvPr/>
        </p:nvSpPr>
        <p:spPr bwMode="auto">
          <a:xfrm>
            <a:off x="533400" y="3622357"/>
            <a:ext cx="38862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Designed for work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4648200" y="3622357"/>
            <a:ext cx="38862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Designed for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helping</a:t>
            </a:r>
          </a:p>
        </p:txBody>
      </p:sp>
      <p:sp>
        <p:nvSpPr>
          <p:cNvPr id="14389" name="Text Box 53"/>
          <p:cNvSpPr txBox="1">
            <a:spLocks noChangeArrowheads="1"/>
          </p:cNvSpPr>
          <p:nvPr/>
        </p:nvSpPr>
        <p:spPr bwMode="auto">
          <a:xfrm>
            <a:off x="533400" y="4365248"/>
            <a:ext cx="41148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Cursed regarding</a:t>
            </a:r>
            <a:br>
              <a:rPr lang="en-US" sz="2600" dirty="0">
                <a:latin typeface="Helvetica"/>
                <a:cs typeface="Helvetica"/>
              </a:rPr>
            </a:br>
            <a:r>
              <a:rPr lang="en-US" sz="2600" dirty="0">
                <a:latin typeface="Helvetica"/>
                <a:cs typeface="Helvetica"/>
              </a:rPr>
              <a:t>his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work</a:t>
            </a:r>
          </a:p>
        </p:txBody>
      </p:sp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4648200" y="4365248"/>
            <a:ext cx="3886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Cursed regarding her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closest relationships</a:t>
            </a:r>
          </a:p>
        </p:txBody>
      </p:sp>
      <p:sp>
        <p:nvSpPr>
          <p:cNvPr id="18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9" grpId="0"/>
      <p:bldP spid="14382" grpId="0"/>
      <p:bldP spid="14386" grpId="0"/>
      <p:bldP spid="3112" grpId="0"/>
      <p:bldP spid="14388" grpId="0"/>
      <p:bldP spid="14389" grpId="0"/>
      <p:bldP spid="143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04" name="Group 68"/>
          <p:cNvGraphicFramePr>
            <a:graphicFrameLocks noGrp="1"/>
          </p:cNvGraphicFramePr>
          <p:nvPr/>
        </p:nvGraphicFramePr>
        <p:xfrm>
          <a:off x="457200" y="990600"/>
          <a:ext cx="8229600" cy="5740400"/>
        </p:xfrm>
        <a:graphic>
          <a:graphicData uri="http://schemas.openxmlformats.org/drawingml/2006/table">
            <a:tbl>
              <a:tblPr/>
              <a:tblGrid>
                <a:gridCol w="403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6DBFF"/>
                          </a:solidFill>
                          <a:effectLst/>
                          <a:latin typeface="Helvetica"/>
                          <a:cs typeface="Helvetica"/>
                        </a:rPr>
                        <a:t>MEN</a:t>
                      </a: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B7E8"/>
                          </a:solidFill>
                          <a:effectLst/>
                          <a:latin typeface="Helvetica"/>
                          <a:cs typeface="Helvetica"/>
                        </a:rPr>
                        <a:t>WOMEN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alpha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0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6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8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/>
                        <a:cs typeface="Helvetic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6262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109" name="Text Box 45"/>
          <p:cNvSpPr txBox="1">
            <a:spLocks noChangeArrowheads="1"/>
          </p:cNvSpPr>
          <p:nvPr/>
        </p:nvSpPr>
        <p:spPr bwMode="auto">
          <a:xfrm>
            <a:off x="609600" y="1752917"/>
            <a:ext cx="3962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Called to masculinity</a:t>
            </a: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4724400" y="1752917"/>
            <a:ext cx="40386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Called to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femininity</a:t>
            </a: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609600" y="2397760"/>
            <a:ext cx="8077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There are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complementary</a:t>
            </a:r>
            <a:r>
              <a:rPr lang="en-US" sz="2600" dirty="0">
                <a:latin typeface="Helvetica"/>
                <a:cs typeface="Helvetica"/>
              </a:rPr>
              <a:t> differences</a:t>
            </a:r>
            <a:r>
              <a:rPr lang="en-US" sz="2600" b="1" dirty="0">
                <a:solidFill>
                  <a:srgbClr val="663300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latin typeface="Helvetica"/>
                <a:cs typeface="Helvetica"/>
              </a:rPr>
              <a:t>between men and women</a:t>
            </a:r>
          </a:p>
        </p:txBody>
      </p:sp>
      <p:sp>
        <p:nvSpPr>
          <p:cNvPr id="3112" name="Text Box 51"/>
          <p:cNvSpPr txBox="1">
            <a:spLocks noChangeArrowheads="1"/>
          </p:cNvSpPr>
          <p:nvPr/>
        </p:nvSpPr>
        <p:spPr bwMode="auto">
          <a:xfrm>
            <a:off x="533400" y="3505517"/>
            <a:ext cx="3886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Instructed to exercise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headship</a:t>
            </a:r>
            <a:r>
              <a:rPr lang="en-US" sz="2600" b="1" dirty="0">
                <a:solidFill>
                  <a:srgbClr val="663300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latin typeface="Helvetica"/>
                <a:cs typeface="Helvetica"/>
              </a:rPr>
              <a:t>in the home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4648200" y="3505517"/>
            <a:ext cx="3886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Instructed to show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submission</a:t>
            </a:r>
            <a:r>
              <a:rPr lang="en-US" sz="2600" b="1" dirty="0">
                <a:solidFill>
                  <a:srgbClr val="663300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latin typeface="Helvetica"/>
                <a:cs typeface="Helvetica"/>
              </a:rPr>
              <a:t>in the home</a:t>
            </a:r>
          </a:p>
        </p:txBody>
      </p:sp>
      <p:sp>
        <p:nvSpPr>
          <p:cNvPr id="14389" name="Text Box 53"/>
          <p:cNvSpPr txBox="1">
            <a:spLocks noChangeArrowheads="1"/>
          </p:cNvSpPr>
          <p:nvPr/>
        </p:nvSpPr>
        <p:spPr bwMode="auto">
          <a:xfrm>
            <a:off x="533400" y="5848608"/>
            <a:ext cx="41148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Instructed to exercise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oversight</a:t>
            </a:r>
            <a:r>
              <a:rPr lang="en-US" sz="2600" b="1" dirty="0">
                <a:solidFill>
                  <a:srgbClr val="663300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latin typeface="Helvetica"/>
                <a:cs typeface="Helvetica"/>
              </a:rPr>
              <a:t>in the church</a:t>
            </a:r>
            <a:endParaRPr lang="en-US" sz="2600" b="1" dirty="0">
              <a:latin typeface="Helvetica"/>
              <a:cs typeface="Helvetica"/>
            </a:endParaRPr>
          </a:p>
        </p:txBody>
      </p:sp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4648200" y="5826760"/>
            <a:ext cx="3886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Instructed to not be a church </a:t>
            </a:r>
            <a:r>
              <a:rPr lang="en-US" sz="2600" b="1" u="sng" dirty="0">
                <a:solidFill>
                  <a:srgbClr val="663300"/>
                </a:solidFill>
                <a:latin typeface="Helvetica"/>
                <a:cs typeface="Helvetica"/>
              </a:rPr>
              <a:t>overseer</a:t>
            </a:r>
          </a:p>
        </p:txBody>
      </p:sp>
      <p:sp>
        <p:nvSpPr>
          <p:cNvPr id="18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Review</a:t>
            </a:r>
          </a:p>
        </p:txBody>
      </p:sp>
      <p:sp>
        <p:nvSpPr>
          <p:cNvPr id="11" name="Text Box 69"/>
          <p:cNvSpPr txBox="1">
            <a:spLocks noChangeArrowheads="1"/>
          </p:cNvSpPr>
          <p:nvPr/>
        </p:nvSpPr>
        <p:spPr bwMode="auto">
          <a:xfrm>
            <a:off x="533400" y="4759960"/>
            <a:ext cx="8077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>
                <a:latin typeface="Helvetica"/>
                <a:cs typeface="Helvetica"/>
              </a:rPr>
              <a:t>Special role given to men that both husbands and </a:t>
            </a:r>
            <a:br>
              <a:rPr lang="en-US" sz="2600" dirty="0">
                <a:latin typeface="Helvetica"/>
                <a:cs typeface="Helvetica"/>
              </a:rPr>
            </a:br>
            <a:r>
              <a:rPr lang="en-US" sz="2600" dirty="0">
                <a:latin typeface="Helvetica"/>
                <a:cs typeface="Helvetica"/>
              </a:rPr>
              <a:t>wives recognize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2" grpId="0"/>
      <p:bldP spid="14386" grpId="0"/>
      <p:bldP spid="3112" grpId="0"/>
      <p:bldP spid="14388" grpId="0"/>
      <p:bldP spid="14389" grpId="0"/>
      <p:bldP spid="1439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7" descr="55844468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257801" y="762000"/>
            <a:ext cx="3886200" cy="61909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457200" y="1308101"/>
            <a:ext cx="8686800" cy="546100"/>
            <a:chOff x="288" y="681"/>
            <a:chExt cx="5472" cy="344"/>
          </a:xfrm>
        </p:grpSpPr>
        <p:sp>
          <p:nvSpPr>
            <p:cNvPr id="4109" name="Text Box 9"/>
            <p:cNvSpPr txBox="1">
              <a:spLocks noChangeArrowheads="1"/>
            </p:cNvSpPr>
            <p:nvPr/>
          </p:nvSpPr>
          <p:spPr bwMode="auto">
            <a:xfrm>
              <a:off x="3312" y="715"/>
              <a:ext cx="2448" cy="310"/>
            </a:xfrm>
            <a:prstGeom prst="rect">
              <a:avLst/>
            </a:prstGeom>
            <a:solidFill>
              <a:schemeClr val="tx1">
                <a:alpha val="42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600" b="1" u="sng" dirty="0">
                  <a:solidFill>
                    <a:srgbClr val="96DBFF"/>
                  </a:solidFill>
                  <a:latin typeface="Helvetica"/>
                  <a:cs typeface="Helvetica"/>
                </a:rPr>
                <a:t>CHRIST</a:t>
              </a:r>
            </a:p>
          </p:txBody>
        </p:sp>
        <p:sp>
          <p:nvSpPr>
            <p:cNvPr id="4110" name="Text Box 10"/>
            <p:cNvSpPr txBox="1">
              <a:spLocks noChangeArrowheads="1"/>
            </p:cNvSpPr>
            <p:nvPr/>
          </p:nvSpPr>
          <p:spPr bwMode="auto">
            <a:xfrm>
              <a:off x="288" y="681"/>
              <a:ext cx="3072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600" b="1" dirty="0">
                  <a:latin typeface="Helvetica"/>
                  <a:cs typeface="Helvetica"/>
                </a:rPr>
                <a:t>Ephesians 2:19-22	</a:t>
              </a:r>
              <a:r>
                <a:rPr lang="en-US" sz="2600" b="1" dirty="0">
                  <a:latin typeface="Wingdings"/>
                  <a:ea typeface="Wingdings"/>
                  <a:cs typeface="Wingdings"/>
                </a:rPr>
                <a:t></a:t>
              </a:r>
              <a:endParaRPr lang="en-US" sz="2600" b="1" dirty="0">
                <a:latin typeface="Helvetica"/>
                <a:cs typeface="Helvetica"/>
              </a:endParaRP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457200" y="2206627"/>
            <a:ext cx="8686800" cy="493713"/>
            <a:chOff x="672" y="1247"/>
            <a:chExt cx="5472" cy="311"/>
          </a:xfrm>
        </p:grpSpPr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3696" y="1248"/>
              <a:ext cx="2448" cy="310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600" b="1" u="sng" dirty="0">
                  <a:solidFill>
                    <a:srgbClr val="96DBFF"/>
                  </a:solidFill>
                  <a:latin typeface="Helvetica"/>
                  <a:cs typeface="Helvetica"/>
                </a:rPr>
                <a:t>Apostles</a:t>
              </a:r>
              <a:r>
                <a:rPr lang="en-US" sz="2600" dirty="0">
                  <a:solidFill>
                    <a:srgbClr val="96DBFF"/>
                  </a:solidFill>
                  <a:latin typeface="Helvetica"/>
                  <a:cs typeface="Helvetica"/>
                </a:rPr>
                <a:t> </a:t>
              </a:r>
              <a:r>
                <a:rPr lang="en-US" sz="2600" dirty="0">
                  <a:solidFill>
                    <a:schemeClr val="bg1"/>
                  </a:solidFill>
                  <a:latin typeface="Helvetica"/>
                  <a:cs typeface="Helvetica"/>
                </a:rPr>
                <a:t>&amp;</a:t>
              </a:r>
              <a:r>
                <a:rPr lang="en-US" sz="2600" dirty="0">
                  <a:latin typeface="Helvetica"/>
                  <a:cs typeface="Helvetica"/>
                </a:rPr>
                <a:t> </a:t>
              </a:r>
              <a:r>
                <a:rPr lang="en-US" sz="2600" b="1" u="sng" dirty="0">
                  <a:solidFill>
                    <a:srgbClr val="96DBFF"/>
                  </a:solidFill>
                  <a:latin typeface="Helvetica"/>
                  <a:cs typeface="Helvetica"/>
                </a:rPr>
                <a:t>Prophets</a:t>
              </a:r>
            </a:p>
          </p:txBody>
        </p:sp>
        <p:sp>
          <p:nvSpPr>
            <p:cNvPr id="4108" name="Text Box 12"/>
            <p:cNvSpPr txBox="1">
              <a:spLocks noChangeArrowheads="1"/>
            </p:cNvSpPr>
            <p:nvPr/>
          </p:nvSpPr>
          <p:spPr bwMode="auto">
            <a:xfrm>
              <a:off x="672" y="1247"/>
              <a:ext cx="302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600" b="1" dirty="0">
                  <a:latin typeface="Helvetica"/>
                  <a:cs typeface="Helvetica"/>
                </a:rPr>
                <a:t>Matthew 16:18-19		</a:t>
              </a:r>
              <a:r>
                <a:rPr lang="en-US" sz="2600" b="1" dirty="0">
                  <a:latin typeface="Wingdings"/>
                  <a:ea typeface="Wingdings"/>
                  <a:cs typeface="Wingdings"/>
                </a:rPr>
                <a:t></a:t>
              </a:r>
              <a:r>
                <a:rPr lang="en-US" sz="2600" b="1" dirty="0">
                  <a:latin typeface="Helvetica"/>
                  <a:cs typeface="Helvetica"/>
                </a:rPr>
                <a:t>	</a:t>
              </a:r>
            </a:p>
          </p:txBody>
        </p: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457196" y="2819400"/>
            <a:ext cx="8686805" cy="2092326"/>
            <a:chOff x="672" y="1577"/>
            <a:chExt cx="5472" cy="1318"/>
          </a:xfrm>
        </p:grpSpPr>
        <p:sp>
          <p:nvSpPr>
            <p:cNvPr id="4105" name="Text Box 17"/>
            <p:cNvSpPr txBox="1">
              <a:spLocks noChangeArrowheads="1"/>
            </p:cNvSpPr>
            <p:nvPr/>
          </p:nvSpPr>
          <p:spPr bwMode="auto">
            <a:xfrm>
              <a:off x="3696" y="1577"/>
              <a:ext cx="2448" cy="131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(The </a:t>
              </a:r>
              <a:r>
                <a:rPr lang="en-US" sz="2600" b="1" u="sng" dirty="0">
                  <a:solidFill>
                    <a:srgbClr val="96DBFF"/>
                  </a:solidFill>
                  <a:latin typeface="Helvetica"/>
                  <a:cs typeface="Helvetica"/>
                </a:rPr>
                <a:t>words</a:t>
              </a:r>
              <a:r>
                <a:rPr lang="en-US" sz="2600" dirty="0">
                  <a:solidFill>
                    <a:srgbClr val="96DBFF"/>
                  </a:solidFill>
                  <a:latin typeface="Helvetica"/>
                  <a:cs typeface="Helvetica"/>
                </a:rPr>
                <a:t> </a:t>
              </a: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of Christ were entrusted to them, through the </a:t>
              </a:r>
              <a:r>
                <a:rPr lang="en-US" sz="2600" b="1" u="sng" dirty="0">
                  <a:solidFill>
                    <a:srgbClr val="96DBFF"/>
                  </a:solidFill>
                  <a:latin typeface="Helvetica"/>
                  <a:cs typeface="Helvetica"/>
                </a:rPr>
                <a:t>Holy Spirit</a:t>
              </a: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; wrote with the authority of </a:t>
              </a:r>
              <a:r>
                <a:rPr lang="en-US" sz="2600" b="1" u="sng" dirty="0">
                  <a:solidFill>
                    <a:srgbClr val="96DBFF"/>
                  </a:solidFill>
                  <a:latin typeface="Helvetica"/>
                  <a:cs typeface="Helvetica"/>
                </a:rPr>
                <a:t>Christ Himself</a:t>
              </a: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.)</a:t>
              </a:r>
            </a:p>
          </p:txBody>
        </p:sp>
        <p:sp>
          <p:nvSpPr>
            <p:cNvPr id="4106" name="Text Box 26"/>
            <p:cNvSpPr txBox="1">
              <a:spLocks noChangeArrowheads="1"/>
            </p:cNvSpPr>
            <p:nvPr/>
          </p:nvSpPr>
          <p:spPr bwMode="auto">
            <a:xfrm>
              <a:off x="672" y="1598"/>
              <a:ext cx="3024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600" b="1" dirty="0">
                  <a:latin typeface="Helvetica"/>
                  <a:cs typeface="Helvetica"/>
                </a:rPr>
                <a:t>John 16:12-14		</a:t>
              </a:r>
              <a:r>
                <a:rPr lang="en-US" sz="2600" b="1" dirty="0">
                  <a:latin typeface="Wingdings"/>
                  <a:ea typeface="Wingdings"/>
                  <a:cs typeface="Wingdings"/>
                </a:rPr>
                <a:t></a:t>
              </a:r>
              <a:br>
                <a:rPr lang="en-US" sz="2600" b="1" dirty="0">
                  <a:latin typeface="Helvetica"/>
                  <a:cs typeface="Helvetica"/>
                </a:rPr>
              </a:br>
              <a:r>
                <a:rPr lang="en-US" sz="2600" b="1" dirty="0">
                  <a:latin typeface="Helvetica"/>
                  <a:cs typeface="Helvetica"/>
                </a:rPr>
                <a:t>2 Corinthians 13:10</a:t>
              </a:r>
              <a:endParaRPr lang="en-US" sz="2600" b="1" dirty="0">
                <a:latin typeface="Wingdings"/>
                <a:ea typeface="Wingdings"/>
                <a:cs typeface="Wingdings"/>
              </a:endParaRPr>
            </a:p>
          </p:txBody>
        </p:sp>
      </p:grpSp>
      <p:sp>
        <p:nvSpPr>
          <p:cNvPr id="15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Authority in the Church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fontAlgn="auto">
              <a:spcAft>
                <a:spcPts val="0"/>
              </a:spcAft>
              <a:defRPr/>
            </a:pPr>
            <a:r>
              <a:rPr lang="en-US" sz="3300" b="1" dirty="0">
                <a:solidFill>
                  <a:srgbClr val="96DBFF"/>
                </a:solidFill>
                <a:latin typeface="Helvetica"/>
                <a:ea typeface="+mj-ea"/>
                <a:cs typeface="Helvetica"/>
              </a:rPr>
              <a:t>Illustration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96DBFF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7" descr="55844468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257801" y="762000"/>
            <a:ext cx="3886200" cy="6190919"/>
          </a:xfrm>
          <a:prstGeom prst="rect">
            <a:avLst/>
          </a:prstGeom>
          <a:noFill/>
          <a:ln>
            <a:noFill/>
          </a:ln>
        </p:spPr>
      </p:pic>
      <p:sp>
        <p:nvSpPr>
          <p:cNvPr id="4109" name="Text Box 9"/>
          <p:cNvSpPr txBox="1">
            <a:spLocks noChangeArrowheads="1"/>
          </p:cNvSpPr>
          <p:nvPr/>
        </p:nvSpPr>
        <p:spPr bwMode="auto">
          <a:xfrm>
            <a:off x="5257800" y="1362076"/>
            <a:ext cx="3886200" cy="492125"/>
          </a:xfrm>
          <a:prstGeom prst="rect">
            <a:avLst/>
          </a:prstGeom>
          <a:solidFill>
            <a:schemeClr val="tx1">
              <a:alpha val="42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b="1" dirty="0">
                <a:solidFill>
                  <a:srgbClr val="96DBFF"/>
                </a:solidFill>
                <a:latin typeface="Helvetica"/>
                <a:cs typeface="Helvetica"/>
              </a:rPr>
              <a:t>CHRIST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257800" y="2362200"/>
            <a:ext cx="3886200" cy="492125"/>
          </a:xfrm>
          <a:prstGeom prst="rect">
            <a:avLst/>
          </a:prstGeom>
          <a:solidFill>
            <a:schemeClr val="tx1">
              <a:alpha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b="1" dirty="0">
                <a:solidFill>
                  <a:srgbClr val="96DBFF"/>
                </a:solidFill>
                <a:latin typeface="Helvetica"/>
                <a:cs typeface="Helvetica"/>
              </a:rPr>
              <a:t>Apostles</a:t>
            </a:r>
            <a:r>
              <a:rPr lang="en-US" sz="2600" dirty="0">
                <a:solidFill>
                  <a:srgbClr val="96DBFF"/>
                </a:solidFill>
                <a:latin typeface="Helvetica"/>
                <a:cs typeface="Helvetica"/>
              </a:rPr>
              <a:t> </a:t>
            </a: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&amp;</a:t>
            </a:r>
            <a:r>
              <a:rPr lang="en-US" sz="2600" dirty="0">
                <a:latin typeface="Helvetica"/>
                <a:cs typeface="Helvetica"/>
              </a:rPr>
              <a:t> </a:t>
            </a:r>
            <a:r>
              <a:rPr lang="en-US" sz="2600" b="1" dirty="0">
                <a:solidFill>
                  <a:srgbClr val="96DBFF"/>
                </a:solidFill>
                <a:latin typeface="Helvetica"/>
                <a:cs typeface="Helvetica"/>
              </a:rPr>
              <a:t>Prophets</a:t>
            </a:r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457196" y="3354386"/>
            <a:ext cx="8686805" cy="912813"/>
            <a:chOff x="672" y="1577"/>
            <a:chExt cx="5472" cy="575"/>
          </a:xfrm>
        </p:grpSpPr>
        <p:sp>
          <p:nvSpPr>
            <p:cNvPr id="4105" name="Text Box 17"/>
            <p:cNvSpPr txBox="1">
              <a:spLocks noChangeArrowheads="1"/>
            </p:cNvSpPr>
            <p:nvPr/>
          </p:nvSpPr>
          <p:spPr bwMode="auto">
            <a:xfrm>
              <a:off x="3696" y="1577"/>
              <a:ext cx="2448" cy="575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600" b="1" dirty="0">
                  <a:solidFill>
                    <a:srgbClr val="96DBFF"/>
                  </a:solidFill>
                  <a:latin typeface="Helvetica"/>
                  <a:cs typeface="Helvetica"/>
                </a:rPr>
                <a:t>BIBLE:</a:t>
              </a:r>
              <a:b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</a:b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WRITTEN WORD</a:t>
              </a:r>
            </a:p>
          </p:txBody>
        </p:sp>
        <p:sp>
          <p:nvSpPr>
            <p:cNvPr id="4106" name="Text Box 26"/>
            <p:cNvSpPr txBox="1">
              <a:spLocks noChangeArrowheads="1"/>
            </p:cNvSpPr>
            <p:nvPr/>
          </p:nvSpPr>
          <p:spPr bwMode="auto">
            <a:xfrm>
              <a:off x="672" y="1598"/>
              <a:ext cx="2832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tabLst>
                  <a:tab pos="3948113" algn="l"/>
                </a:tabLst>
              </a:pPr>
              <a:r>
                <a:rPr lang="en-US" sz="2600" b="1" u="sng" dirty="0">
                  <a:solidFill>
                    <a:srgbClr val="663300"/>
                  </a:solidFill>
                  <a:latin typeface="Helvetica"/>
                  <a:cs typeface="Helvetica"/>
                </a:rPr>
                <a:t>Full Authority</a:t>
              </a:r>
              <a:r>
                <a:rPr lang="en-US" sz="2600" b="1" dirty="0">
                  <a:solidFill>
                    <a:srgbClr val="663300"/>
                  </a:solidFill>
                  <a:latin typeface="Helvetica"/>
                  <a:cs typeface="Helvetica"/>
                </a:rPr>
                <a:t> </a:t>
              </a:r>
              <a:r>
                <a:rPr lang="en-US" sz="2600" dirty="0">
                  <a:latin typeface="Helvetica"/>
                  <a:cs typeface="Helvetica"/>
                </a:rPr>
                <a:t>of Christ</a:t>
              </a:r>
              <a:r>
                <a:rPr lang="en-US" sz="2600" b="1" dirty="0">
                  <a:latin typeface="Helvetica"/>
                  <a:cs typeface="Helvetica"/>
                </a:rPr>
                <a:t>	</a:t>
              </a:r>
              <a:r>
                <a:rPr lang="en-US" sz="2600" b="1" dirty="0">
                  <a:latin typeface="Wingdings"/>
                  <a:ea typeface="Wingdings"/>
                  <a:cs typeface="Wingdings"/>
                </a:rPr>
                <a:t></a:t>
              </a:r>
              <a:endParaRPr lang="en-US" sz="2600" b="1" dirty="0">
                <a:latin typeface="Helvetica"/>
                <a:cs typeface="Helvetica"/>
              </a:endParaRPr>
            </a:p>
          </p:txBody>
        </p:sp>
      </p:grpSp>
      <p:grpSp>
        <p:nvGrpSpPr>
          <p:cNvPr id="15" name="Group 27"/>
          <p:cNvGrpSpPr>
            <a:grpSpLocks/>
          </p:cNvGrpSpPr>
          <p:nvPr/>
        </p:nvGrpSpPr>
        <p:grpSpPr bwMode="auto">
          <a:xfrm>
            <a:off x="457195" y="4779962"/>
            <a:ext cx="8686805" cy="525463"/>
            <a:chOff x="672" y="1577"/>
            <a:chExt cx="5472" cy="331"/>
          </a:xfrm>
        </p:grpSpPr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3696" y="1577"/>
              <a:ext cx="2448" cy="31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600" dirty="0">
                  <a:solidFill>
                    <a:srgbClr val="FFFFFF"/>
                  </a:solidFill>
                  <a:latin typeface="Helvetica"/>
                  <a:cs typeface="Helvetica"/>
                </a:rPr>
                <a:t>Human Authorities</a:t>
              </a:r>
            </a:p>
          </p:txBody>
        </p:sp>
        <p:sp>
          <p:nvSpPr>
            <p:cNvPr id="17" name="Text Box 26"/>
            <p:cNvSpPr txBox="1">
              <a:spLocks noChangeArrowheads="1"/>
            </p:cNvSpPr>
            <p:nvPr/>
          </p:nvSpPr>
          <p:spPr bwMode="auto">
            <a:xfrm>
              <a:off x="672" y="1598"/>
              <a:ext cx="2976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tabLst>
                  <a:tab pos="3948113" algn="l"/>
                </a:tabLst>
              </a:pPr>
              <a:r>
                <a:rPr lang="en-US" sz="2600" b="1" u="sng" dirty="0">
                  <a:solidFill>
                    <a:srgbClr val="663300"/>
                  </a:solidFill>
                  <a:latin typeface="Helvetica"/>
                  <a:cs typeface="Helvetica"/>
                </a:rPr>
                <a:t>Oversight</a:t>
              </a:r>
              <a:r>
                <a:rPr lang="en-US" sz="2600" b="1" dirty="0">
                  <a:solidFill>
                    <a:srgbClr val="663300"/>
                  </a:solidFill>
                  <a:latin typeface="Helvetica"/>
                  <a:cs typeface="Helvetica"/>
                </a:rPr>
                <a:t> </a:t>
              </a:r>
              <a:r>
                <a:rPr lang="en-US" sz="2600" dirty="0">
                  <a:latin typeface="Helvetica"/>
                  <a:cs typeface="Helvetica"/>
                </a:rPr>
                <a:t>to the church</a:t>
              </a:r>
              <a:r>
                <a:rPr lang="en-US" sz="2600" b="1" dirty="0">
                  <a:solidFill>
                    <a:srgbClr val="663300"/>
                  </a:solidFill>
                  <a:latin typeface="Helvetica"/>
                  <a:cs typeface="Helvetica"/>
                </a:rPr>
                <a:t>	</a:t>
              </a:r>
              <a:r>
                <a:rPr lang="en-US" sz="2600" b="1" dirty="0">
                  <a:latin typeface="Wingdings"/>
                  <a:ea typeface="Wingdings"/>
                  <a:cs typeface="Wingdings"/>
                </a:rPr>
                <a:t></a:t>
              </a:r>
              <a:endParaRPr lang="en-US" sz="2600" b="1" dirty="0">
                <a:latin typeface="Helvetica"/>
                <a:cs typeface="Helvetica"/>
              </a:endParaRPr>
            </a:p>
          </p:txBody>
        </p:sp>
      </p:grp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257798" y="4779960"/>
            <a:ext cx="3886202" cy="492443"/>
          </a:xfrm>
          <a:prstGeom prst="rect">
            <a:avLst/>
          </a:prstGeom>
          <a:solidFill>
            <a:schemeClr val="tx1">
              <a:alpha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Church Leaders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934200" y="1838980"/>
            <a:ext cx="504640" cy="2940980"/>
            <a:chOff x="6934200" y="1838980"/>
            <a:chExt cx="504640" cy="2940980"/>
          </a:xfrm>
        </p:grpSpPr>
        <p:sp>
          <p:nvSpPr>
            <p:cNvPr id="27" name="Rectangle 26"/>
            <p:cNvSpPr/>
            <p:nvPr/>
          </p:nvSpPr>
          <p:spPr>
            <a:xfrm>
              <a:off x="6934200" y="1838980"/>
              <a:ext cx="504640" cy="523220"/>
            </a:xfrm>
            <a:prstGeom prst="rect">
              <a:avLst/>
            </a:prstGeom>
            <a:solidFill>
              <a:schemeClr val="tx1">
                <a:alpha val="72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chemeClr val="bg1"/>
                  </a:solidFill>
                  <a:latin typeface="Wingdings"/>
                  <a:ea typeface="Wingdings"/>
                  <a:cs typeface="Wingdings"/>
                </a:rPr>
                <a:t></a:t>
              </a:r>
              <a:endParaRPr lang="en-US" sz="2700" dirty="0">
                <a:solidFill>
                  <a:schemeClr val="bg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934200" y="2831165"/>
              <a:ext cx="504640" cy="523220"/>
            </a:xfrm>
            <a:prstGeom prst="rect">
              <a:avLst/>
            </a:prstGeom>
            <a:solidFill>
              <a:schemeClr val="tx1">
                <a:alpha val="72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chemeClr val="bg1"/>
                  </a:solidFill>
                  <a:latin typeface="Wingdings"/>
                  <a:ea typeface="Wingdings"/>
                  <a:cs typeface="Wingdings"/>
                </a:rPr>
                <a:t></a:t>
              </a:r>
              <a:endParaRPr lang="en-US" sz="2700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934200" y="4256740"/>
              <a:ext cx="504640" cy="523220"/>
            </a:xfrm>
            <a:prstGeom prst="rect">
              <a:avLst/>
            </a:prstGeom>
            <a:solidFill>
              <a:schemeClr val="tx1">
                <a:alpha val="72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chemeClr val="bg1"/>
                  </a:solidFill>
                  <a:latin typeface="Wingdings"/>
                  <a:ea typeface="Wingdings"/>
                  <a:cs typeface="Wingdings"/>
                </a:rPr>
                <a:t></a:t>
              </a:r>
              <a:endParaRPr lang="en-US" sz="27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Authority in the Church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24"/>
          <p:cNvSpPr txBox="1">
            <a:spLocks noChangeArrowheads="1"/>
          </p:cNvSpPr>
          <p:nvPr/>
        </p:nvSpPr>
        <p:spPr bwMode="auto">
          <a:xfrm>
            <a:off x="609600" y="1295400"/>
            <a:ext cx="7848600" cy="1061829"/>
          </a:xfrm>
          <a:prstGeom prst="rect">
            <a:avLst/>
          </a:prstGeom>
          <a:solidFill>
            <a:schemeClr val="tx1">
              <a:alpha val="73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91440" rIns="18288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b="1" dirty="0">
                <a:solidFill>
                  <a:srgbClr val="96DBFF"/>
                </a:solidFill>
                <a:latin typeface="Helvetica"/>
                <a:cs typeface="Helvetica"/>
              </a:rPr>
              <a:t>Authority + Responsibility</a:t>
            </a:r>
          </a:p>
          <a:p>
            <a:pPr algn="ctr">
              <a:spcBef>
                <a:spcPts val="0"/>
              </a:spcBef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Leaders will have to give an account before God.</a:t>
            </a:r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The Extent of Overseers’ Authority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04800" y="2438400"/>
            <a:ext cx="8382000" cy="42672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304800" y="994608"/>
            <a:ext cx="8382000" cy="1292661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miter lim="800000"/>
            <a:headEnd/>
            <a:tailEnd/>
          </a:ln>
        </p:spPr>
        <p:txBody>
          <a:bodyPr lIns="182880" tIns="137160" rIns="182880" bIns="137160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FF"/>
                </a:solidFill>
                <a:latin typeface="Helvetica"/>
                <a:cs typeface="Helvetica"/>
              </a:rPr>
              <a:t>1 Timothy 3:1-7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FFFFFF"/>
                </a:solidFill>
                <a:latin typeface="Helvetica"/>
                <a:cs typeface="Helvetica"/>
              </a:rPr>
              <a:t>Qualifications for elder or overseer: </a:t>
            </a:r>
            <a:r>
              <a:rPr lang="en-US" sz="2800" b="1" dirty="0">
                <a:solidFill>
                  <a:srgbClr val="96DBFF"/>
                </a:solidFill>
                <a:latin typeface="Helvetica"/>
                <a:cs typeface="Helvetica"/>
              </a:rPr>
              <a:t>MAN</a:t>
            </a:r>
          </a:p>
        </p:txBody>
      </p:sp>
      <p:pic>
        <p:nvPicPr>
          <p:cNvPr id="9243" name="Picture 27" descr="92154809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22814" y="2464882"/>
            <a:ext cx="3180538" cy="424071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9245" name="Picture 29" descr="9220807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219200" y="2438400"/>
            <a:ext cx="2819400" cy="42672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1219200" y="2667000"/>
            <a:ext cx="2819400" cy="1338828"/>
          </a:xfrm>
          <a:prstGeom prst="rect">
            <a:avLst/>
          </a:prstGeom>
          <a:solidFill>
            <a:schemeClr val="tx1">
              <a:alpha val="70000"/>
            </a:schemeClr>
          </a:solidFill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Wise and responsible authority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4724400" y="2667000"/>
            <a:ext cx="3200399" cy="1338828"/>
          </a:xfrm>
          <a:prstGeom prst="rect">
            <a:avLst/>
          </a:prstGeom>
          <a:solidFill>
            <a:schemeClr val="tx1">
              <a:alpha val="70000"/>
            </a:schemeClr>
          </a:solidFill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700">
                <a:solidFill>
                  <a:schemeClr val="bg1"/>
                </a:solidFill>
                <a:latin typeface="Helvetica"/>
                <a:cs typeface="Helvetica"/>
              </a:rPr>
              <a:t>Wise and responsible authority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1219200" y="4419600"/>
            <a:ext cx="2819400" cy="1754327"/>
          </a:xfrm>
          <a:prstGeom prst="rect">
            <a:avLst/>
          </a:prstGeom>
          <a:solidFill>
            <a:schemeClr val="tx1">
              <a:alpha val="70000"/>
            </a:schemeClr>
          </a:solidFill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700">
                <a:solidFill>
                  <a:schemeClr val="bg1"/>
                </a:solidFill>
                <a:latin typeface="Helvetica"/>
                <a:cs typeface="Helvetica"/>
              </a:rPr>
              <a:t>Christ-like, faithful, pure oversight of family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4724400" y="4419600"/>
            <a:ext cx="3200400" cy="923330"/>
          </a:xfrm>
          <a:prstGeom prst="rect">
            <a:avLst/>
          </a:prstGeom>
          <a:solidFill>
            <a:schemeClr val="tx1">
              <a:alpha val="70000"/>
            </a:schemeClr>
          </a:solidFill>
          <a:ln w="571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700" dirty="0">
                <a:solidFill>
                  <a:schemeClr val="bg1"/>
                </a:solidFill>
                <a:latin typeface="Helvetica"/>
                <a:cs typeface="Helvetica"/>
              </a:rPr>
              <a:t>Further oversight of the family of God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38600" y="4648200"/>
            <a:ext cx="685800" cy="507831"/>
          </a:xfrm>
          <a:prstGeom prst="rect">
            <a:avLst/>
          </a:prstGeom>
          <a:solidFill>
            <a:schemeClr val="tx1">
              <a:alpha val="72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700" dirty="0">
                <a:solidFill>
                  <a:schemeClr val="bg1"/>
                </a:solidFill>
                <a:latin typeface="Wingdings"/>
                <a:ea typeface="Wingdings"/>
                <a:cs typeface="Wingdings"/>
              </a:rPr>
              <a:t></a:t>
            </a:r>
            <a:endParaRPr lang="en-US" sz="2700" dirty="0">
              <a:solidFill>
                <a:schemeClr val="bg1"/>
              </a:solidFill>
            </a:endParaRPr>
          </a:p>
        </p:txBody>
      </p:sp>
      <p:sp>
        <p:nvSpPr>
          <p:cNvPr id="12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Qualifications</a:t>
            </a:r>
            <a:r>
              <a:rPr kumimoji="0" lang="en-US" sz="3500" b="1" i="0" u="none" strike="noStrike" kern="1200" cap="none" spc="0" normalizeH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 for Overseers</a:t>
            </a:r>
            <a:endParaRPr kumimoji="0" lang="en-US" sz="3500" b="1" i="0" u="none" strike="noStrike" kern="1200" cap="none" spc="0" normalizeH="0" baseline="0" noProof="0" dirty="0">
              <a:ln>
                <a:noFill/>
              </a:ln>
              <a:solidFill>
                <a:srgbClr val="96DBFF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6" grpId="0" animBg="1"/>
      <p:bldP spid="9247" grpId="0" animBg="1"/>
      <p:bldP spid="9248" grpId="0" animBg="1"/>
      <p:bldP spid="9249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914400"/>
            <a:ext cx="9144000" cy="59436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04800" y="1004888"/>
            <a:ext cx="8382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700" dirty="0">
                <a:solidFill>
                  <a:srgbClr val="FFFFFF"/>
                </a:solidFill>
                <a:latin typeface="Helvetica"/>
                <a:cs typeface="Helvetica"/>
              </a:rPr>
              <a:t>1 Timothy 2:9-15</a:t>
            </a:r>
          </a:p>
        </p:txBody>
      </p:sp>
      <p:pic>
        <p:nvPicPr>
          <p:cNvPr id="10253" name="Picture 13" descr="9084163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06500" y="1855871"/>
            <a:ext cx="6794500" cy="452966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066800" y="1676400"/>
            <a:ext cx="3429000" cy="4876800"/>
          </a:xfrm>
          <a:prstGeom prst="rect">
            <a:avLst/>
          </a:prstGeom>
          <a:solidFill>
            <a:schemeClr val="tx1">
              <a:alpha val="62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b="1" dirty="0">
                <a:solidFill>
                  <a:srgbClr val="FFB7E8"/>
                </a:solidFill>
                <a:latin typeface="Helvetica"/>
                <a:cs typeface="Helvetica"/>
              </a:rPr>
              <a:t>WOMEN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Respectable apparel, with modesty and self-control . . . and good works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Elder/overseer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4724400" y="1676400"/>
            <a:ext cx="3429000" cy="4876800"/>
          </a:xfrm>
          <a:prstGeom prst="rect">
            <a:avLst/>
          </a:prstGeom>
          <a:solidFill>
            <a:schemeClr val="tx1">
              <a:alpha val="62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b="1" dirty="0">
                <a:solidFill>
                  <a:srgbClr val="96DBFF"/>
                </a:solidFill>
                <a:latin typeface="Helvetica"/>
                <a:cs typeface="Helvetica"/>
              </a:rPr>
              <a:t>MEN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Pray without anger or quarreling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Elder/overseer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chemeClr val="bg1"/>
                </a:solidFill>
                <a:latin typeface="Helvetica"/>
                <a:cs typeface="Helvetica"/>
              </a:rPr>
              <a:t>Able to </a:t>
            </a:r>
            <a:r>
              <a:rPr lang="en-US" sz="2600" b="1" u="sng" dirty="0">
                <a:solidFill>
                  <a:schemeClr val="accent1"/>
                </a:solidFill>
                <a:latin typeface="Helvetica"/>
                <a:cs typeface="Helvetica"/>
              </a:rPr>
              <a:t>teach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FFFF"/>
                </a:solidFill>
                <a:latin typeface="Helvetica"/>
                <a:cs typeface="Helvetica"/>
              </a:rPr>
              <a:t>Able to </a:t>
            </a:r>
            <a:r>
              <a:rPr lang="en-US" sz="2600" b="1" u="sng" dirty="0">
                <a:solidFill>
                  <a:srgbClr val="BBE0E3"/>
                </a:solidFill>
                <a:latin typeface="Helvetica"/>
                <a:cs typeface="Helvetica"/>
              </a:rPr>
              <a:t>manage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600200" y="5105400"/>
            <a:ext cx="2362200" cy="457200"/>
            <a:chOff x="816" y="3216"/>
            <a:chExt cx="1488" cy="288"/>
          </a:xfrm>
        </p:grpSpPr>
        <p:sp>
          <p:nvSpPr>
            <p:cNvPr id="9225" name="Line 16"/>
            <p:cNvSpPr>
              <a:spLocks noChangeShapeType="1"/>
            </p:cNvSpPr>
            <p:nvPr/>
          </p:nvSpPr>
          <p:spPr bwMode="auto">
            <a:xfrm flipV="1">
              <a:off x="816" y="3216"/>
              <a:ext cx="1488" cy="240"/>
            </a:xfrm>
            <a:prstGeom prst="line">
              <a:avLst/>
            </a:prstGeom>
            <a:noFill/>
            <a:ln w="114300">
              <a:solidFill>
                <a:srgbClr val="800000">
                  <a:alpha val="84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26" name="Line 17"/>
            <p:cNvSpPr>
              <a:spLocks noChangeShapeType="1"/>
            </p:cNvSpPr>
            <p:nvPr/>
          </p:nvSpPr>
          <p:spPr bwMode="auto">
            <a:xfrm>
              <a:off x="816" y="3216"/>
              <a:ext cx="1488" cy="288"/>
            </a:xfrm>
            <a:prstGeom prst="line">
              <a:avLst/>
            </a:prstGeom>
            <a:noFill/>
            <a:ln w="114300">
              <a:solidFill>
                <a:srgbClr val="800000">
                  <a:alpha val="84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itle 2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>
              <a:alpha val="57000"/>
            </a:schemeClr>
          </a:solidFill>
        </p:spPr>
        <p:txBody>
          <a:bodyPr vert="horz" lIns="182880" tIns="45720" rIns="91440" bIns="45720" rtlCol="0" anchor="ctr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117475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96DBFF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The Role of Overseer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build="allAtOnce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</TotalTime>
  <Words>742</Words>
  <Application>Microsoft Office PowerPoint</Application>
  <PresentationFormat>On-screen Show (4:3)</PresentationFormat>
  <Paragraphs>121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Helvetica</vt:lpstr>
      <vt:lpstr>Wingdings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Desiring God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Sarah M Nelson</dc:creator>
  <cp:lastModifiedBy>Lori Myers</cp:lastModifiedBy>
  <cp:revision>50</cp:revision>
  <dcterms:created xsi:type="dcterms:W3CDTF">2011-05-11T05:21:11Z</dcterms:created>
  <dcterms:modified xsi:type="dcterms:W3CDTF">2024-11-26T20:56:29Z</dcterms:modified>
</cp:coreProperties>
</file>