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8" r:id="rId5"/>
    <p:sldId id="265" r:id="rId6"/>
    <p:sldId id="261" r:id="rId7"/>
    <p:sldId id="262" r:id="rId8"/>
    <p:sldId id="263" r:id="rId9"/>
    <p:sldId id="264" r:id="rId10"/>
    <p:sldId id="266" r:id="rId11"/>
    <p:sldId id="269" r:id="rId12"/>
    <p:sldId id="267" r:id="rId13"/>
    <p:sldId id="271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59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85ED6-8A9E-4D9D-8599-D27747F60628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FC771-59CC-4803-BC25-782B71FA61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716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FC771-59CC-4803-BC25-782B71FA61E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026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FC771-59CC-4803-BC25-782B71FA61E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136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FC771-59CC-4803-BC25-782B71FA61E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42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50000" contrast="-70000"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2486B-D7CA-4DBD-A5A6-18E433AD421B}" type="datetimeFigureOut">
              <a:rPr lang="en-US" smtClean="0"/>
              <a:pPr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8E989-BB31-4218-9021-148ACDDCA4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solidFill>
            <a:schemeClr val="accent2">
              <a:alpha val="58000"/>
            </a:schemeClr>
          </a:solidFill>
          <a:ln w="9525">
            <a:noFill/>
            <a:miter lim="800000"/>
            <a:headEnd/>
            <a:tailEnd/>
          </a:ln>
        </p:spPr>
        <p:txBody>
          <a:bodyPr tIns="228600" rIns="27432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Rejoicing in God’s Good Design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0" y="0"/>
            <a:ext cx="9144000" cy="1264919"/>
            <a:chOff x="0" y="-2133600"/>
            <a:chExt cx="9144000" cy="1264919"/>
          </a:xfrm>
        </p:grpSpPr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0" y="-2133600"/>
              <a:ext cx="9144000" cy="121920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71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tIns="274320"/>
            <a:lstStyle/>
            <a:p>
              <a:pPr marL="2332038" lvl="0" indent="-2103438"/>
              <a:r>
                <a:rPr lang="en-US" sz="2600" b="1" dirty="0">
                  <a:solidFill>
                    <a:schemeClr val="bg1"/>
                  </a:solidFill>
                  <a:latin typeface="Helvetica"/>
                  <a:cs typeface="Helvetica"/>
                </a:rPr>
                <a:t>Lesson 3: 	The Design of the Creator:</a:t>
              </a:r>
            </a:p>
            <a:p>
              <a:pPr marL="2332038" lvl="0" indent="-2103438"/>
              <a:r>
                <a:rPr lang="en-US" sz="2600" b="1" dirty="0">
                  <a:solidFill>
                    <a:schemeClr val="bg1"/>
                  </a:solidFill>
                  <a:latin typeface="Helvetica"/>
                  <a:cs typeface="Helvetica"/>
                </a:rPr>
                <a:t>	Man Created Male and Female</a:t>
              </a:r>
            </a:p>
            <a:p>
              <a:pPr marL="228600"/>
              <a:endParaRPr lang="en-US" sz="3600" b="1" dirty="0">
                <a:solidFill>
                  <a:schemeClr val="bg1"/>
                </a:solidFill>
                <a:latin typeface="Helvetica"/>
                <a:cs typeface="Helvetica"/>
              </a:endParaRPr>
            </a:p>
            <a:p>
              <a:pPr marL="228600"/>
              <a:endParaRPr lang="en-US" sz="3600" b="1" dirty="0">
                <a:solidFill>
                  <a:schemeClr val="bg1"/>
                </a:solidFill>
                <a:latin typeface="TradeGothic" pitchFamily="2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-914400"/>
              <a:ext cx="9144000" cy="45719"/>
            </a:xfrm>
            <a:prstGeom prst="rect">
              <a:avLst/>
            </a:prstGeom>
            <a:solidFill>
              <a:srgbClr val="4F81BD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274320"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447800"/>
            <a:ext cx="9144000" cy="4191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81000" y="5877580"/>
            <a:ext cx="830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800" dirty="0">
                <a:latin typeface="Helvetica"/>
                <a:cs typeface="Helvetica"/>
              </a:rPr>
              <a:t>Differences go to the </a:t>
            </a:r>
            <a:r>
              <a:rPr lang="en-US" sz="2800" b="1" u="sng" dirty="0">
                <a:solidFill>
                  <a:srgbClr val="4F81BD"/>
                </a:solidFill>
                <a:latin typeface="Helvetica"/>
                <a:cs typeface="Helvetica"/>
              </a:rPr>
              <a:t>core</a:t>
            </a:r>
            <a:r>
              <a:rPr lang="en-US" sz="2800" dirty="0">
                <a:latin typeface="Helvetica"/>
                <a:cs typeface="Helvetica"/>
              </a:rPr>
              <a:t> of who we really are.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0"/>
            <a:ext cx="9144000" cy="883919"/>
            <a:chOff x="0" y="0"/>
            <a:chExt cx="9144000" cy="883919"/>
          </a:xfrm>
        </p:grpSpPr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83820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71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tIns="182880"/>
            <a:lstStyle/>
            <a:p>
              <a:pPr marL="228600"/>
              <a:r>
                <a:rPr lang="en-US" sz="3600" b="1" dirty="0">
                  <a:solidFill>
                    <a:schemeClr val="bg1"/>
                  </a:solidFill>
                  <a:latin typeface="Helvetica"/>
                  <a:cs typeface="Helvetica"/>
                </a:rPr>
                <a:t>Illustration</a:t>
              </a:r>
            </a:p>
            <a:p>
              <a:pPr marL="228600"/>
              <a:endParaRPr lang="en-US" sz="3600" b="1" dirty="0">
                <a:solidFill>
                  <a:schemeClr val="bg1"/>
                </a:solidFill>
                <a:latin typeface="TradeGothic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838200"/>
              <a:ext cx="9144000" cy="45719"/>
            </a:xfrm>
            <a:prstGeom prst="rect">
              <a:avLst/>
            </a:prstGeom>
            <a:solidFill>
              <a:srgbClr val="4F81BD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" name="Picture 15" descr="DO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1676400"/>
            <a:ext cx="2025936" cy="3733800"/>
          </a:xfrm>
          <a:prstGeom prst="rect">
            <a:avLst/>
          </a:prstGeom>
          <a:effectLst>
            <a:outerShdw blurRad="24765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TOWTRUC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9600" y="1981200"/>
            <a:ext cx="3756338" cy="3200400"/>
          </a:xfrm>
          <a:prstGeom prst="rect">
            <a:avLst/>
          </a:prstGeom>
          <a:effectLst>
            <a:outerShdw blurRad="304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" y="1680894"/>
            <a:ext cx="8382000" cy="458587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274320" tIns="228600" rIns="274320" bIns="228600" rtlCol="0">
            <a:spAutoFit/>
          </a:bodyPr>
          <a:lstStyle/>
          <a:p>
            <a:pPr marL="341313" indent="-341313"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dirty="0">
                <a:latin typeface="Helvetica"/>
                <a:cs typeface="Helvetica"/>
              </a:rPr>
              <a:t>Maleness and femaleness is not something to be overcome—it is to be embraced.</a:t>
            </a:r>
            <a:endParaRPr lang="en-US" sz="2600" dirty="0">
              <a:latin typeface="Helvetica"/>
              <a:cs typeface="Helvetica"/>
            </a:endParaRPr>
          </a:p>
          <a:p>
            <a:pPr marL="341313" indent="-341313">
              <a:spcAft>
                <a:spcPts val="600"/>
              </a:spcAft>
            </a:pPr>
            <a:endParaRPr lang="en-US" sz="2600" dirty="0">
              <a:latin typeface="Helvetica"/>
              <a:cs typeface="Helvetica"/>
            </a:endParaRPr>
          </a:p>
          <a:p>
            <a:pPr marL="341313" indent="-341313">
              <a:spcAft>
                <a:spcPts val="600"/>
              </a:spcAft>
            </a:pPr>
            <a:endParaRPr lang="en-US" sz="2600" dirty="0">
              <a:latin typeface="Helvetica"/>
              <a:cs typeface="Helvetica"/>
            </a:endParaRPr>
          </a:p>
          <a:p>
            <a:pPr marL="341313" indent="-341313">
              <a:spcAft>
                <a:spcPts val="600"/>
              </a:spcAft>
            </a:pPr>
            <a:endParaRPr lang="en-US" sz="2600" dirty="0">
              <a:latin typeface="Helvetica"/>
              <a:cs typeface="Helvetica"/>
            </a:endParaRPr>
          </a:p>
          <a:p>
            <a:pPr marL="341313" indent="-341313">
              <a:spcAft>
                <a:spcPts val="600"/>
              </a:spcAft>
            </a:pPr>
            <a:endParaRPr lang="en-US" sz="2800" dirty="0">
              <a:latin typeface="Helvetica"/>
              <a:cs typeface="Helvetica"/>
            </a:endParaRPr>
          </a:p>
          <a:p>
            <a:pPr marL="341313" indent="-341313">
              <a:spcAft>
                <a:spcPts val="600"/>
              </a:spcAft>
              <a:buFont typeface="Arial" pitchFamily="34" charset="0"/>
              <a:buChar char="•"/>
            </a:pPr>
            <a:r>
              <a:rPr lang="en-US" sz="2700" dirty="0">
                <a:latin typeface="Helvetica"/>
                <a:cs typeface="Helvetica"/>
              </a:rPr>
              <a:t>God-given differences between men and women—biological, emotional, and behavioral—are to be </a:t>
            </a:r>
            <a:r>
              <a:rPr lang="en-US" sz="2700" b="1" u="sng" dirty="0">
                <a:latin typeface="Helvetica"/>
                <a:cs typeface="Helvetica"/>
              </a:rPr>
              <a:t>affirmed</a:t>
            </a:r>
            <a:r>
              <a:rPr lang="en-US" sz="2700" b="1" dirty="0">
                <a:latin typeface="Helvetica"/>
                <a:cs typeface="Helvetica"/>
              </a:rPr>
              <a:t> </a:t>
            </a:r>
            <a:r>
              <a:rPr lang="en-US" sz="2700" dirty="0">
                <a:latin typeface="Helvetica"/>
                <a:cs typeface="Helvetica"/>
              </a:rPr>
              <a:t>and </a:t>
            </a:r>
            <a:r>
              <a:rPr lang="en-US" sz="2700" b="1" u="sng" dirty="0">
                <a:latin typeface="Helvetica"/>
                <a:cs typeface="Helvetica"/>
              </a:rPr>
              <a:t>celebrated</a:t>
            </a:r>
            <a:r>
              <a:rPr lang="en-US" sz="2700" dirty="0">
                <a:latin typeface="Helvetica"/>
                <a:cs typeface="Helvetica"/>
              </a:rPr>
              <a:t>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44000" cy="1493519"/>
            <a:chOff x="0" y="-609600"/>
            <a:chExt cx="9144000" cy="1493519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0" y="-609600"/>
              <a:ext cx="9144000" cy="144780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71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tIns="182880"/>
            <a:lstStyle/>
            <a:p>
              <a:pPr marL="228600"/>
              <a:r>
                <a:rPr lang="en-US" sz="3300" b="1" dirty="0">
                  <a:solidFill>
                    <a:schemeClr val="bg1"/>
                  </a:solidFill>
                  <a:latin typeface="Helvetica"/>
                  <a:cs typeface="Helvetica"/>
                </a:rPr>
                <a:t>It Is Very Good That God</a:t>
              </a:r>
              <a:br>
                <a:rPr lang="en-US" sz="3300" b="1" dirty="0">
                  <a:solidFill>
                    <a:schemeClr val="bg1"/>
                  </a:solidFill>
                  <a:latin typeface="Helvetica"/>
                  <a:cs typeface="Helvetica"/>
                </a:rPr>
              </a:br>
              <a:r>
                <a:rPr lang="en-US" sz="3300" b="1" dirty="0">
                  <a:solidFill>
                    <a:schemeClr val="bg1"/>
                  </a:solidFill>
                  <a:latin typeface="Helvetica"/>
                  <a:cs typeface="Helvetica"/>
                </a:rPr>
                <a:t>Created Man As Male and Female</a:t>
              </a:r>
            </a:p>
            <a:p>
              <a:pPr marL="228600"/>
              <a:endParaRPr lang="en-US" sz="3600" b="1" dirty="0">
                <a:solidFill>
                  <a:schemeClr val="bg1"/>
                </a:solidFill>
                <a:latin typeface="Helvetica"/>
                <a:cs typeface="Helvetica"/>
              </a:endParaRPr>
            </a:p>
            <a:p>
              <a:pPr marL="228600"/>
              <a:endParaRPr lang="en-US" sz="3600" b="1" dirty="0">
                <a:solidFill>
                  <a:schemeClr val="bg1"/>
                </a:solidFill>
                <a:latin typeface="TradeGothic" pitchFamily="2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838200"/>
              <a:ext cx="9144000" cy="45719"/>
            </a:xfrm>
            <a:prstGeom prst="rect">
              <a:avLst/>
            </a:prstGeom>
            <a:solidFill>
              <a:srgbClr val="4F81BD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8382000" cy="5816977"/>
          </a:xfrm>
          <a:prstGeom prst="rect">
            <a:avLst/>
          </a:prstGeom>
          <a:solidFill>
            <a:schemeClr val="bg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marL="236538" lvl="0"/>
            <a:endParaRPr lang="en-US" sz="2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36538"/>
            <a:r>
              <a:rPr lang="en-US" sz="2200" b="1" dirty="0">
                <a:latin typeface="Arial" pitchFamily="34" charset="0"/>
                <a:cs typeface="Arial" pitchFamily="34" charset="0"/>
              </a:rPr>
              <a:t>This curriculum includes images from </a:t>
            </a:r>
            <a:r>
              <a:rPr lang="en-US" sz="2200" b="1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 © 2011, and its licensors, which are protected by the copyright laws of the U.S., Canada, and elsewhere. Used under license. Images for this PowerPoint® show supplied by:</a:t>
            </a:r>
          </a:p>
          <a:p>
            <a:pPr marL="236538" lvl="0"/>
            <a:endParaRPr lang="en-US" sz="2100" b="1" dirty="0">
              <a:latin typeface="Arial" pitchFamily="34" charset="0"/>
              <a:cs typeface="Arial" pitchFamily="34" charset="0"/>
            </a:endParaRPr>
          </a:p>
          <a:p>
            <a:pPr marL="682625" lvl="0" indent="-446088"/>
            <a:r>
              <a:rPr lang="en-US" sz="2000" dirty="0">
                <a:latin typeface="Arial" pitchFamily="34" charset="0"/>
                <a:cs typeface="Arial" pitchFamily="34" charset="0"/>
              </a:rPr>
              <a:t>Pink and Blue Booties (slide background):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r>
              <a:rPr lang="en-US" sz="2000" dirty="0">
                <a:latin typeface="Arial" pitchFamily="34" charset="0"/>
                <a:cs typeface="Arial" pitchFamily="34" charset="0"/>
              </a:rPr>
              <a:t>Spider Monkey (slide 2):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r>
              <a:rPr lang="en-US" sz="2000" dirty="0">
                <a:latin typeface="Arial" pitchFamily="34" charset="0"/>
                <a:cs typeface="Arial" pitchFamily="34" charset="0"/>
              </a:rPr>
              <a:t>Sad Girl (slide 2):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r>
              <a:rPr lang="en-US" sz="2000" dirty="0">
                <a:latin typeface="Arial" pitchFamily="34" charset="0"/>
                <a:cs typeface="Arial" pitchFamily="34" charset="0"/>
              </a:rPr>
              <a:t>Snail (slide 2):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Creatas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Images/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latin typeface="Arial" pitchFamily="34" charset="0"/>
                <a:cs typeface="Arial" pitchFamily="34" charset="0"/>
              </a:rPr>
              <a:t>Ultrasound (slide 2): Comstock/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r>
              <a:rPr lang="en-US" sz="2000" dirty="0">
                <a:latin typeface="Arial" pitchFamily="34" charset="0"/>
                <a:cs typeface="Arial" pitchFamily="34" charset="0"/>
              </a:rPr>
              <a:t>Family (slide 4): Jack Hollingsworth/Digital Vision/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latin typeface="Arial" pitchFamily="34" charset="0"/>
                <a:cs typeface="Arial" pitchFamily="34" charset="0"/>
              </a:rPr>
              <a:t>Androgyny (slide 6):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iStockphoto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sz="2000" dirty="0">
                <a:latin typeface="Arial" pitchFamily="34" charset="0"/>
                <a:cs typeface="Arial" pitchFamily="34" charset="0"/>
              </a:rPr>
              <a:t>Androgyny (slide 6): Jupiter Images/Photos.com/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682625" lvl="0" indent="-446088"/>
            <a:r>
              <a:rPr lang="en-US" sz="2000" dirty="0">
                <a:latin typeface="Arial" pitchFamily="34" charset="0"/>
                <a:cs typeface="Arial" pitchFamily="34" charset="0"/>
              </a:rPr>
              <a:t>Brain MRI (slide 9):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Hemera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lvl="0" indent="-446088"/>
            <a:r>
              <a:rPr lang="en-US" sz="2000" dirty="0">
                <a:latin typeface="Arial" pitchFamily="34" charset="0"/>
                <a:cs typeface="Arial" pitchFamily="34" charset="0"/>
              </a:rPr>
              <a:t>Toy Truck (slide 10): George Doyle/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Stockbyte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latin typeface="Arial" pitchFamily="34" charset="0"/>
                <a:cs typeface="Arial" pitchFamily="34" charset="0"/>
              </a:rPr>
              <a:t>Doll (slide 10): Ablestock.com/Getty Images/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 </a:t>
            </a:r>
          </a:p>
          <a:p>
            <a:pPr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7864" y="457200"/>
            <a:ext cx="8458200" cy="5586145"/>
          </a:xfrm>
          <a:prstGeom prst="rect">
            <a:avLst/>
          </a:prstGeom>
          <a:solidFill>
            <a:schemeClr val="bg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Copyright © 2011 by Gary Steward and Next Generation Resources, Inc. Illustrations Truth78. All rights reserved.</a:t>
            </a:r>
          </a:p>
          <a:p>
            <a:pPr lvl="0" algn="ctr"/>
            <a:endParaRPr lang="en-US" sz="2100" b="1" dirty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Scripture quotations are from The Holy Bible, English</a:t>
            </a: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Standard Version, copyright © 2001 by Crossway Bibles, </a:t>
            </a:r>
            <a:br>
              <a:rPr lang="en-US" sz="2100" b="1" dirty="0"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latin typeface="Arial" pitchFamily="34" charset="0"/>
                <a:cs typeface="Arial" pitchFamily="34" charset="0"/>
              </a:rPr>
              <a:t>a division of Good News Publishers. Used by permission. All rights reserved.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edit the slide to match the lesson you teach, but </a:t>
            </a:r>
            <a:b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not alter the licensed images 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use them for any purpose other than Your Word is Truth.</a:t>
            </a: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This publication includes images from </a:t>
            </a:r>
            <a:br>
              <a:rPr lang="en-US" sz="2100" b="1" dirty="0">
                <a:latin typeface="Arial" pitchFamily="34" charset="0"/>
                <a:cs typeface="Arial" pitchFamily="34" charset="0"/>
              </a:rPr>
            </a:br>
            <a:r>
              <a:rPr lang="en-US" sz="2100" b="1" dirty="0" err="1">
                <a:latin typeface="Arial" pitchFamily="34" charset="0"/>
                <a:cs typeface="Arial" pitchFamily="34" charset="0"/>
              </a:rPr>
              <a:t>GettyImages</a:t>
            </a:r>
            <a:r>
              <a:rPr lang="en-US" sz="2100" b="1" dirty="0">
                <a:latin typeface="Arial" pitchFamily="34" charset="0"/>
                <a:cs typeface="Arial" pitchFamily="34" charset="0"/>
              </a:rPr>
              <a:t>/Thinkstock Corporation © 2011, and </a:t>
            </a:r>
            <a:br>
              <a:rPr lang="en-US" sz="2100" b="1" dirty="0"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latin typeface="Arial" pitchFamily="34" charset="0"/>
                <a:cs typeface="Arial" pitchFamily="34" charset="0"/>
              </a:rPr>
              <a:t>its licensors. Used under license.</a:t>
            </a:r>
          </a:p>
          <a:p>
            <a:pPr lvl="0"/>
            <a:endParaRPr lang="en-US" sz="2100" b="1" dirty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Truth78</a:t>
            </a: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info@Truth78.org</a:t>
            </a: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www.Truth78.org</a:t>
            </a:r>
            <a:endParaRPr lang="en-US" sz="2300" b="1" dirty="0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33400" y="1066800"/>
            <a:ext cx="8077200" cy="533400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78050614.jpg"/>
          <p:cNvPicPr>
            <a:picLocks noChangeAspect="1"/>
          </p:cNvPicPr>
          <p:nvPr/>
        </p:nvPicPr>
        <p:blipFill>
          <a:blip r:embed="rId3" cstate="print"/>
          <a:srcRect t="15454" b="4624"/>
          <a:stretch>
            <a:fillRect/>
          </a:stretch>
        </p:blipFill>
        <p:spPr>
          <a:xfrm>
            <a:off x="4724400" y="3810000"/>
            <a:ext cx="3886200" cy="2590800"/>
          </a:xfrm>
          <a:prstGeom prst="rect">
            <a:avLst/>
          </a:prstGeom>
        </p:spPr>
      </p:pic>
      <p:pic>
        <p:nvPicPr>
          <p:cNvPr id="8" name="Picture 7" descr="877139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1074234"/>
            <a:ext cx="3889564" cy="2583366"/>
          </a:xfrm>
          <a:prstGeom prst="rect">
            <a:avLst/>
          </a:prstGeom>
        </p:spPr>
      </p:pic>
      <p:pic>
        <p:nvPicPr>
          <p:cNvPr id="9" name="Picture 8" descr="929726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982" y="1066800"/>
            <a:ext cx="3885035" cy="2583135"/>
          </a:xfrm>
          <a:prstGeom prst="rect">
            <a:avLst/>
          </a:prstGeom>
        </p:spPr>
      </p:pic>
      <p:pic>
        <p:nvPicPr>
          <p:cNvPr id="10" name="Picture 9" descr="10647293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400" y="3811345"/>
            <a:ext cx="3886200" cy="2580442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tx2">
              <a:lumMod val="60000"/>
              <a:lumOff val="40000"/>
              <a:alpha val="71000"/>
            </a:schemeClr>
          </a:solidFill>
          <a:ln w="9525">
            <a:noFill/>
            <a:miter lim="800000"/>
            <a:headEnd/>
            <a:tailEnd/>
          </a:ln>
        </p:spPr>
        <p:txBody>
          <a:bodyPr tIns="18288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Illustration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838200"/>
            <a:ext cx="9144000" cy="45719"/>
          </a:xfrm>
          <a:prstGeom prst="rect">
            <a:avLst/>
          </a:prstGeom>
          <a:solidFill>
            <a:srgbClr val="4F81BD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33400" y="1143000"/>
            <a:ext cx="8001000" cy="443198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274320" tIns="274320" rIns="274320" bIns="274320" rtlCol="0">
            <a:spAutoFit/>
          </a:bodyPr>
          <a:lstStyle/>
          <a:p>
            <a:r>
              <a:rPr lang="en-US" sz="2800" dirty="0">
                <a:latin typeface="Helvetica"/>
                <a:cs typeface="Helvetica"/>
              </a:rPr>
              <a:t>Genesis 1:24-26</a:t>
            </a:r>
          </a:p>
          <a:p>
            <a:r>
              <a:rPr lang="en-US" sz="2800" dirty="0">
                <a:latin typeface="Helvetica"/>
                <a:cs typeface="Helvetica"/>
              </a:rPr>
              <a:t>Genesis 1:27</a:t>
            </a:r>
          </a:p>
          <a:p>
            <a:r>
              <a:rPr lang="en-US" sz="2800" dirty="0">
                <a:latin typeface="Helvetica"/>
                <a:cs typeface="Helvetica"/>
              </a:rPr>
              <a:t>Genesis 1:28</a:t>
            </a:r>
          </a:p>
          <a:p>
            <a:endParaRPr lang="en-US" sz="2800" dirty="0">
              <a:latin typeface="Helvetica"/>
              <a:cs typeface="Helvetica"/>
            </a:endParaRPr>
          </a:p>
          <a:p>
            <a:r>
              <a:rPr lang="en-US" sz="2800" dirty="0">
                <a:latin typeface="Helvetica"/>
                <a:cs typeface="Helvetica"/>
              </a:rPr>
              <a:t>How is man set apart from other creatures?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latin typeface="Helvetica"/>
                <a:cs typeface="Helvetica"/>
              </a:rPr>
              <a:t>Man given authority over the other creatures and told to rule over them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latin typeface="Helvetica"/>
                <a:cs typeface="Helvetica"/>
              </a:rPr>
              <a:t>Man is created specially in the image of God</a:t>
            </a:r>
            <a:endParaRPr lang="en-US" sz="3600" dirty="0">
              <a:latin typeface="Helvetica"/>
              <a:cs typeface="Helvetic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" y="5715000"/>
            <a:ext cx="8001000" cy="762000"/>
          </a:xfrm>
          <a:prstGeom prst="rect">
            <a:avLst/>
          </a:prstGeom>
          <a:solidFill>
            <a:schemeClr val="accent2">
              <a:lumMod val="75000"/>
              <a:alpha val="65000"/>
            </a:schemeClr>
          </a:solidFill>
        </p:spPr>
        <p:txBody>
          <a:bodyPr wrap="square" lIns="182880" tIns="182880" rIns="182880" bIns="182880" rtlCol="0" anchor="ctr" anchorCtr="0">
            <a:no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Helvetica"/>
                <a:cs typeface="Helvetica"/>
              </a:rPr>
              <a:t>Man is a unique creature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tx2">
              <a:lumMod val="60000"/>
              <a:lumOff val="40000"/>
              <a:alpha val="71000"/>
            </a:schemeClr>
          </a:solidFill>
          <a:ln w="9525">
            <a:noFill/>
            <a:miter lim="800000"/>
            <a:headEnd/>
            <a:tailEnd/>
          </a:ln>
        </p:spPr>
        <p:txBody>
          <a:bodyPr tIns="182880"/>
          <a:lstStyle/>
          <a:p>
            <a:pPr marL="228600"/>
            <a:r>
              <a:rPr lang="en-US" sz="3600" b="1" dirty="0">
                <a:solidFill>
                  <a:schemeClr val="bg1"/>
                </a:solidFill>
                <a:latin typeface="TradeGothic" pitchFamily="2" charset="0"/>
              </a:rPr>
              <a:t>The Creation of Man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838200"/>
            <a:ext cx="9144000" cy="45719"/>
          </a:xfrm>
          <a:prstGeom prst="rect">
            <a:avLst/>
          </a:prstGeom>
          <a:solidFill>
            <a:srgbClr val="4F81BD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tx2">
              <a:lumMod val="60000"/>
              <a:lumOff val="40000"/>
              <a:alpha val="71000"/>
            </a:schemeClr>
          </a:solidFill>
          <a:ln w="9525">
            <a:noFill/>
            <a:miter lim="800000"/>
            <a:headEnd/>
            <a:tailEnd/>
          </a:ln>
        </p:spPr>
        <p:txBody>
          <a:bodyPr tIns="182880"/>
          <a:lstStyle/>
          <a:p>
            <a:pPr marL="228600"/>
            <a:r>
              <a:rPr lang="en-US" sz="3600" b="1" dirty="0">
                <a:solidFill>
                  <a:schemeClr val="bg1"/>
                </a:solidFill>
                <a:latin typeface="TradeGothic" pitchFamily="2" charset="0"/>
              </a:rPr>
              <a:t>The Creation of Man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838200"/>
            <a:ext cx="9144000" cy="45719"/>
          </a:xfrm>
          <a:prstGeom prst="rect">
            <a:avLst/>
          </a:prstGeom>
          <a:solidFill>
            <a:srgbClr val="4F81BD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81000" y="1371600"/>
            <a:ext cx="8382000" cy="1815882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 lIns="274320" tIns="182880" rIns="274320" bIns="274320" rtlCol="0">
            <a:spAutoFit/>
          </a:bodyPr>
          <a:lstStyle/>
          <a:p>
            <a:r>
              <a:rPr lang="en-US" sz="2800" b="1" dirty="0">
                <a:latin typeface="Helvetica"/>
                <a:cs typeface="Helvetica"/>
              </a:rPr>
              <a:t>Genesis 1:27</a:t>
            </a:r>
          </a:p>
          <a:p>
            <a:r>
              <a:rPr lang="en-US" sz="2800" dirty="0">
                <a:latin typeface="Helvetica"/>
                <a:cs typeface="Helvetica"/>
              </a:rPr>
              <a:t>Man created by God as </a:t>
            </a:r>
            <a:r>
              <a:rPr lang="en-US" sz="2800" b="1" u="sng" dirty="0">
                <a:solidFill>
                  <a:srgbClr val="4F81BD"/>
                </a:solidFill>
                <a:latin typeface="Helvetica"/>
                <a:cs typeface="Helvetica"/>
              </a:rPr>
              <a:t>male</a:t>
            </a:r>
            <a:r>
              <a:rPr lang="en-US" sz="2800" dirty="0">
                <a:latin typeface="Helvetica"/>
                <a:cs typeface="Helvetica"/>
              </a:rPr>
              <a:t> and </a:t>
            </a:r>
            <a:r>
              <a:rPr lang="en-US" sz="2800" b="1" u="sng" dirty="0">
                <a:solidFill>
                  <a:srgbClr val="4F81BD"/>
                </a:solidFill>
                <a:latin typeface="Helvetica"/>
                <a:cs typeface="Helvetica"/>
              </a:rPr>
              <a:t>female</a:t>
            </a:r>
            <a:r>
              <a:rPr lang="en-US" sz="2800" dirty="0">
                <a:latin typeface="Helvetica"/>
                <a:cs typeface="Helvetica"/>
              </a:rPr>
              <a:t>.</a:t>
            </a:r>
            <a:endParaRPr lang="en-US" sz="3600" dirty="0">
              <a:latin typeface="Helvetica"/>
              <a:cs typeface="Helvetica"/>
            </a:endParaRPr>
          </a:p>
          <a:p>
            <a:pPr algn="ctr"/>
            <a:r>
              <a:rPr lang="en-US" sz="3200" dirty="0">
                <a:latin typeface="Helvetica"/>
                <a:cs typeface="Helvetica"/>
              </a:rPr>
              <a:t>Not </a:t>
            </a:r>
            <a:r>
              <a:rPr lang="en-US" sz="3200" b="1" u="sng" dirty="0">
                <a:solidFill>
                  <a:srgbClr val="4F81BD"/>
                </a:solidFill>
                <a:latin typeface="Helvetica"/>
                <a:cs typeface="Helvetica"/>
              </a:rPr>
              <a:t>chance</a:t>
            </a:r>
            <a:r>
              <a:rPr lang="en-US" sz="3200" dirty="0">
                <a:latin typeface="Helvetica"/>
                <a:cs typeface="Helvetica"/>
              </a:rPr>
              <a:t> but God’s </a:t>
            </a:r>
            <a:r>
              <a:rPr lang="en-US" sz="3200" b="1" u="sng" dirty="0">
                <a:solidFill>
                  <a:srgbClr val="4F81BD"/>
                </a:solidFill>
                <a:latin typeface="Helvetica"/>
                <a:cs typeface="Helvetica"/>
              </a:rPr>
              <a:t>good design</a:t>
            </a:r>
            <a:r>
              <a:rPr lang="en-US" sz="3200" dirty="0">
                <a:latin typeface="Helvetica"/>
                <a:cs typeface="Helvetica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3200400"/>
            <a:ext cx="8382000" cy="1754326"/>
          </a:xfrm>
          <a:prstGeom prst="rect">
            <a:avLst/>
          </a:prstGeom>
          <a:solidFill>
            <a:srgbClr val="4F81BD">
              <a:alpha val="76000"/>
            </a:srgbClr>
          </a:solidFill>
        </p:spPr>
        <p:txBody>
          <a:bodyPr wrap="square" lIns="228600" tIns="228600" rIns="228600" bIns="228600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/>
                <a:cs typeface="Helvetica"/>
              </a:rPr>
              <a:t>Genesis 1:31a—</a:t>
            </a:r>
            <a:endParaRPr lang="en-US" sz="3200" b="1" dirty="0">
              <a:solidFill>
                <a:schemeClr val="bg1"/>
              </a:solidFill>
              <a:latin typeface="Helvetica"/>
              <a:cs typeface="Helvetica"/>
            </a:endParaRPr>
          </a:p>
          <a:p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And God saw everything that he had made, and behold, it was very good.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0" y="0"/>
            <a:ext cx="9144000" cy="883919"/>
            <a:chOff x="0" y="0"/>
            <a:chExt cx="9144000" cy="883919"/>
          </a:xfrm>
        </p:grpSpPr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83820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71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tIns="182880"/>
            <a:lstStyle/>
            <a:p>
              <a:pPr marL="228600"/>
              <a:r>
                <a:rPr lang="en-US" sz="3600" b="1" dirty="0">
                  <a:solidFill>
                    <a:schemeClr val="bg1"/>
                  </a:solidFill>
                  <a:latin typeface="Helvetica"/>
                  <a:cs typeface="Helvetica"/>
                </a:rPr>
                <a:t>Creation of Man as Male and Female</a:t>
              </a:r>
            </a:p>
            <a:p>
              <a:pPr marL="228600"/>
              <a:endParaRPr lang="en-US" sz="3600" b="1" dirty="0">
                <a:solidFill>
                  <a:schemeClr val="bg1"/>
                </a:solidFill>
                <a:latin typeface="TradeGothic" pitchFamily="2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838200"/>
              <a:ext cx="9144000" cy="45719"/>
            </a:xfrm>
            <a:prstGeom prst="rect">
              <a:avLst/>
            </a:prstGeom>
            <a:solidFill>
              <a:srgbClr val="4F81BD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304800" y="1219200"/>
            <a:ext cx="8534400" cy="32766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877139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4162" y="1219200"/>
            <a:ext cx="3995038" cy="3264618"/>
          </a:xfrm>
          <a:prstGeom prst="rect">
            <a:avLst/>
          </a:prstGeom>
        </p:spPr>
      </p:pic>
      <p:pic>
        <p:nvPicPr>
          <p:cNvPr id="9" name="Picture 8" descr="929726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219200"/>
            <a:ext cx="4474876" cy="328008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4800" y="4495800"/>
            <a:ext cx="8534400" cy="1800493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txBody>
          <a:bodyPr wrap="square" lIns="91440" tIns="228600" bIns="274320" rtlCol="0">
            <a:spAutoFit/>
          </a:bodyPr>
          <a:lstStyle/>
          <a:p>
            <a:pPr algn="ctr"/>
            <a:r>
              <a:rPr lang="en-US" sz="2800" dirty="0">
                <a:latin typeface="Helvetica"/>
                <a:cs typeface="Helvetica"/>
              </a:rPr>
              <a:t>Maleness and femaleness are minimized </a:t>
            </a:r>
            <a:br>
              <a:rPr lang="en-US" sz="2800" dirty="0">
                <a:latin typeface="Helvetica"/>
                <a:cs typeface="Helvetica"/>
              </a:rPr>
            </a:br>
            <a:r>
              <a:rPr lang="en-US" sz="2800" dirty="0">
                <a:latin typeface="Helvetica"/>
                <a:cs typeface="Helvetica"/>
              </a:rPr>
              <a:t>to blend gender characteristics into one:</a:t>
            </a:r>
          </a:p>
          <a:p>
            <a:pPr algn="ctr"/>
            <a:r>
              <a:rPr lang="en-US" sz="2800" b="1" u="sng" dirty="0">
                <a:solidFill>
                  <a:srgbClr val="4F81BD"/>
                </a:solidFill>
                <a:latin typeface="Helvetica"/>
                <a:cs typeface="Helvetica"/>
              </a:rPr>
              <a:t>ANDROGYNY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0" y="0"/>
            <a:ext cx="9144000" cy="883919"/>
            <a:chOff x="0" y="0"/>
            <a:chExt cx="9144000" cy="883919"/>
          </a:xfrm>
        </p:grpSpPr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83820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71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tIns="182880"/>
            <a:lstStyle/>
            <a:p>
              <a:pPr marL="228600"/>
              <a:r>
                <a:rPr lang="en-US" sz="3600" b="1" dirty="0">
                  <a:solidFill>
                    <a:schemeClr val="bg1"/>
                  </a:solidFill>
                  <a:latin typeface="Helvetica"/>
                  <a:cs typeface="Helvetica"/>
                </a:rPr>
                <a:t>Illustration</a:t>
              </a:r>
            </a:p>
            <a:p>
              <a:pPr marL="228600"/>
              <a:endParaRPr lang="en-US" sz="3600" b="1" dirty="0">
                <a:solidFill>
                  <a:schemeClr val="bg1"/>
                </a:solidFill>
                <a:latin typeface="TradeGothic" pitchFamily="2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0" y="838200"/>
              <a:ext cx="9144000" cy="45719"/>
            </a:xfrm>
            <a:prstGeom prst="rect">
              <a:avLst/>
            </a:prstGeom>
            <a:solidFill>
              <a:srgbClr val="4F81BD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81000" y="4800600"/>
            <a:ext cx="8382000" cy="1107996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 lIns="274320" tIns="274320" rIns="274320" bIns="274320" rtlCol="0">
            <a:spAutoFit/>
          </a:bodyPr>
          <a:lstStyle/>
          <a:p>
            <a:pPr algn="ctr"/>
            <a:r>
              <a:rPr lang="en-US" sz="3600" b="1" dirty="0">
                <a:latin typeface="Helvetica"/>
                <a:cs typeface="Helvetica"/>
              </a:rPr>
              <a:t>Distinctions are </a:t>
            </a:r>
            <a:r>
              <a:rPr lang="en-US" sz="3600" b="1" dirty="0">
                <a:solidFill>
                  <a:schemeClr val="accent2"/>
                </a:solidFill>
                <a:latin typeface="Helvetica"/>
                <a:cs typeface="Helvetica"/>
              </a:rPr>
              <a:t>good</a:t>
            </a:r>
            <a:r>
              <a:rPr lang="en-US" sz="3600" b="1" dirty="0">
                <a:latin typeface="Helvetica"/>
                <a:cs typeface="Helvetica"/>
              </a:rPr>
              <a:t> </a:t>
            </a:r>
            <a:r>
              <a:rPr lang="en-US" sz="3600" b="1">
                <a:latin typeface="Helvetica"/>
                <a:cs typeface="Helvetica"/>
              </a:rPr>
              <a:t>and </a:t>
            </a:r>
            <a:r>
              <a:rPr lang="en-US" sz="3600" b="1">
                <a:solidFill>
                  <a:schemeClr val="accent2"/>
                </a:solidFill>
                <a:latin typeface="Helvetica"/>
                <a:cs typeface="Helvetica"/>
              </a:rPr>
              <a:t>true</a:t>
            </a:r>
            <a:endParaRPr lang="en-US" sz="3600" b="1" dirty="0">
              <a:solidFill>
                <a:schemeClr val="accent2"/>
              </a:solidFill>
              <a:latin typeface="Helvetica"/>
              <a:cs typeface="Helvetica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44000" cy="883919"/>
            <a:chOff x="0" y="0"/>
            <a:chExt cx="9144000" cy="883919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83820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71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tIns="182880"/>
            <a:lstStyle/>
            <a:p>
              <a:pPr marL="228600"/>
              <a:r>
                <a:rPr lang="en-US" sz="3600" b="1" dirty="0">
                  <a:solidFill>
                    <a:schemeClr val="bg1"/>
                  </a:solidFill>
                  <a:latin typeface="Helvetica"/>
                  <a:cs typeface="Helvetica"/>
                </a:rPr>
                <a:t>Significant Distinctions</a:t>
              </a:r>
            </a:p>
            <a:p>
              <a:pPr marL="228600"/>
              <a:endParaRPr lang="en-US" sz="3600" b="1" dirty="0">
                <a:solidFill>
                  <a:schemeClr val="bg1"/>
                </a:solidFill>
                <a:latin typeface="TradeGothic" pitchFamily="2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838200"/>
              <a:ext cx="9144000" cy="45719"/>
            </a:xfrm>
            <a:prstGeom prst="rect">
              <a:avLst/>
            </a:prstGeom>
            <a:solidFill>
              <a:srgbClr val="4F81BD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81000" y="1379220"/>
          <a:ext cx="8382000" cy="82296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43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CREATOR </a:t>
                      </a:r>
                      <a:endParaRPr lang="en-US" b="1" u="sng" dirty="0"/>
                    </a:p>
                  </a:txBody>
                  <a:tcPr marL="182880" marR="182880" marT="182880" marB="182880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and </a:t>
                      </a:r>
                      <a:endParaRPr lang="en-US" b="1" dirty="0"/>
                    </a:p>
                  </a:txBody>
                  <a:tcPr marL="182880" marR="182880" marT="182880" marB="18288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504D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CREATURE</a:t>
                      </a:r>
                      <a:endParaRPr lang="en-US" b="1" u="sng" dirty="0"/>
                    </a:p>
                  </a:txBody>
                  <a:tcPr marL="182880" marR="182880" marT="182880" marB="18288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81000" y="2201391"/>
          <a:ext cx="8382000" cy="82296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99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MAN</a:t>
                      </a:r>
                      <a:r>
                        <a:rPr kumimoji="0" lang="en-US" sz="3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504D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 </a:t>
                      </a:r>
                      <a:endParaRPr lang="en-US" b="1" u="none" dirty="0"/>
                    </a:p>
                  </a:txBody>
                  <a:tcPr marL="182880" marR="182880" marT="182880" marB="182880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and </a:t>
                      </a:r>
                      <a:endParaRPr lang="en-US" b="1" dirty="0"/>
                    </a:p>
                  </a:txBody>
                  <a:tcPr marL="182880" marR="182880" marT="182880" marB="18288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504D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ANIMALS</a:t>
                      </a:r>
                      <a:endParaRPr lang="en-US" b="1" u="sng" dirty="0"/>
                    </a:p>
                  </a:txBody>
                  <a:tcPr marL="182880" marR="182880" marT="182880" marB="18288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81000" y="2996921"/>
          <a:ext cx="8382000" cy="82296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899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MALE</a:t>
                      </a:r>
                      <a:r>
                        <a:rPr kumimoji="0" lang="en-US" sz="3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504D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 </a:t>
                      </a:r>
                      <a:endParaRPr lang="en-US" b="1" u="none" dirty="0"/>
                    </a:p>
                  </a:txBody>
                  <a:tcPr marL="182880" marR="182880" marT="182880" marB="182880"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and </a:t>
                      </a:r>
                      <a:endParaRPr lang="en-US" b="1" dirty="0"/>
                    </a:p>
                  </a:txBody>
                  <a:tcPr marL="182880" marR="182880" marT="182880" marB="18288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0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504D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Helvetica"/>
                        </a:rPr>
                        <a:t>FEMALE</a:t>
                      </a:r>
                      <a:endParaRPr lang="en-US" b="1" u="sng" dirty="0"/>
                    </a:p>
                  </a:txBody>
                  <a:tcPr marL="182880" marR="182880" marT="182880" marB="182880"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1153180"/>
          <a:ext cx="8382000" cy="4734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9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322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Basal metabolic rate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Heart size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Susceptibility to baldness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Ratio of body fat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Red-blood</a:t>
                      </a:r>
                      <a:r>
                        <a:rPr lang="en-US" sz="1800" baseline="0" dirty="0">
                          <a:latin typeface="Helvetica"/>
                          <a:cs typeface="Helvetica"/>
                        </a:rPr>
                        <a:t> count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Susceptibility to color-blindness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Ratio of muscle</a:t>
                      </a:r>
                      <a:r>
                        <a:rPr lang="en-US" sz="1800" baseline="0" dirty="0">
                          <a:latin typeface="Helvetica"/>
                          <a:cs typeface="Helvetica"/>
                        </a:rPr>
                        <a:t> mass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White-blood count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Hormonal</a:t>
                      </a:r>
                      <a:r>
                        <a:rPr lang="en-US" sz="1800" baseline="0" dirty="0">
                          <a:latin typeface="Helvetica"/>
                          <a:cs typeface="Helvetica"/>
                        </a:rPr>
                        <a:t> differences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Bone, tendon, and ligament density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Amount</a:t>
                      </a:r>
                      <a:r>
                        <a:rPr lang="en-US" sz="1800" baseline="0" dirty="0">
                          <a:latin typeface="Helvetica"/>
                          <a:cs typeface="Helvetica"/>
                        </a:rPr>
                        <a:t> of blood-clotting agents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Ability to discriminate</a:t>
                      </a:r>
                      <a:r>
                        <a:rPr lang="en-US" sz="1800" baseline="0" dirty="0">
                          <a:latin typeface="Helvetica"/>
                          <a:cs typeface="Helvetica"/>
                        </a:rPr>
                        <a:t> fine differences in color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Number of sweat</a:t>
                      </a:r>
                      <a:r>
                        <a:rPr lang="en-US" sz="1800" baseline="0" dirty="0">
                          <a:latin typeface="Helvetica"/>
                          <a:cs typeface="Helvetica"/>
                        </a:rPr>
                        <a:t> glands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Antibody production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Acuteness of hearing, smell, taste, and touch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Number of nerve endings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Speed of digestion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Overall nervous system sensitivity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Fat distribution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Susceptibility</a:t>
                      </a:r>
                      <a:r>
                        <a:rPr lang="en-US" sz="1800" baseline="0" dirty="0">
                          <a:latin typeface="Helvetica"/>
                          <a:cs typeface="Helvetica"/>
                        </a:rPr>
                        <a:t> to ulcers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Neurological</a:t>
                      </a:r>
                      <a:r>
                        <a:rPr lang="en-US" sz="1800" baseline="0" dirty="0">
                          <a:latin typeface="Helvetica"/>
                          <a:cs typeface="Helvetica"/>
                        </a:rPr>
                        <a:t> organization of the brain</a:t>
                      </a:r>
                      <a:endParaRPr lang="en-US" sz="1800" dirty="0">
                        <a:latin typeface="Helvetica"/>
                        <a:cs typeface="Helvetica"/>
                      </a:endParaRP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Lung capacity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Susceptibility to heart disease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Helvetica"/>
                          <a:cs typeface="Helvetica"/>
                        </a:rPr>
                        <a:t>Physical response to stress</a:t>
                      </a:r>
                    </a:p>
                  </a:txBody>
                  <a:tcPr anchor="ctr">
                    <a:solidFill>
                      <a:schemeClr val="bg1">
                        <a:alpha val="8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4800" y="5877580"/>
            <a:ext cx="8534400" cy="800219"/>
          </a:xfrm>
          <a:prstGeom prst="rect">
            <a:avLst/>
          </a:prstGeom>
          <a:solidFill>
            <a:schemeClr val="bg1">
              <a:alpha val="47000"/>
            </a:schemeClr>
          </a:solidFill>
        </p:spPr>
        <p:txBody>
          <a:bodyPr wrap="square" lIns="182880" tIns="182880" rIns="182880" bIns="182880" rtlCol="0">
            <a:spAutoFit/>
          </a:bodyPr>
          <a:lstStyle/>
          <a:p>
            <a:pPr algn="ctr"/>
            <a:r>
              <a:rPr lang="en-US" sz="2800" b="1" dirty="0">
                <a:latin typeface="Helvetica"/>
                <a:cs typeface="Helvetica"/>
              </a:rPr>
              <a:t>Physical differences affect behavior.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883919"/>
            <a:chOff x="0" y="0"/>
            <a:chExt cx="9144000" cy="883919"/>
          </a:xfrm>
        </p:grpSpPr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0" y="0"/>
              <a:ext cx="9144000" cy="83820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71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tIns="182880"/>
            <a:lstStyle/>
            <a:p>
              <a:pPr marL="228600"/>
              <a:r>
                <a:rPr lang="en-US" sz="3600" b="1" dirty="0">
                  <a:solidFill>
                    <a:schemeClr val="bg1"/>
                  </a:solidFill>
                  <a:latin typeface="TradeGothic" pitchFamily="2" charset="0"/>
                </a:rPr>
                <a:t>Differences between Men and Women</a:t>
              </a:r>
            </a:p>
            <a:p>
              <a:pPr marL="228600"/>
              <a:endParaRPr lang="en-US" sz="3600" b="1" dirty="0">
                <a:solidFill>
                  <a:schemeClr val="bg1"/>
                </a:solidFill>
                <a:latin typeface="TradeGothic" pitchFamily="2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838200"/>
              <a:ext cx="9144000" cy="45719"/>
            </a:xfrm>
            <a:prstGeom prst="rect">
              <a:avLst/>
            </a:prstGeom>
            <a:solidFill>
              <a:srgbClr val="4F81BD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5486400"/>
            <a:ext cx="9144000" cy="1371600"/>
          </a:xfrm>
          <a:prstGeom prst="rect">
            <a:avLst/>
          </a:prstGeom>
          <a:solidFill>
            <a:schemeClr val="tx2">
              <a:lumMod val="60000"/>
              <a:lumOff val="40000"/>
              <a:alpha val="85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Men and women’s brains looked very distinct when examined in a laboratory.</a:t>
            </a:r>
            <a:endParaRPr lang="en-US" sz="2800" b="1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7" name="Picture 6" descr="1017995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9" y="0"/>
            <a:ext cx="9119347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605</Words>
  <Application>Microsoft Office PowerPoint</Application>
  <PresentationFormat>On-screen Show (4:3)</PresentationFormat>
  <Paragraphs>98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Helvetica</vt:lpstr>
      <vt:lpstr>TradeGothic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Nelson</dc:creator>
  <cp:lastModifiedBy>Lori Myers</cp:lastModifiedBy>
  <cp:revision>41</cp:revision>
  <dcterms:created xsi:type="dcterms:W3CDTF">2011-04-22T20:36:45Z</dcterms:created>
  <dcterms:modified xsi:type="dcterms:W3CDTF">2024-11-26T20:54:58Z</dcterms:modified>
</cp:coreProperties>
</file>