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4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4807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59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BB1AD-6761-4E8F-BCF7-01CDA54798A4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68D090-6703-4182-A8DE-278717E3ED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01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Is</a:t>
            </a:r>
            <a:r>
              <a:rPr lang="en-US" baseline="0" dirty="0"/>
              <a:t> there a way </a:t>
            </a:r>
            <a:r>
              <a:rPr lang="en-US" baseline="0"/>
              <a:t>to m</a:t>
            </a:r>
            <a:r>
              <a:rPr lang="en-US"/>
              <a:t>ake </a:t>
            </a:r>
            <a:r>
              <a:rPr lang="en-US" dirty="0"/>
              <a:t>the cookie cutter image</a:t>
            </a:r>
            <a:r>
              <a:rPr lang="en-US" baseline="0" dirty="0"/>
              <a:t> and the cookie sheet image more alike??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8D090-6703-4182-A8DE-278717E3ED1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67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`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8D090-6703-4182-A8DE-278717E3ED1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38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45000" contrast="-70000"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EE960-96E4-41D9-B725-13FA11414250}" type="datetimeFigureOut">
              <a:rPr lang="en-US" smtClean="0"/>
              <a:pPr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BE9CB-D724-47C7-B24B-FF8A0F6F47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E46C0A">
              <a:alpha val="71000"/>
            </a:srgbClr>
          </a:solidFill>
          <a:ln w="9525">
            <a:noFill/>
            <a:miter lim="800000"/>
            <a:headEnd/>
            <a:tailEnd/>
          </a:ln>
        </p:spPr>
        <p:txBody>
          <a:bodyPr tIns="274320"/>
          <a:lstStyle/>
          <a:p>
            <a:pPr marL="2332038" lvl="0" indent="-2103438"/>
            <a:r>
              <a:rPr lang="en-US" sz="2600" b="1" dirty="0">
                <a:solidFill>
                  <a:schemeClr val="bg1"/>
                </a:solidFill>
                <a:latin typeface="Helvetica"/>
                <a:cs typeface="Helvetica"/>
              </a:rPr>
              <a:t>Lesson 4: Male Headship in Creation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chemeClr val="tx1">
              <a:alpha val="53000"/>
            </a:schemeClr>
          </a:solidFill>
          <a:ln w="9525">
            <a:noFill/>
            <a:miter lim="800000"/>
            <a:headEnd/>
            <a:tailEnd/>
          </a:ln>
        </p:spPr>
        <p:txBody>
          <a:bodyPr tIns="228600" rIns="274320"/>
          <a:lstStyle/>
          <a:p>
            <a:pPr marL="228600"/>
            <a:r>
              <a:rPr lang="en-US" sz="2800" b="1" dirty="0">
                <a:solidFill>
                  <a:srgbClr val="FFFFFF"/>
                </a:solidFill>
                <a:latin typeface="Helvetica"/>
                <a:cs typeface="Helvetica"/>
              </a:rPr>
              <a:t>Rejoicing in God’s Good Design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864" y="457200"/>
            <a:ext cx="8458200" cy="5909310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endParaRPr lang="en-US" sz="210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Copyright © 2011 by Gary Steward and Next Generation Resources, Inc. Illustrations Truth78. All rights reserved.</a:t>
            </a:r>
          </a:p>
          <a:p>
            <a:pPr lvl="0" algn="ctr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Scripture quotations are from The Holy Bible, English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Standard Version, copyright © 2001 by Crossway Bibles,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division of Good News Publishers. Used by permission. All rights reserved.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edit the slide to match the lesson you teach, but </a:t>
            </a:r>
            <a:b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you may not alter the licensed images </a:t>
            </a:r>
          </a:p>
          <a:p>
            <a:pPr lvl="0" algn="ctr"/>
            <a:r>
              <a:rPr lang="en-US" sz="2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 use them for any purpose other than Your Word is Truth.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publication includes images from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GettyImages</a:t>
            </a: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/Thinkstock Corporation © 2011, and </a:t>
            </a:r>
            <a:b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its licensors. Used under license.</a:t>
            </a:r>
          </a:p>
          <a:p>
            <a:pPr lvl="0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Truth78</a:t>
            </a:r>
          </a:p>
          <a:p>
            <a:pPr lvl="0"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info@Truth78.org</a:t>
            </a:r>
          </a:p>
          <a:p>
            <a:pPr lvl="0" algn="ctr"/>
            <a:r>
              <a:rPr lang="en-US" sz="21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www.Truth78.org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4800" y="1346299"/>
            <a:ext cx="8458200" cy="2616101"/>
          </a:xfrm>
          <a:prstGeom prst="rect">
            <a:avLst/>
          </a:prstGeom>
          <a:solidFill>
            <a:schemeClr val="tx1">
              <a:alpha val="62000"/>
            </a:schemeClr>
          </a:solidFill>
        </p:spPr>
        <p:txBody>
          <a:bodyPr wrap="square" lIns="274320" tIns="274320" rIns="274320" bIns="274320" rtlCol="0">
            <a:spAutoFit/>
          </a:bodyPr>
          <a:lstStyle/>
          <a:p>
            <a:r>
              <a:rPr lang="en-US" sz="2500" dirty="0">
                <a:solidFill>
                  <a:srgbClr val="FFFFFF"/>
                </a:solidFill>
                <a:latin typeface="Helvetica"/>
                <a:cs typeface="Helvetica"/>
              </a:rPr>
              <a:t>Genesis 2:5-9</a:t>
            </a:r>
          </a:p>
          <a:p>
            <a:r>
              <a:rPr lang="en-US" sz="2500" dirty="0">
                <a:solidFill>
                  <a:srgbClr val="FFFFFF"/>
                </a:solidFill>
                <a:latin typeface="Helvetica"/>
                <a:cs typeface="Helvetica"/>
              </a:rPr>
              <a:t>Genesis 2:15-17</a:t>
            </a:r>
          </a:p>
          <a:p>
            <a:pPr algn="ctr"/>
            <a:r>
              <a:rPr lang="en-US" sz="3000" b="1" dirty="0">
                <a:solidFill>
                  <a:srgbClr val="FFFFFF"/>
                </a:solidFill>
                <a:latin typeface="Helvetica"/>
                <a:cs typeface="Helvetica"/>
              </a:rPr>
              <a:t>Adam: created first</a:t>
            </a:r>
          </a:p>
          <a:p>
            <a:pPr algn="ctr"/>
            <a:r>
              <a:rPr lang="en-US" sz="2500" dirty="0">
                <a:solidFill>
                  <a:srgbClr val="FFFFFF"/>
                </a:solidFill>
                <a:latin typeface="Helvetica"/>
                <a:cs typeface="Helvetica"/>
              </a:rPr>
              <a:t>Firstborn = unique role of </a:t>
            </a:r>
            <a:r>
              <a:rPr lang="en-US" sz="2500" b="1" u="sng" dirty="0">
                <a:solidFill>
                  <a:srgbClr val="E46C0A"/>
                </a:solidFill>
                <a:latin typeface="Helvetica"/>
                <a:cs typeface="Helvetica"/>
              </a:rPr>
              <a:t>authority</a:t>
            </a:r>
            <a:r>
              <a:rPr lang="en-US" sz="2500" dirty="0">
                <a:latin typeface="Helvetica"/>
                <a:cs typeface="Helvetica"/>
              </a:rPr>
              <a:t> </a:t>
            </a:r>
            <a:r>
              <a:rPr lang="en-US" sz="2500" dirty="0">
                <a:solidFill>
                  <a:srgbClr val="FFFFFF"/>
                </a:solidFill>
                <a:latin typeface="Helvetica"/>
                <a:cs typeface="Helvetica"/>
              </a:rPr>
              <a:t>and</a:t>
            </a:r>
            <a:r>
              <a:rPr lang="en-US" sz="2500" dirty="0">
                <a:latin typeface="Helvetica"/>
                <a:cs typeface="Helvetica"/>
              </a:rPr>
              <a:t> </a:t>
            </a:r>
            <a:r>
              <a:rPr lang="en-US" sz="2500" b="1" u="sng" dirty="0">
                <a:solidFill>
                  <a:srgbClr val="E46C0A"/>
                </a:solidFill>
                <a:latin typeface="Helvetica"/>
                <a:cs typeface="Helvetica"/>
              </a:rPr>
              <a:t>responsibility</a:t>
            </a:r>
            <a:endParaRPr lang="en-US" sz="2500" dirty="0">
              <a:solidFill>
                <a:srgbClr val="E46C0A"/>
              </a:solidFill>
              <a:latin typeface="Helvetica"/>
              <a:cs typeface="Helvetica"/>
            </a:endParaRPr>
          </a:p>
          <a:p>
            <a:pPr algn="ctr"/>
            <a:r>
              <a:rPr lang="en-US" sz="2500" dirty="0">
                <a:solidFill>
                  <a:srgbClr val="FFFFFF"/>
                </a:solidFill>
                <a:latin typeface="Helvetica"/>
                <a:cs typeface="Helvetica"/>
              </a:rPr>
              <a:t>The first pointer of Adam’s role is the </a:t>
            </a:r>
            <a:r>
              <a:rPr lang="en-US" sz="2500" b="1" u="sng" dirty="0">
                <a:solidFill>
                  <a:srgbClr val="E46C0A"/>
                </a:solidFill>
                <a:latin typeface="Helvetica"/>
                <a:cs typeface="Helvetica"/>
              </a:rPr>
              <a:t>creation</a:t>
            </a:r>
            <a:r>
              <a:rPr lang="en-US" sz="2500" dirty="0">
                <a:solidFill>
                  <a:srgbClr val="E46C0A"/>
                </a:solidFill>
                <a:latin typeface="Helvetica"/>
                <a:cs typeface="Helvetica"/>
              </a:rPr>
              <a:t> </a:t>
            </a:r>
            <a:r>
              <a:rPr lang="en-US" sz="2500" b="1" u="sng" dirty="0">
                <a:solidFill>
                  <a:srgbClr val="E46C0A"/>
                </a:solidFill>
                <a:latin typeface="Helvetica"/>
                <a:cs typeface="Helvetica"/>
              </a:rPr>
              <a:t>order</a:t>
            </a:r>
            <a:endParaRPr lang="en-US" sz="2500" dirty="0">
              <a:solidFill>
                <a:srgbClr val="E46C0A"/>
              </a:solidFill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3962400"/>
            <a:ext cx="8458200" cy="2362200"/>
          </a:xfrm>
          <a:prstGeom prst="rect">
            <a:avLst/>
          </a:prstGeom>
          <a:solidFill>
            <a:srgbClr val="984807">
              <a:alpha val="69804"/>
            </a:srgbClr>
          </a:solidFill>
        </p:spPr>
        <p:txBody>
          <a:bodyPr wrap="square" lIns="274320" tIns="274320" rIns="274320" bIns="274320" rtlCol="0" anchor="ctr" anchorCtr="0"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“… the firstborn in any generation in a human family has leadership in the family for that generation. [This right] is assumed throughout the Old Testament text.”</a:t>
            </a:r>
          </a:p>
          <a:p>
            <a:pPr algn="r"/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Wayne </a:t>
            </a:r>
            <a:r>
              <a:rPr lang="en-US" sz="2800" dirty="0" err="1">
                <a:solidFill>
                  <a:schemeClr val="bg1"/>
                </a:solidFill>
                <a:latin typeface="Helvetica"/>
                <a:cs typeface="Helvetica"/>
              </a:rPr>
              <a:t>Grudem</a:t>
            </a:r>
            <a:endParaRPr lang="en-US" sz="28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E46C0A">
              <a:alpha val="71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100" b="1" dirty="0">
                <a:solidFill>
                  <a:schemeClr val="bg1"/>
                </a:solidFill>
                <a:latin typeface="Helvetica"/>
                <a:cs typeface="Helvetica"/>
              </a:rPr>
              <a:t>The Significance of Adam Being Created First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allAtOnce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4800" y="1283017"/>
            <a:ext cx="8458200" cy="4431983"/>
          </a:xfrm>
          <a:prstGeom prst="rect">
            <a:avLst/>
          </a:prstGeom>
          <a:solidFill>
            <a:schemeClr val="tx1">
              <a:alpha val="52000"/>
            </a:schemeClr>
          </a:solidFill>
        </p:spPr>
        <p:txBody>
          <a:bodyPr wrap="square" lIns="274320" tIns="274320" rIns="274320" bIns="274320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Genesis 2:23</a:t>
            </a:r>
          </a:p>
          <a:p>
            <a:endParaRPr lang="en-US" sz="2800" dirty="0">
              <a:solidFill>
                <a:schemeClr val="bg1"/>
              </a:solidFill>
              <a:latin typeface="Helvetica"/>
              <a:cs typeface="Helvetica"/>
            </a:endParaRPr>
          </a:p>
          <a:p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Adam shows that he is responsible and in a position of authority over the female because he gives her </a:t>
            </a:r>
            <a:r>
              <a:rPr lang="en-US" sz="2800">
                <a:solidFill>
                  <a:schemeClr val="bg1"/>
                </a:solidFill>
                <a:latin typeface="Helvetica"/>
                <a:cs typeface="Helvetica"/>
              </a:rPr>
              <a:t>the name </a:t>
            </a:r>
            <a:r>
              <a:rPr lang="en-US" sz="2800" b="1" u="sng" dirty="0">
                <a:solidFill>
                  <a:srgbClr val="E46C0A"/>
                </a:solidFill>
                <a:latin typeface="Helvetica"/>
                <a:cs typeface="Helvetica"/>
              </a:rPr>
              <a:t>woman</a:t>
            </a:r>
            <a:endParaRPr lang="en-US" sz="2800" dirty="0">
              <a:solidFill>
                <a:srgbClr val="E46C0A"/>
              </a:solidFill>
              <a:latin typeface="Helvetica"/>
              <a:cs typeface="Helvetica"/>
            </a:endParaRPr>
          </a:p>
          <a:p>
            <a:endParaRPr lang="en-US" sz="2800" dirty="0">
              <a:solidFill>
                <a:srgbClr val="984807"/>
              </a:solidFill>
              <a:latin typeface="Helvetica"/>
              <a:cs typeface="Helvetica"/>
            </a:endParaRPr>
          </a:p>
          <a:p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Genesis 3:20</a:t>
            </a:r>
          </a:p>
          <a:p>
            <a:r>
              <a:rPr lang="en-US" sz="2800" i="1" dirty="0">
                <a:solidFill>
                  <a:srgbClr val="FFFFFF"/>
                </a:solidFill>
                <a:latin typeface="Helvetica"/>
                <a:cs typeface="Helvetica"/>
              </a:rPr>
              <a:t>The man called his wife’s name </a:t>
            </a:r>
            <a:r>
              <a:rPr lang="en-US" sz="2800" b="1" i="1" u="sng" dirty="0">
                <a:solidFill>
                  <a:srgbClr val="E46C0A"/>
                </a:solidFill>
                <a:latin typeface="Helvetica"/>
                <a:cs typeface="Helvetica"/>
              </a:rPr>
              <a:t>Eve</a:t>
            </a:r>
            <a:r>
              <a:rPr lang="en-US" sz="2800" i="1" dirty="0">
                <a:solidFill>
                  <a:srgbClr val="FFFFFF"/>
                </a:solidFill>
                <a:latin typeface="Helvetica"/>
                <a:cs typeface="Helvetica"/>
              </a:rPr>
              <a:t>, because she was the mother of all living.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E46C0A">
              <a:alpha val="71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106363"/>
            <a:r>
              <a:rPr lang="en-US" sz="3200" b="1" dirty="0">
                <a:solidFill>
                  <a:schemeClr val="bg1"/>
                </a:solidFill>
                <a:latin typeface="TradeGothic" pitchFamily="2" charset="0"/>
              </a:rPr>
              <a:t>The Significance of Adam Naming Eve</a:t>
            </a:r>
            <a:endParaRPr lang="en-US" sz="1600" b="1" dirty="0">
              <a:solidFill>
                <a:schemeClr val="bg1"/>
              </a:solidFill>
              <a:latin typeface="TradeGothic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81000" y="1676400"/>
            <a:ext cx="4572000" cy="3886200"/>
          </a:xfrm>
          <a:prstGeom prst="rect">
            <a:avLst/>
          </a:prstGeom>
          <a:solidFill>
            <a:srgbClr val="984807">
              <a:alpha val="69804"/>
            </a:srgbClr>
          </a:solidFill>
        </p:spPr>
        <p:txBody>
          <a:bodyPr wrap="square" lIns="274320" tIns="274320" rIns="274320" bIns="274320" rtlCol="0" anchor="ctr" anchorCtr="0">
            <a:noAutofit/>
          </a:bodyPr>
          <a:lstStyle/>
          <a:p>
            <a:pPr marL="109538"/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“The right to name someone </a:t>
            </a:r>
            <a:r>
              <a:rPr lang="en-US" sz="2600" dirty="0" err="1">
                <a:solidFill>
                  <a:schemeClr val="bg1"/>
                </a:solidFill>
                <a:latin typeface="Helvetica"/>
                <a:cs typeface="Helvetica"/>
              </a:rPr>
              <a:t>implie[s</a:t>
            </a:r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] authority over that person.”</a:t>
            </a:r>
          </a:p>
          <a:p>
            <a:pPr marL="109538"/>
            <a:endParaRPr lang="en-US" sz="2600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marL="1377950"/>
            <a:r>
              <a:rPr lang="en-US" sz="2600" dirty="0">
                <a:solidFill>
                  <a:schemeClr val="bg1"/>
                </a:solidFill>
                <a:latin typeface="Helvetica"/>
                <a:cs typeface="Helvetica"/>
              </a:rPr>
              <a:t>Wayne </a:t>
            </a:r>
            <a:r>
              <a:rPr lang="en-US" sz="2600" dirty="0" err="1">
                <a:solidFill>
                  <a:schemeClr val="bg1"/>
                </a:solidFill>
                <a:latin typeface="Helvetica"/>
                <a:cs typeface="Helvetica"/>
              </a:rPr>
              <a:t>Grudem</a:t>
            </a:r>
            <a:endParaRPr lang="en-US" sz="26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pic>
        <p:nvPicPr>
          <p:cNvPr id="9" name="Picture 8" descr="200314533-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48689" y="1676400"/>
            <a:ext cx="3848638" cy="388620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E46C0A">
              <a:alpha val="71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200" b="1" dirty="0">
                <a:solidFill>
                  <a:schemeClr val="bg1"/>
                </a:solidFill>
                <a:latin typeface="TradeGothic" pitchFamily="2" charset="0"/>
              </a:rPr>
              <a:t>The Significance of Naming</a:t>
            </a:r>
            <a:endParaRPr lang="en-US" sz="1600" b="1" dirty="0">
              <a:solidFill>
                <a:schemeClr val="bg1"/>
              </a:solidFill>
              <a:latin typeface="TradeGothic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1143000"/>
            <a:ext cx="8229600" cy="4431983"/>
          </a:xfrm>
          <a:prstGeom prst="rect">
            <a:avLst/>
          </a:prstGeom>
          <a:solidFill>
            <a:schemeClr val="tx1">
              <a:alpha val="59000"/>
            </a:schemeClr>
          </a:solidFill>
        </p:spPr>
        <p:txBody>
          <a:bodyPr wrap="square" lIns="274320" tIns="274320" rIns="274320" bIns="274320" rtlCol="0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Genesis 1:26-27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Man (Adam) = </a:t>
            </a:r>
            <a:r>
              <a:rPr lang="en-US" sz="2800" b="1" u="sng" dirty="0">
                <a:solidFill>
                  <a:srgbClr val="E46C0A"/>
                </a:solidFill>
                <a:latin typeface="Helvetica"/>
                <a:cs typeface="Helvetica"/>
              </a:rPr>
              <a:t>first man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Man (Adam) = </a:t>
            </a:r>
            <a:r>
              <a:rPr lang="en-US" sz="2800" b="1" u="sng" dirty="0">
                <a:solidFill>
                  <a:srgbClr val="E46C0A"/>
                </a:solidFill>
                <a:latin typeface="Helvetica"/>
                <a:cs typeface="Helvetica"/>
              </a:rPr>
              <a:t>any male</a:t>
            </a:r>
          </a:p>
          <a:p>
            <a:pPr marL="341313" indent="-341313">
              <a:buFont typeface="Arial" pitchFamily="34" charset="0"/>
              <a:buChar char="•"/>
            </a:pP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Man (Adam) = </a:t>
            </a:r>
            <a:r>
              <a:rPr lang="en-US" sz="2800" b="1" u="sng" dirty="0">
                <a:solidFill>
                  <a:srgbClr val="E46C0A"/>
                </a:solidFill>
                <a:latin typeface="Helvetica"/>
                <a:cs typeface="Helvetica"/>
              </a:rPr>
              <a:t>human race</a:t>
            </a:r>
            <a:r>
              <a:rPr lang="en-US" sz="2800" b="1" dirty="0">
                <a:solidFill>
                  <a:srgbClr val="E46C0A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(Genesis 5:1-2)</a:t>
            </a:r>
          </a:p>
          <a:p>
            <a:pPr marL="341313" indent="-341313"/>
            <a:endParaRPr lang="en-US" sz="2800" dirty="0">
              <a:latin typeface="Helvetica"/>
              <a:cs typeface="Helvetica"/>
            </a:endParaRPr>
          </a:p>
          <a:p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The naming of the human race “</a:t>
            </a:r>
            <a:r>
              <a:rPr lang="en-US" sz="2800" b="1" u="sng" dirty="0">
                <a:solidFill>
                  <a:srgbClr val="E46C0A"/>
                </a:solidFill>
                <a:latin typeface="Helvetica"/>
                <a:cs typeface="Helvetica"/>
              </a:rPr>
              <a:t>man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” suggests that men have a </a:t>
            </a:r>
            <a:r>
              <a:rPr lang="en-US" sz="2800" b="1" u="sng" dirty="0">
                <a:solidFill>
                  <a:srgbClr val="E46C0A"/>
                </a:solidFill>
                <a:latin typeface="Helvetica"/>
                <a:cs typeface="Helvetica"/>
              </a:rPr>
              <a:t>unique</a:t>
            </a:r>
            <a:r>
              <a:rPr lang="en-US" sz="2800" dirty="0">
                <a:solidFill>
                  <a:srgbClr val="E46C0A"/>
                </a:solidFill>
                <a:latin typeface="Helvetica"/>
                <a:cs typeface="Helvetica"/>
              </a:rPr>
              <a:t> </a:t>
            </a:r>
            <a:r>
              <a:rPr lang="en-US" sz="2800" b="1" u="sng" dirty="0">
                <a:solidFill>
                  <a:srgbClr val="E46C0A"/>
                </a:solidFill>
                <a:latin typeface="Helvetica"/>
                <a:cs typeface="Helvetica"/>
              </a:rPr>
              <a:t>position</a:t>
            </a:r>
            <a:r>
              <a:rPr lang="en-US" sz="2800" dirty="0">
                <a:solidFill>
                  <a:srgbClr val="E46C0A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of</a:t>
            </a:r>
            <a:r>
              <a:rPr lang="en-US" sz="2800" dirty="0">
                <a:latin typeface="Helvetica"/>
                <a:cs typeface="Helvetica"/>
              </a:rPr>
              <a:t> </a:t>
            </a:r>
            <a:r>
              <a:rPr lang="en-US" sz="2800" b="1" u="sng" dirty="0">
                <a:solidFill>
                  <a:srgbClr val="E46C0A"/>
                </a:solidFill>
                <a:latin typeface="Helvetica"/>
                <a:cs typeface="Helvetica"/>
              </a:rPr>
              <a:t>headship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—a role of </a:t>
            </a:r>
            <a:r>
              <a:rPr lang="en-US" sz="2800" b="1" u="sng" dirty="0">
                <a:solidFill>
                  <a:srgbClr val="E46C0A"/>
                </a:solidFill>
                <a:latin typeface="Helvetica"/>
                <a:cs typeface="Helvetica"/>
              </a:rPr>
              <a:t>authority</a:t>
            </a:r>
            <a:r>
              <a:rPr lang="en-US" sz="2800" dirty="0">
                <a:solidFill>
                  <a:srgbClr val="E46C0A"/>
                </a:solidFill>
                <a:latin typeface="Helvetica"/>
                <a:cs typeface="Helvetica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Helvetica"/>
                <a:cs typeface="Helvetica"/>
              </a:rPr>
              <a:t>and </a:t>
            </a:r>
            <a:r>
              <a:rPr lang="en-US" sz="2800" b="1" u="sng" dirty="0">
                <a:solidFill>
                  <a:srgbClr val="E46C0A"/>
                </a:solidFill>
                <a:latin typeface="Helvetica"/>
                <a:cs typeface="Helvetica"/>
              </a:rPr>
              <a:t>responsibility</a:t>
            </a:r>
            <a:r>
              <a:rPr lang="en-US" sz="2800" dirty="0">
                <a:solidFill>
                  <a:schemeClr val="bg1"/>
                </a:solidFill>
                <a:latin typeface="Helvetica"/>
                <a:cs typeface="Helvetica"/>
              </a:rPr>
              <a:t>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E46C0A">
              <a:alpha val="71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200" b="1" dirty="0">
                <a:solidFill>
                  <a:schemeClr val="bg1"/>
                </a:solidFill>
                <a:latin typeface="TradeGothic" pitchFamily="2" charset="0"/>
              </a:rPr>
              <a:t>God Naming Human Race “Man”</a:t>
            </a:r>
            <a:endParaRPr lang="en-US" sz="1600" b="1" dirty="0">
              <a:solidFill>
                <a:schemeClr val="bg1"/>
              </a:solidFill>
              <a:latin typeface="TradeGothic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03274" y="1523999"/>
            <a:ext cx="8229600" cy="31242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879698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6539" y="1518248"/>
            <a:ext cx="2850960" cy="3129952"/>
          </a:xfrm>
          <a:prstGeom prst="rect">
            <a:avLst/>
          </a:prstGeom>
        </p:spPr>
      </p:pic>
      <p:pic>
        <p:nvPicPr>
          <p:cNvPr id="9" name="Picture 8" descr="7562748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89473" y="1523999"/>
            <a:ext cx="4373527" cy="31242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3475074" y="2743199"/>
            <a:ext cx="838200" cy="762000"/>
          </a:xfrm>
          <a:prstGeom prst="rightArrow">
            <a:avLst/>
          </a:prstGeom>
          <a:solidFill>
            <a:srgbClr val="E46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E46C0A">
              <a:alpha val="71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200" b="1" dirty="0">
                <a:solidFill>
                  <a:schemeClr val="bg1"/>
                </a:solidFill>
                <a:latin typeface="Helvetica"/>
                <a:cs typeface="Helvetica"/>
              </a:rPr>
              <a:t>Adam: A Pattern for All Males</a:t>
            </a:r>
            <a:endParaRPr lang="en-US" sz="16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81000" y="1371600"/>
            <a:ext cx="4038600" cy="3886200"/>
          </a:xfrm>
          <a:prstGeom prst="rect">
            <a:avLst/>
          </a:prstGeom>
          <a:solidFill>
            <a:schemeClr val="tx1">
              <a:alpha val="71000"/>
            </a:schemeClr>
          </a:solidFill>
        </p:spPr>
        <p:txBody>
          <a:bodyPr wrap="square" lIns="274320" tIns="274320" rIns="274320" bIns="274320" rtlCol="0">
            <a:spAutoFit/>
          </a:bodyPr>
          <a:lstStyle/>
          <a:p>
            <a:r>
              <a:rPr lang="en-US" sz="2600" b="1" dirty="0">
                <a:solidFill>
                  <a:srgbClr val="FFFFFF"/>
                </a:solidFill>
                <a:latin typeface="Helvetica"/>
                <a:cs typeface="Helvetica"/>
              </a:rPr>
              <a:t>1 Timothy 2:12-13</a:t>
            </a:r>
          </a:p>
          <a:p>
            <a:endParaRPr lang="en-US" sz="2600" dirty="0">
              <a:solidFill>
                <a:srgbClr val="FFFFFF"/>
              </a:solidFill>
              <a:latin typeface="Helvetica"/>
              <a:cs typeface="Helvetica"/>
            </a:endParaRPr>
          </a:p>
          <a:p>
            <a:r>
              <a:rPr lang="en-US" sz="2600" dirty="0">
                <a:solidFill>
                  <a:srgbClr val="FFFFFF"/>
                </a:solidFill>
                <a:latin typeface="Helvetica"/>
                <a:cs typeface="Helvetica"/>
              </a:rPr>
              <a:t>Headship is part of God’s good design. It fits with how we are made. God’s design for men and women is very good.</a:t>
            </a:r>
          </a:p>
        </p:txBody>
      </p:sp>
      <p:pic>
        <p:nvPicPr>
          <p:cNvPr id="12" name="Picture 11" descr="SVA_057.jpg"/>
          <p:cNvPicPr>
            <a:picLocks noChangeAspect="1"/>
          </p:cNvPicPr>
          <p:nvPr/>
        </p:nvPicPr>
        <p:blipFill>
          <a:blip r:embed="rId4" cstate="print"/>
          <a:srcRect l="14035"/>
          <a:stretch>
            <a:fillRect/>
          </a:stretch>
        </p:blipFill>
        <p:spPr>
          <a:xfrm flipH="1">
            <a:off x="4419600" y="1371600"/>
            <a:ext cx="4450668" cy="388620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E46C0A">
              <a:alpha val="71000"/>
            </a:srgbClr>
          </a:solidFill>
          <a:ln w="9525">
            <a:noFill/>
            <a:miter lim="800000"/>
            <a:headEnd/>
            <a:tailEnd/>
          </a:ln>
        </p:spPr>
        <p:txBody>
          <a:bodyPr tIns="182880"/>
          <a:lstStyle/>
          <a:p>
            <a:pPr marL="228600"/>
            <a:r>
              <a:rPr lang="en-US" sz="3200" b="1" dirty="0">
                <a:solidFill>
                  <a:schemeClr val="bg1"/>
                </a:solidFill>
                <a:latin typeface="Helvetica"/>
                <a:cs typeface="Helvetica"/>
              </a:rPr>
              <a:t>Adam: A Pattern for All Males</a:t>
            </a:r>
            <a:endParaRPr lang="en-US" sz="1600" b="1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458200" cy="4585871"/>
          </a:xfrm>
          <a:prstGeom prst="rect">
            <a:avLst/>
          </a:prstGeom>
          <a:solidFill>
            <a:schemeClr val="tx1">
              <a:alpha val="69804"/>
            </a:schemeClr>
          </a:solidFill>
        </p:spPr>
        <p:txBody>
          <a:bodyPr wrap="square" rtlCol="0">
            <a:spAutoFit/>
          </a:bodyPr>
          <a:lstStyle/>
          <a:p>
            <a:pPr marL="236538" lvl="0"/>
            <a:endParaRPr lang="en-US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36538"/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curriculum includes images from </a:t>
            </a:r>
            <a:r>
              <a:rPr lang="en-US" sz="2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© 2011, and its licensors, which are protected by the copyright laws of the U.S., Canada, and elsewhere. Used under license. Images for this PowerPoint® show supplied by:</a:t>
            </a:r>
          </a:p>
          <a:p>
            <a:pPr marL="236538" lvl="0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Man’s Profile (slide background): David De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Lossy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Photodisc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82625" lvl="0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Father and Son (slide 4): Ryan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McVay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Photodisc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lvl="0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Cookie cutter (slide 6):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Zedcor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Wholly Owned/PhotoObjects.com/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Cookie sheet (slide 6): Jeffrey Hamilton/Digital Vision/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lvl="0" indent="-446088"/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Bride and Groom (slide 7): 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Stockbyte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Thinkstock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lvl="0" indent="-446088"/>
            <a:endParaRPr 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682625" lvl="0" indent="-446088"/>
            <a:endParaRPr lang="en-US" sz="2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502</Words>
  <Application>Microsoft Office PowerPoint</Application>
  <PresentationFormat>On-screen Show (4:3)</PresentationFormat>
  <Paragraphs>57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Helvetica</vt:lpstr>
      <vt:lpstr>TradeGothic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Nelson</dc:creator>
  <cp:lastModifiedBy>Lori Myers</cp:lastModifiedBy>
  <cp:revision>29</cp:revision>
  <dcterms:created xsi:type="dcterms:W3CDTF">2011-04-25T02:27:01Z</dcterms:created>
  <dcterms:modified xsi:type="dcterms:W3CDTF">2024-11-26T20:46:31Z</dcterms:modified>
</cp:coreProperties>
</file>