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4" r:id="rId5"/>
    <p:sldId id="260" r:id="rId6"/>
    <p:sldId id="261" r:id="rId7"/>
    <p:sldId id="262" r:id="rId8"/>
    <p:sldId id="270" r:id="rId9"/>
    <p:sldId id="272" r:id="rId10"/>
    <p:sldId id="263" r:id="rId11"/>
    <p:sldId id="259" r:id="rId12"/>
    <p:sldId id="265" r:id="rId13"/>
    <p:sldId id="266" r:id="rId14"/>
    <p:sldId id="267" r:id="rId15"/>
    <p:sldId id="268" r:id="rId16"/>
    <p:sldId id="269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59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8B44FEB-9B24-4F8B-A37E-E998DA976B1F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5F1E9BE-5BF2-4D1A-A614-7472D122A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24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149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626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2254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771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728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0135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545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0512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556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1048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623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122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18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740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72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335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8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7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303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FA931-33E0-4643-BCB5-90DB6369A458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08BFE-017F-4752-820A-8548DDC5C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F0A2A-0AC7-43FD-B5BC-9DBBA7C36BAD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58345-82D4-4681-960A-63AAEC418B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6A848-E5F6-41C6-B298-A536D5471578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8E41D-91E3-48C5-85FF-1625E80536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9BD2F-423B-4373-96BE-58348F51DC23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7DCA5-6216-4CCB-91DA-6B172E5F4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3E360-4CFC-4CF1-86F2-877C6600B03C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90CE3-57DA-4190-9569-FB1BDED800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31661-D4DA-4A87-9BD2-C671EBC16FB7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DDAE8-2606-4E6A-813B-F82CAE6C2E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F820F-1E06-452C-BF70-05E95B5D3EFC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C7001-1F85-4EBE-B7BF-3FCE2B3D93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2D275-5C3E-4407-A3B6-F01BBB7C3A54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08B7C-04E5-4D9E-9B7A-BBA4F1046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842F0-EBDB-4B23-AD9B-F83185464A1D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7552A-CD4E-4882-8FFF-736DAFF42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FFA3E-C5B5-4F4F-A98C-A1A843F032AA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18BA5-6229-471F-82C0-6EFEB2C1B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43812-8BE0-4EBD-9113-E7AE99166C41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00687-24D4-4F72-AFAE-D955BE09DA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55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0D648C-AD3E-4882-88D4-C65C3D30149F}" type="datetimeFigureOut">
              <a:rPr lang="en-US"/>
              <a:pPr>
                <a:defRPr/>
              </a:pPr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489496-77AE-49AE-9F35-BC6B5DC3E2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1000"/>
            </a:schemeClr>
          </a:solidFill>
          <a:ln w="9525">
            <a:noFill/>
            <a:miter lim="800000"/>
            <a:headEnd/>
            <a:tailEnd/>
          </a:ln>
        </p:spPr>
        <p:txBody>
          <a:bodyPr lIns="91440" tIns="182880"/>
          <a:lstStyle/>
          <a:p>
            <a:pPr marL="228600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Lesson 20 : Singleness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tx1">
              <a:alpha val="51000"/>
            </a:schemeClr>
          </a:solidFill>
          <a:ln w="9525">
            <a:noFill/>
            <a:miter lim="800000"/>
            <a:headEnd/>
            <a:tailEnd/>
          </a:ln>
        </p:spPr>
        <p:txBody>
          <a:bodyPr lIns="182880" tIns="137160" rIns="274320"/>
          <a:lstStyle/>
          <a:p>
            <a:pPr marL="228600" algn="r"/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Rejoicing in God’s Good Design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Box 21"/>
          <p:cNvSpPr txBox="1">
            <a:spLocks noChangeArrowheads="1"/>
          </p:cNvSpPr>
          <p:nvPr/>
        </p:nvSpPr>
        <p:spPr bwMode="auto">
          <a:xfrm>
            <a:off x="1600200" y="1141412"/>
            <a:ext cx="7086600" cy="426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10245" name="Picture 11" descr="89910463.jpg"/>
          <p:cNvPicPr>
            <a:picLocks noChangeAspect="1"/>
          </p:cNvPicPr>
          <p:nvPr/>
        </p:nvPicPr>
        <p:blipFill>
          <a:blip r:embed="rId4" cstate="print"/>
          <a:srcRect l="6758" t="3609" b="3534"/>
          <a:stretch>
            <a:fillRect/>
          </a:stretch>
        </p:blipFill>
        <p:spPr bwMode="auto">
          <a:xfrm>
            <a:off x="488650" y="1143000"/>
            <a:ext cx="489370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Box 12"/>
          <p:cNvSpPr txBox="1">
            <a:spLocks noChangeArrowheads="1"/>
          </p:cNvSpPr>
          <p:nvPr/>
        </p:nvSpPr>
        <p:spPr bwMode="auto">
          <a:xfrm>
            <a:off x="1676400" y="3738562"/>
            <a:ext cx="1219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singleness</a:t>
            </a:r>
          </a:p>
        </p:txBody>
      </p:sp>
      <p:grpSp>
        <p:nvGrpSpPr>
          <p:cNvPr id="2" name="Group 15"/>
          <p:cNvGrpSpPr/>
          <p:nvPr/>
        </p:nvGrpSpPr>
        <p:grpSpPr>
          <a:xfrm>
            <a:off x="5867400" y="1903412"/>
            <a:ext cx="1905000" cy="1905000"/>
            <a:chOff x="6096000" y="4267200"/>
            <a:chExt cx="1143000" cy="1143000"/>
          </a:xfrm>
          <a:solidFill>
            <a:schemeClr val="bg1"/>
          </a:solidFill>
        </p:grpSpPr>
        <p:sp>
          <p:nvSpPr>
            <p:cNvPr id="14" name="Oval 13"/>
            <p:cNvSpPr/>
            <p:nvPr/>
          </p:nvSpPr>
          <p:spPr>
            <a:xfrm>
              <a:off x="6096000" y="4267200"/>
              <a:ext cx="1143000" cy="1143000"/>
            </a:xfrm>
            <a:prstGeom prst="ellipse">
              <a:avLst/>
            </a:prstGeom>
            <a:grpFill/>
            <a:ln w="76200">
              <a:solidFill>
                <a:schemeClr val="accent5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248400" y="4535269"/>
              <a:ext cx="838200" cy="535531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600" dirty="0">
                  <a:latin typeface="Helvetica"/>
                  <a:cs typeface="Helvetica"/>
                </a:rPr>
                <a:t>Special Grace</a:t>
              </a:r>
            </a:p>
          </p:txBody>
        </p:sp>
      </p:grpSp>
      <p:grpSp>
        <p:nvGrpSpPr>
          <p:cNvPr id="3" name="Group 22"/>
          <p:cNvGrpSpPr/>
          <p:nvPr/>
        </p:nvGrpSpPr>
        <p:grpSpPr>
          <a:xfrm>
            <a:off x="5867400" y="1903412"/>
            <a:ext cx="1905000" cy="1905000"/>
            <a:chOff x="6096000" y="4267200"/>
            <a:chExt cx="1143000" cy="11430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Oval 23"/>
            <p:cNvSpPr/>
            <p:nvPr/>
          </p:nvSpPr>
          <p:spPr>
            <a:xfrm>
              <a:off x="6096000" y="4267200"/>
              <a:ext cx="1143000" cy="1143000"/>
            </a:xfrm>
            <a:prstGeom prst="ellipse">
              <a:avLst/>
            </a:prstGeom>
            <a:grpFill/>
            <a:ln w="76200">
              <a:solidFill>
                <a:srgbClr val="CC99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187440" y="4542473"/>
              <a:ext cx="944880" cy="57246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latin typeface="Helvetica"/>
                  <a:cs typeface="Helvetica"/>
                </a:rPr>
                <a:t>God: </a:t>
              </a:r>
              <a:r>
                <a:rPr lang="en-US" sz="2800" u="sng" dirty="0">
                  <a:latin typeface="Helvetica"/>
                  <a:cs typeface="Helvetica"/>
                </a:rPr>
                <a:t>husband</a:t>
              </a:r>
            </a:p>
          </p:txBody>
        </p:sp>
      </p:grp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943600" y="1293812"/>
            <a:ext cx="19050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600" dirty="0">
                <a:latin typeface="Helvetica"/>
                <a:cs typeface="Helvetica"/>
              </a:rPr>
              <a:t>Isaiah 54:5</a:t>
            </a:r>
          </a:p>
        </p:txBody>
      </p: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4953000" y="3884613"/>
            <a:ext cx="3581400" cy="1228475"/>
            <a:chOff x="5029954" y="3733800"/>
            <a:chExt cx="3581400" cy="1228015"/>
          </a:xfrm>
        </p:grpSpPr>
        <p:sp>
          <p:nvSpPr>
            <p:cNvPr id="10253" name="TextBox 28"/>
            <p:cNvSpPr txBox="1">
              <a:spLocks noChangeArrowheads="1"/>
            </p:cNvSpPr>
            <p:nvPr/>
          </p:nvSpPr>
          <p:spPr bwMode="auto">
            <a:xfrm>
              <a:off x="5029954" y="4069597"/>
              <a:ext cx="3581400" cy="892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600" dirty="0">
                  <a:latin typeface="Helvetica"/>
                  <a:cs typeface="Helvetica"/>
                </a:rPr>
                <a:t>See their </a:t>
              </a:r>
              <a:r>
                <a:rPr lang="en-US" sz="2600" b="1" u="sng" dirty="0">
                  <a:solidFill>
                    <a:schemeClr val="accent3">
                      <a:lumMod val="75000"/>
                    </a:schemeClr>
                  </a:solidFill>
                  <a:latin typeface="Helvetica"/>
                  <a:cs typeface="Helvetica"/>
                </a:rPr>
                <a:t>dependency</a:t>
              </a:r>
              <a:r>
                <a:rPr lang="en-US" sz="2600" dirty="0">
                  <a:latin typeface="Helvetica"/>
                  <a:cs typeface="Helvetica"/>
                </a:rPr>
                <a:t> on Christ</a:t>
              </a:r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 rot="5400000" flipH="1" flipV="1">
              <a:off x="6710406" y="3958348"/>
              <a:ext cx="449095" cy="0"/>
            </a:xfrm>
            <a:prstGeom prst="straightConnector1">
              <a:avLst/>
            </a:prstGeom>
            <a:ln w="38100">
              <a:solidFill>
                <a:srgbClr val="CC99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457200" y="5599112"/>
            <a:ext cx="8229600" cy="954107"/>
          </a:xfrm>
          <a:prstGeom prst="rect">
            <a:avLst/>
          </a:prstGeom>
          <a:solidFill>
            <a:schemeClr val="tx1">
              <a:alpha val="67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1 Corinthians 7:36 →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 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886200" y="5576248"/>
            <a:ext cx="4953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Those prone to being sexually </a:t>
            </a:r>
            <a:r>
              <a:rPr lang="en-US" sz="2600" b="1" u="sng" dirty="0">
                <a:solidFill>
                  <a:schemeClr val="accent4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impure</a:t>
            </a:r>
            <a:r>
              <a:rPr lang="en-US" sz="2600" dirty="0">
                <a:solidFill>
                  <a:schemeClr val="accent4">
                    <a:lumMod val="60000"/>
                    <a:lumOff val="40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should seek marriage</a:t>
            </a:r>
            <a:endParaRPr lang="en-US" sz="2600" b="1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God’s Grace and Singleness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allAtOnce" animBg="1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051172"/>
            <a:ext cx="9144000" cy="5578228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1219200"/>
            <a:ext cx="8382000" cy="1107996"/>
          </a:xfrm>
          <a:prstGeom prst="rect">
            <a:avLst/>
          </a:prstGeom>
          <a:noFill/>
        </p:spPr>
        <p:txBody>
          <a:bodyPr wrap="square" lIns="182880" tIns="137160" rIns="182880" bIns="13716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Each one should pursue </a:t>
            </a:r>
            <a:r>
              <a:rPr lang="en-US" sz="27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contentment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, </a:t>
            </a:r>
            <a:r>
              <a:rPr lang="en-US" sz="27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purity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, and </a:t>
            </a:r>
            <a:r>
              <a:rPr lang="en-US" sz="27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thankfulness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 in whatever situation they are placed.</a:t>
            </a:r>
          </a:p>
        </p:txBody>
      </p:sp>
      <p:pic>
        <p:nvPicPr>
          <p:cNvPr id="6" name="Picture 5" descr="865239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2514600"/>
            <a:ext cx="2431324" cy="3645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865239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28800" y="2514600"/>
            <a:ext cx="2517662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Grace for Every Situation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051172"/>
            <a:ext cx="9144000" cy="5425828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3400" y="1295400"/>
            <a:ext cx="8001000" cy="48628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Masculinity and femininity do not depend on being </a:t>
            </a:r>
            <a:r>
              <a:rPr lang="en-US" sz="28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married</a:t>
            </a: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endParaRPr lang="en-US" sz="28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b="1" dirty="0">
                <a:solidFill>
                  <a:schemeClr val="bg1"/>
                </a:solidFill>
                <a:latin typeface="Helvetica"/>
                <a:cs typeface="Helvetica"/>
              </a:rPr>
              <a:t>1 Corinthians 7:27-35</a:t>
            </a:r>
          </a:p>
          <a:p>
            <a:pPr marL="720725" indent="-522288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Increased personal freedom</a:t>
            </a:r>
          </a:p>
          <a:p>
            <a:pPr marL="720725" indent="-522288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Less worldly troubles</a:t>
            </a:r>
          </a:p>
          <a:p>
            <a:pPr marL="720725" indent="-522288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Better suited to live a zealous life for a short time or our remaining days</a:t>
            </a:r>
          </a:p>
          <a:p>
            <a:pPr marL="720725" indent="-522288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Less anxieties</a:t>
            </a:r>
          </a:p>
          <a:p>
            <a:pPr marL="720725" indent="-522288" fontAlgn="auto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No divided interests and devotion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The Gift of Singleness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762000" y="838200"/>
            <a:ext cx="7664034" cy="4800600"/>
          </a:xfrm>
          <a:prstGeom prst="rect">
            <a:avLst/>
          </a:prstGeom>
          <a:solidFill>
            <a:schemeClr val="tx1">
              <a:alpha val="64000"/>
            </a:schemeClr>
          </a:solidFill>
          <a:ln w="9525">
            <a:noFill/>
            <a:miter lim="800000"/>
            <a:headEnd/>
            <a:tailEnd/>
          </a:ln>
        </p:spPr>
        <p:txBody>
          <a:bodyPr lIns="274320" tIns="137160" rIns="274320" bIns="137160" anchor="ctr"/>
          <a:lstStyle/>
          <a:p>
            <a:pPr marL="109538"/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“Being single has meant that I am free to take risks that I might not take were I a mother of a family dependent on me. Being single has given me freedom to move around the world without having to pack up a household first. And this freedom has brought to me moments that I would not trade for anything else this side of eternity.”</a:t>
            </a:r>
          </a:p>
          <a:p>
            <a:pPr marL="109538"/>
            <a:endParaRPr lang="en-US" sz="27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algn="r"/>
            <a:r>
              <a:rPr lang="en-US" sz="2700" dirty="0" err="1">
                <a:solidFill>
                  <a:schemeClr val="bg1"/>
                </a:solidFill>
                <a:latin typeface="Helvetica"/>
                <a:cs typeface="Helvetica"/>
              </a:rPr>
              <a:t>Rhena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 Taylor, single missionary to Kenya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432172"/>
            <a:ext cx="9144000" cy="5425828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1000" y="1823859"/>
            <a:ext cx="5943600" cy="36625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63550" indent="-463550" fontAlgn="auto">
              <a:spcBef>
                <a:spcPts val="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en-US" sz="3000" b="1" dirty="0">
                <a:solidFill>
                  <a:schemeClr val="bg1"/>
                </a:solidFill>
                <a:latin typeface="Calibri (Body)"/>
                <a:cs typeface="Calibri (Body)"/>
              </a:rPr>
              <a:t>Attempt great things for God.</a:t>
            </a:r>
          </a:p>
          <a:p>
            <a:pPr marL="463550" indent="-463550" fontAlgn="auto">
              <a:spcBef>
                <a:spcPts val="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en-US" sz="2800" dirty="0">
                <a:solidFill>
                  <a:schemeClr val="bg1"/>
                </a:solidFill>
                <a:latin typeface="Calibri (Body)"/>
                <a:cs typeface="Calibri (Body)"/>
              </a:rPr>
              <a:t>(William Carey)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en-US" sz="2800" dirty="0">
                <a:solidFill>
                  <a:schemeClr val="bg1"/>
                </a:solidFill>
                <a:latin typeface="Calibri (Body)"/>
                <a:cs typeface="Calibri (Body)"/>
              </a:rPr>
              <a:t>Temptation: to live </a:t>
            </a:r>
            <a:r>
              <a:rPr lang="en-US" sz="28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irresponsibly</a:t>
            </a:r>
            <a:br>
              <a:rPr lang="en-US" sz="2800" u="sng" dirty="0">
                <a:solidFill>
                  <a:schemeClr val="bg1"/>
                </a:solidFill>
                <a:latin typeface="Calibri (Body)"/>
                <a:cs typeface="Calibri (Body)"/>
              </a:rPr>
            </a:br>
            <a:r>
              <a:rPr lang="en-US" sz="2800" dirty="0">
                <a:solidFill>
                  <a:schemeClr val="bg1"/>
                </a:solidFill>
                <a:latin typeface="Calibri (Body)"/>
                <a:cs typeface="Calibri (Body)"/>
              </a:rPr>
              <a:t>Temptation: to live for </a:t>
            </a:r>
            <a:r>
              <a:rPr lang="en-US" sz="28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self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/>
            </a:pPr>
            <a:r>
              <a:rPr lang="en-US" sz="30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Embrace</a:t>
            </a:r>
            <a:r>
              <a:rPr lang="en-US" sz="3000" b="1" dirty="0">
                <a:solidFill>
                  <a:schemeClr val="bg1"/>
                </a:solidFill>
                <a:latin typeface="Calibri (Body)"/>
                <a:cs typeface="Calibri (Body)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Calibri (Body)"/>
                <a:cs typeface="Calibri (Body)"/>
              </a:rPr>
              <a:t>responsibility </a:t>
            </a:r>
            <a:br>
              <a:rPr lang="en-US" sz="3000" dirty="0">
                <a:solidFill>
                  <a:schemeClr val="bg1"/>
                </a:solidFill>
                <a:latin typeface="Calibri (Body)"/>
                <a:cs typeface="Calibri (Body)"/>
              </a:rPr>
            </a:br>
            <a:r>
              <a:rPr lang="en-US" sz="3000" dirty="0">
                <a:solidFill>
                  <a:schemeClr val="bg1"/>
                </a:solidFill>
                <a:latin typeface="Calibri (Body)"/>
                <a:cs typeface="Calibri (Body)"/>
              </a:rPr>
              <a:t>and use youthful singleness</a:t>
            </a:r>
            <a:br>
              <a:rPr lang="en-US" sz="3000" b="1" dirty="0">
                <a:solidFill>
                  <a:schemeClr val="bg1"/>
                </a:solidFill>
                <a:latin typeface="Calibri (Body)"/>
                <a:cs typeface="Calibri (Body)"/>
              </a:rPr>
            </a:br>
            <a:r>
              <a:rPr lang="en-US" sz="30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wisely</a:t>
            </a:r>
            <a:r>
              <a:rPr lang="en-US" sz="3000" dirty="0">
                <a:solidFill>
                  <a:schemeClr val="bg1"/>
                </a:solidFill>
                <a:latin typeface="Calibri (Body)"/>
                <a:cs typeface="Calibri (Body)"/>
              </a:rPr>
              <a:t>.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715000" y="3047368"/>
            <a:ext cx="3193492" cy="3582032"/>
            <a:chOff x="663767" y="1371868"/>
            <a:chExt cx="3057102" cy="3428463"/>
          </a:xfrm>
        </p:grpSpPr>
        <p:pic>
          <p:nvPicPr>
            <p:cNvPr id="14342" name="Picture 6" descr="95004703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 flipH="1">
              <a:off x="663767" y="1371868"/>
              <a:ext cx="3057102" cy="3428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3" name="TextBox 8"/>
            <p:cNvSpPr txBox="1">
              <a:spLocks noChangeArrowheads="1"/>
            </p:cNvSpPr>
            <p:nvPr/>
          </p:nvSpPr>
          <p:spPr bwMode="auto">
            <a:xfrm>
              <a:off x="1143495" y="1980039"/>
              <a:ext cx="2265942" cy="2018028"/>
            </a:xfrm>
            <a:prstGeom prst="rect">
              <a:avLst/>
            </a:prstGeom>
            <a:solidFill>
              <a:schemeClr val="tx1">
                <a:alpha val="66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lIns="274320" tIns="45720" bIns="91440" anchor="ctr"/>
            <a:lstStyle/>
            <a:p>
              <a:pPr marL="293688" indent="-293688">
                <a:tabLst>
                  <a:tab pos="236538" algn="l"/>
                </a:tabLst>
              </a:pPr>
              <a:r>
                <a:rPr lang="en-US" sz="2800" b="1" dirty="0">
                  <a:solidFill>
                    <a:srgbClr val="FFFFFF"/>
                  </a:solidFill>
                  <a:latin typeface="Helvetica"/>
                  <a:cs typeface="Helvetica"/>
                </a:rPr>
                <a:t>Singleness</a:t>
              </a:r>
            </a:p>
            <a:p>
              <a:pPr marL="293688" indent="-293688">
                <a:buFont typeface="Arial" charset="0"/>
                <a:buChar char="•"/>
                <a:tabLst>
                  <a:tab pos="236538" algn="l"/>
                </a:tabLst>
              </a:pPr>
              <a:r>
                <a:rPr lang="en-US" sz="2800" dirty="0">
                  <a:solidFill>
                    <a:srgbClr val="FFFFFF"/>
                  </a:solidFill>
                  <a:latin typeface="Helvetica"/>
                  <a:cs typeface="Helvetica"/>
                </a:rPr>
                <a:t>Freedom</a:t>
              </a:r>
            </a:p>
            <a:p>
              <a:pPr marL="293688" indent="-293688">
                <a:buFont typeface="Arial" charset="0"/>
                <a:buChar char="•"/>
                <a:tabLst>
                  <a:tab pos="236538" algn="l"/>
                </a:tabLst>
              </a:pPr>
              <a:r>
                <a:rPr lang="en-US" sz="2800" dirty="0">
                  <a:solidFill>
                    <a:srgbClr val="FFFFFF"/>
                  </a:solidFill>
                  <a:latin typeface="Helvetica"/>
                  <a:cs typeface="Helvetica"/>
                </a:rPr>
                <a:t>Flexibility</a:t>
              </a:r>
            </a:p>
            <a:p>
              <a:pPr marL="293688" indent="-293688">
                <a:buFont typeface="Arial" charset="0"/>
                <a:buChar char="•"/>
                <a:tabLst>
                  <a:tab pos="236538" algn="l"/>
                </a:tabLst>
              </a:pPr>
              <a:r>
                <a:rPr lang="en-US" sz="2800" dirty="0">
                  <a:solidFill>
                    <a:srgbClr val="FFFFFF"/>
                  </a:solidFill>
                  <a:latin typeface="Helvetica"/>
                  <a:cs typeface="Helvetica"/>
                </a:rPr>
                <a:t>Time</a:t>
              </a: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Don’t Waste Your Singleness!</a:t>
            </a:r>
            <a:b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</a:br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Don’t Waste Your Youth!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143000"/>
            <a:ext cx="9144000" cy="5334000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66" name="Picture 6" descr="78486131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9600" y="1168400"/>
            <a:ext cx="7924800" cy="528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Bar-Mitzvah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838200" y="990600"/>
            <a:ext cx="7391400" cy="4724400"/>
          </a:xfrm>
          <a:prstGeom prst="rect">
            <a:avLst/>
          </a:prstGeom>
          <a:solidFill>
            <a:schemeClr val="tx1">
              <a:alpha val="77000"/>
            </a:scheme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 anchor="ctr"/>
          <a:lstStyle/>
          <a:p>
            <a:r>
              <a:rPr lang="en-US" sz="2700" i="1" dirty="0">
                <a:solidFill>
                  <a:schemeClr val="bg1"/>
                </a:solidFill>
                <a:latin typeface="Helvetica"/>
                <a:cs typeface="Helvetica"/>
              </a:rPr>
              <a:t>Remember also your Creator in the days of your youth, before the evil days come and the years draw near of which you will say, </a:t>
            </a:r>
            <a:br>
              <a:rPr lang="en-US" sz="2700" i="1" dirty="0">
                <a:solidFill>
                  <a:schemeClr val="bg1"/>
                </a:solidFill>
                <a:latin typeface="Helvetica"/>
                <a:cs typeface="Helvetica"/>
              </a:rPr>
            </a:br>
            <a:r>
              <a:rPr lang="en-US" sz="2700" i="1" dirty="0">
                <a:solidFill>
                  <a:schemeClr val="bg1"/>
                </a:solidFill>
                <a:latin typeface="Helvetica"/>
                <a:cs typeface="Helvetica"/>
              </a:rPr>
              <a:t>“I have no pleasure in them.”</a:t>
            </a:r>
          </a:p>
          <a:p>
            <a:pPr algn="r"/>
            <a:r>
              <a:rPr lang="en-US" sz="2700" b="1" dirty="0">
                <a:solidFill>
                  <a:schemeClr val="bg1"/>
                </a:solidFill>
                <a:latin typeface="Helvetica"/>
                <a:cs typeface="Helvetica"/>
              </a:rPr>
              <a:t>Ecclesiastes 12:1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algn="ctr"/>
            <a:r>
              <a:rPr lang="en-US" sz="3400" dirty="0">
                <a:solidFill>
                  <a:schemeClr val="bg1"/>
                </a:solidFill>
                <a:latin typeface="Helvetica"/>
                <a:cs typeface="Helvetica"/>
              </a:rPr>
              <a:t>Don’t waste your youth.</a:t>
            </a:r>
          </a:p>
          <a:p>
            <a:pPr algn="ctr"/>
            <a:r>
              <a:rPr lang="en-US" sz="3400" dirty="0">
                <a:solidFill>
                  <a:schemeClr val="bg1"/>
                </a:solidFill>
                <a:latin typeface="Helvetica"/>
                <a:cs typeface="Helvetica"/>
              </a:rPr>
              <a:t>Attempt great things for God.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458200" cy="5986254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marL="236538" lvl="0"/>
            <a:endParaRPr lang="en-US" sz="2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36538"/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curriculum includes images from </a:t>
            </a:r>
            <a:r>
              <a:rPr lang="en-US" sz="2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© 2011, and its licensors, which are protected by the copyright laws of the U.S., Canada, and elsewhere. Used under license. Images for this PowerPoint® show supplied by:</a:t>
            </a:r>
          </a:p>
          <a:p>
            <a:pPr marL="236538"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Gifts (slide background): Ryan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McVay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Photodisc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Maroon Gift (slides 3, 5, 14): PhotoObjects.net/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Orange Gift (slides 3):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Frustrated Woman (slide 7):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Woman Holding Gift (slide 7):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Jupiterimages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Creatas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Teacher in Classroom (slide 9): Comstock/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Girl with Diary (slide 9): Ryan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McVay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Photodisc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Widow (slide 9):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Christmas Present (slide 10):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iStockphoto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Couple Walking (slide 11):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Jupiterimages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/Getty Images/Comstock/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Woman in Woods (slide 11): Stephen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Schauer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/Digital Vision/ 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682625" indent="-446088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Bar Mitzvah (slide 15): Comstock/</a:t>
            </a:r>
            <a:r>
              <a:rPr lang="en-US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Thinkstock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marL="682625" indent="-446088"/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682625" indent="-446088"/>
            <a:endParaRPr lang="en-US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864" y="457200"/>
            <a:ext cx="8458200" cy="5909310"/>
          </a:xfrm>
          <a:prstGeom prst="rect">
            <a:avLst/>
          </a:prstGeom>
          <a:solidFill>
            <a:schemeClr val="tx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endParaRPr lang="en-US" sz="2100" b="1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Copyright © 2011 by Gary Steward and Next Generation Resources, Inc. Illustrations Truth78. All rights reserved.</a:t>
            </a:r>
          </a:p>
          <a:p>
            <a:pPr lvl="0" algn="ctr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Scripture quotations are from The Holy Bible, English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Standard Version, copyright © 2001 by Crossway Bibles,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division of Good News Publishers. Used by permission. All rights reserved.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edit the slide to match the lesson you teach, but </a:t>
            </a:r>
            <a:b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not alter the licensed images 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use them for any purpose other than Your Word is Truth.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This publication includes images from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GettyImages</a:t>
            </a: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/Thinkstock Corporation © 2011, and </a:t>
            </a:r>
            <a:b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its licensors. Used under license.</a:t>
            </a:r>
          </a:p>
          <a:p>
            <a:pPr lvl="0"/>
            <a:endParaRPr lang="en-US" sz="2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Truth78</a:t>
            </a:r>
          </a:p>
          <a:p>
            <a:pPr lvl="0" algn="ctr"/>
            <a:r>
              <a:rPr lang="en-US" sz="2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info@Truth78.org</a:t>
            </a:r>
          </a:p>
          <a:p>
            <a:pPr lvl="0" algn="ctr"/>
            <a:r>
              <a:rPr lang="en-US"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www.Truth78.org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Illustration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051173"/>
            <a:ext cx="9144000" cy="3810000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5013573"/>
            <a:ext cx="9144000" cy="1615827"/>
          </a:xfrm>
          <a:prstGeom prst="rect">
            <a:avLst/>
          </a:prstGeom>
          <a:solidFill>
            <a:schemeClr val="tx1">
              <a:alpha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82880" tIns="182880" rIns="182880" bIns="182880">
            <a:spAutoFit/>
          </a:bodyPr>
          <a:lstStyle/>
          <a:p>
            <a:pPr algn="ctr"/>
            <a:r>
              <a:rPr lang="en-US" sz="27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Marriage</a:t>
            </a:r>
            <a:r>
              <a:rPr lang="en-US" sz="2700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is not better than singleness, </a:t>
            </a:r>
            <a:b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</a:b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and </a:t>
            </a:r>
            <a:r>
              <a:rPr lang="en-US" sz="2700" b="1" u="sng" dirty="0">
                <a:solidFill>
                  <a:srgbClr val="B3D6AC"/>
                </a:solidFill>
                <a:latin typeface="Helvetica"/>
                <a:cs typeface="Helvetica"/>
              </a:rPr>
              <a:t>singleness</a:t>
            </a:r>
            <a:r>
              <a:rPr lang="en-US" sz="2700" b="1" dirty="0">
                <a:solidFill>
                  <a:srgbClr val="B3D6AC"/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is not better than marriage.</a:t>
            </a:r>
          </a:p>
          <a:p>
            <a:pPr algn="ctr"/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They are both good </a:t>
            </a:r>
            <a:r>
              <a:rPr lang="en-US" sz="2700" b="1" u="sng" dirty="0">
                <a:solidFill>
                  <a:srgbClr val="B3D6AC"/>
                </a:solidFill>
                <a:latin typeface="Helvetica"/>
                <a:cs typeface="Helvetica"/>
              </a:rPr>
              <a:t>gifts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. They are </a:t>
            </a:r>
            <a:r>
              <a:rPr lang="en-US" sz="2700" b="1" u="sng" dirty="0">
                <a:solidFill>
                  <a:srgbClr val="B3D6AC"/>
                </a:solidFill>
                <a:latin typeface="Helvetica"/>
                <a:cs typeface="Helvetica"/>
              </a:rPr>
              <a:t>different</a:t>
            </a:r>
            <a:r>
              <a:rPr lang="en-US" sz="2700" dirty="0">
                <a:solidFill>
                  <a:srgbClr val="B3D6AC"/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gifts.</a:t>
            </a:r>
          </a:p>
        </p:txBody>
      </p:sp>
      <p:grpSp>
        <p:nvGrpSpPr>
          <p:cNvPr id="4101" name="Group 13"/>
          <p:cNvGrpSpPr>
            <a:grpSpLocks/>
          </p:cNvGrpSpPr>
          <p:nvPr/>
        </p:nvGrpSpPr>
        <p:grpSpPr bwMode="auto">
          <a:xfrm>
            <a:off x="903521" y="1203573"/>
            <a:ext cx="3057057" cy="3429000"/>
            <a:chOff x="664037" y="1371600"/>
            <a:chExt cx="3056563" cy="3429000"/>
          </a:xfrm>
        </p:grpSpPr>
        <p:pic>
          <p:nvPicPr>
            <p:cNvPr id="4105" name="Picture 9" descr="95004703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 flipH="1">
              <a:off x="664037" y="1371600"/>
              <a:ext cx="30565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838401" y="4276725"/>
              <a:ext cx="2742756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solidFill>
                    <a:srgbClr val="FFFFFF"/>
                  </a:solidFill>
                  <a:latin typeface="Helvetica"/>
                  <a:cs typeface="Helvetica"/>
                </a:rPr>
                <a:t>Singleness</a:t>
              </a:r>
            </a:p>
          </p:txBody>
        </p:sp>
      </p:grpSp>
      <p:grpSp>
        <p:nvGrpSpPr>
          <p:cNvPr id="4102" name="Group 14"/>
          <p:cNvGrpSpPr>
            <a:grpSpLocks/>
          </p:cNvGrpSpPr>
          <p:nvPr/>
        </p:nvGrpSpPr>
        <p:grpSpPr bwMode="auto">
          <a:xfrm>
            <a:off x="5029200" y="1223022"/>
            <a:ext cx="3109331" cy="3409551"/>
            <a:chOff x="5195777" y="1391049"/>
            <a:chExt cx="3109442" cy="3409551"/>
          </a:xfrm>
        </p:grpSpPr>
        <p:pic>
          <p:nvPicPr>
            <p:cNvPr id="4103" name="Picture 8" descr="95004703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5195777" y="1391049"/>
              <a:ext cx="3109442" cy="337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5500588" y="4276725"/>
              <a:ext cx="2743298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solidFill>
                    <a:srgbClr val="FFFFFF"/>
                  </a:solidFill>
                  <a:latin typeface="Helvetica"/>
                  <a:cs typeface="Helvetica"/>
                </a:rPr>
                <a:t>Marriage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Two Gifts: Marriage and Singleness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051172"/>
            <a:ext cx="9144000" cy="4663827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3400" y="1255216"/>
            <a:ext cx="8001000" cy="460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200"/>
              </a:spcAft>
            </a:pP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1 Corinthians 7:6-9</a:t>
            </a:r>
          </a:p>
          <a:p>
            <a:pPr>
              <a:spcAft>
                <a:spcPts val="1200"/>
              </a:spcAft>
            </a:pP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God does not </a:t>
            </a:r>
            <a:r>
              <a:rPr lang="en-US" sz="27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require</a:t>
            </a:r>
            <a:r>
              <a:rPr lang="en-US" sz="27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anyone to get married, though </a:t>
            </a:r>
            <a:r>
              <a:rPr lang="en-US" sz="2700" b="1" u="sng" dirty="0">
                <a:solidFill>
                  <a:srgbClr val="B3D6AC"/>
                </a:solidFill>
                <a:latin typeface="Helvetica"/>
                <a:cs typeface="Helvetica"/>
              </a:rPr>
              <a:t>most</a:t>
            </a:r>
            <a:r>
              <a:rPr lang="en-US" sz="2700" dirty="0">
                <a:solidFill>
                  <a:srgbClr val="B3D6AC"/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are led by God into marriage.</a:t>
            </a:r>
          </a:p>
          <a:p>
            <a:pPr>
              <a:spcAft>
                <a:spcPts val="1200"/>
              </a:spcAft>
            </a:pPr>
            <a:endParaRPr lang="en-US" sz="27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>
              <a:spcAft>
                <a:spcPts val="1200"/>
              </a:spcAft>
            </a:pPr>
            <a:endParaRPr lang="en-US" sz="27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>
              <a:spcAft>
                <a:spcPts val="1200"/>
              </a:spcAft>
            </a:pP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Some people are blessed by God with the gift of singleness; and some with the gift of marriage. Each has his own gift from God.</a:t>
            </a:r>
          </a:p>
          <a:p>
            <a:endParaRPr lang="en-US" sz="27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2870537"/>
            <a:ext cx="7772400" cy="1015663"/>
          </a:xfrm>
          <a:prstGeom prst="rect">
            <a:avLst/>
          </a:prstGeom>
          <a:solidFill>
            <a:schemeClr val="accent2">
              <a:lumMod val="50000"/>
              <a:alpha val="70000"/>
            </a:schemeClr>
          </a:solidFill>
        </p:spPr>
        <p:txBody>
          <a:bodyPr wrap="square" lIns="182880" tIns="91440" rIns="182880" bIns="91440" rtlCol="0">
            <a:spAutoFit/>
          </a:bodyPr>
          <a:lstStyle/>
          <a:p>
            <a:pPr algn="ctr"/>
            <a:r>
              <a:rPr lang="en-US" sz="2700" i="1" dirty="0">
                <a:solidFill>
                  <a:schemeClr val="bg1"/>
                </a:solidFill>
                <a:latin typeface="Helvetica"/>
                <a:cs typeface="Helvetica"/>
              </a:rPr>
              <a:t>“…it is </a:t>
            </a:r>
            <a:r>
              <a:rPr lang="en-US" sz="2700" b="1" i="1" u="sng" dirty="0">
                <a:solidFill>
                  <a:schemeClr val="bg1"/>
                </a:solidFill>
                <a:latin typeface="Helvetica"/>
                <a:cs typeface="Helvetica"/>
              </a:rPr>
              <a:t>good</a:t>
            </a:r>
            <a:r>
              <a:rPr lang="en-US" sz="2700" i="1" dirty="0">
                <a:solidFill>
                  <a:schemeClr val="bg1"/>
                </a:solidFill>
                <a:latin typeface="Helvetica"/>
                <a:cs typeface="Helvetica"/>
              </a:rPr>
              <a:t> for them to remain single as I am.” </a:t>
            </a:r>
            <a:br>
              <a:rPr lang="en-US" sz="2700" i="1" dirty="0">
                <a:solidFill>
                  <a:schemeClr val="bg1"/>
                </a:solidFill>
                <a:latin typeface="Helvetica"/>
                <a:cs typeface="Helvetica"/>
              </a:rPr>
            </a:b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(1 Corinthians 7:8)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God’s Word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1143000"/>
            <a:ext cx="8229600" cy="1338828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txBody>
          <a:bodyPr wrap="square" lIns="365760" tIns="137160" rIns="182880" bIns="18288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To see singleness as inferior is not biblical.</a:t>
            </a:r>
          </a:p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Singleness is God-given and good.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Singleness</a:t>
            </a:r>
          </a:p>
        </p:txBody>
      </p: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4724400" y="3048000"/>
            <a:ext cx="3276600" cy="3429000"/>
            <a:chOff x="-97839" y="1600200"/>
            <a:chExt cx="3276070" cy="3429000"/>
          </a:xfrm>
        </p:grpSpPr>
        <p:pic>
          <p:nvPicPr>
            <p:cNvPr id="12" name="Picture 9" descr="95004703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 flipH="1">
              <a:off x="-97839" y="1600200"/>
              <a:ext cx="3056563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435475" y="3200400"/>
              <a:ext cx="2742756" cy="523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dirty="0">
                  <a:solidFill>
                    <a:srgbClr val="FFFFFF"/>
                  </a:solidFill>
                  <a:latin typeface="Helvetica"/>
                  <a:cs typeface="Helvetica"/>
                </a:rPr>
                <a:t>Singleness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762000" y="1752600"/>
            <a:ext cx="7543800" cy="2971800"/>
          </a:xfrm>
          <a:prstGeom prst="rect">
            <a:avLst/>
          </a:prstGeom>
          <a:solidFill>
            <a:schemeClr val="tx1">
              <a:alpha val="69803"/>
            </a:schemeClr>
          </a:solidFill>
          <a:ln w="9525">
            <a:noFill/>
            <a:miter lim="800000"/>
            <a:headEnd/>
            <a:tailEnd/>
          </a:ln>
        </p:spPr>
        <p:txBody>
          <a:bodyPr lIns="274320" tIns="274320" rIns="274320" bIns="274320" anchor="ctr"/>
          <a:lstStyle/>
          <a:p>
            <a:pPr marL="109538"/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“When we talk about gifts, it’s easy to think about them in self-centered human terms. We evaluate whether we like a particular gift and want to keep it or return it.”</a:t>
            </a:r>
          </a:p>
          <a:p>
            <a:pPr marL="109538"/>
            <a:endParaRPr lang="en-US" sz="28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algn="r"/>
            <a:r>
              <a:rPr lang="en-US" sz="2800" dirty="0">
                <a:solidFill>
                  <a:schemeClr val="bg1"/>
                </a:solidFill>
                <a:latin typeface="Helvetica"/>
                <a:cs typeface="Helvetica"/>
              </a:rPr>
              <a:t>Carolyn </a:t>
            </a:r>
            <a:r>
              <a:rPr lang="en-US" sz="2800" dirty="0" err="1">
                <a:solidFill>
                  <a:schemeClr val="bg1"/>
                </a:solidFill>
                <a:latin typeface="Helvetica"/>
                <a:cs typeface="Helvetica"/>
              </a:rPr>
              <a:t>McCulley</a:t>
            </a:r>
            <a:endParaRPr lang="en-US" sz="28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1051172"/>
            <a:ext cx="9144000" cy="5425828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96" name="Group 14"/>
          <p:cNvGrpSpPr>
            <a:grpSpLocks/>
          </p:cNvGrpSpPr>
          <p:nvPr/>
        </p:nvGrpSpPr>
        <p:grpSpPr bwMode="auto">
          <a:xfrm>
            <a:off x="381000" y="1295400"/>
            <a:ext cx="3962400" cy="4838700"/>
            <a:chOff x="533400" y="762000"/>
            <a:chExt cx="3962400" cy="4838700"/>
          </a:xfrm>
        </p:grpSpPr>
        <p:grpSp>
          <p:nvGrpSpPr>
            <p:cNvPr id="8201" name="Group 13"/>
            <p:cNvGrpSpPr>
              <a:grpSpLocks/>
            </p:cNvGrpSpPr>
            <p:nvPr/>
          </p:nvGrpSpPr>
          <p:grpSpPr bwMode="auto">
            <a:xfrm>
              <a:off x="533400" y="762000"/>
              <a:ext cx="3962400" cy="1692771"/>
              <a:chOff x="533400" y="762000"/>
              <a:chExt cx="3962400" cy="1692771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533400" y="762000"/>
                <a:ext cx="3962400" cy="169277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600" b="1" u="sng" dirty="0">
                    <a:solidFill>
                      <a:schemeClr val="accent4">
                        <a:lumMod val="60000"/>
                        <a:lumOff val="40000"/>
                      </a:schemeClr>
                    </a:solidFill>
                    <a:latin typeface="Helvetica"/>
                    <a:cs typeface="Helvetica"/>
                  </a:rPr>
                  <a:t>Self-centered</a:t>
                </a:r>
                <a:r>
                  <a:rPr lang="en-US" sz="2600" dirty="0">
                    <a:solidFill>
                      <a:schemeClr val="accent4">
                        <a:lumMod val="60000"/>
                        <a:lumOff val="40000"/>
                      </a:schemeClr>
                    </a:solidFill>
                    <a:latin typeface="Helvetica"/>
                    <a:cs typeface="Helvetica"/>
                  </a:rPr>
                  <a:t> </a:t>
                </a:r>
                <a:r>
                  <a:rPr lang="en-US" sz="2600" dirty="0">
                    <a:solidFill>
                      <a:srgbClr val="FFFFFF"/>
                    </a:solidFill>
                    <a:latin typeface="Helvetica"/>
                    <a:cs typeface="Helvetica"/>
                  </a:rPr>
                  <a:t>Perspective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600" dirty="0">
                  <a:solidFill>
                    <a:srgbClr val="FFFFFF"/>
                  </a:solidFill>
                  <a:latin typeface="Helvetica"/>
                  <a:cs typeface="Helvetica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600" b="1" u="sng" dirty="0">
                    <a:solidFill>
                      <a:srgbClr val="8EC182"/>
                    </a:solidFill>
                    <a:latin typeface="Helvetica"/>
                    <a:cs typeface="Helvetica"/>
                  </a:rPr>
                  <a:t>Reject</a:t>
                </a:r>
                <a:r>
                  <a:rPr lang="en-US" sz="2600" dirty="0">
                    <a:solidFill>
                      <a:srgbClr val="8EC182"/>
                    </a:solidFill>
                    <a:latin typeface="Helvetica"/>
                    <a:cs typeface="Helvetica"/>
                  </a:rPr>
                  <a:t> </a:t>
                </a:r>
                <a:r>
                  <a:rPr lang="en-US" sz="2600" dirty="0">
                    <a:solidFill>
                      <a:srgbClr val="FFFFFF"/>
                    </a:solidFill>
                    <a:latin typeface="Helvetica"/>
                    <a:cs typeface="Helvetica"/>
                  </a:rPr>
                  <a:t>singleness</a:t>
                </a:r>
                <a:endParaRPr lang="en-US" sz="2600" u="sng" dirty="0">
                  <a:solidFill>
                    <a:srgbClr val="FFFFFF"/>
                  </a:solidFill>
                  <a:latin typeface="Helvetica"/>
                  <a:cs typeface="Helvetica"/>
                </a:endParaRPr>
              </a:p>
            </p:txBody>
          </p:sp>
          <p:sp>
            <p:nvSpPr>
              <p:cNvPr id="9" name="Down Arrow 8"/>
              <p:cNvSpPr/>
              <p:nvPr/>
            </p:nvSpPr>
            <p:spPr>
              <a:xfrm>
                <a:off x="2286000" y="1676400"/>
                <a:ext cx="304800" cy="381000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pic>
          <p:nvPicPr>
            <p:cNvPr id="11" name="Picture 10" descr="9417424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98600" y="2667000"/>
              <a:ext cx="1955800" cy="29337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8197" name="Group 15"/>
          <p:cNvGrpSpPr>
            <a:grpSpLocks/>
          </p:cNvGrpSpPr>
          <p:nvPr/>
        </p:nvGrpSpPr>
        <p:grpSpPr bwMode="auto">
          <a:xfrm>
            <a:off x="4419600" y="1295400"/>
            <a:ext cx="4191000" cy="4877990"/>
            <a:chOff x="4724400" y="762000"/>
            <a:chExt cx="4191000" cy="4877990"/>
          </a:xfrm>
        </p:grpSpPr>
        <p:sp>
          <p:nvSpPr>
            <p:cNvPr id="7" name="TextBox 6"/>
            <p:cNvSpPr txBox="1"/>
            <p:nvPr/>
          </p:nvSpPr>
          <p:spPr>
            <a:xfrm>
              <a:off x="4724400" y="762000"/>
              <a:ext cx="4191000" cy="16927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God’s </a:t>
              </a:r>
              <a:r>
                <a:rPr lang="en-US" sz="2600" b="1" u="sng" dirty="0">
                  <a:solidFill>
                    <a:schemeClr val="accent5">
                      <a:lumMod val="20000"/>
                      <a:lumOff val="80000"/>
                    </a:schemeClr>
                  </a:solidFill>
                  <a:latin typeface="Helvetica"/>
                  <a:cs typeface="Helvetica"/>
                </a:rPr>
                <a:t>Eternal</a:t>
              </a:r>
              <a:br>
                <a:rPr lang="en-US" sz="2600" b="1" dirty="0">
                  <a:solidFill>
                    <a:srgbClr val="FFFFFF"/>
                  </a:solidFill>
                  <a:latin typeface="Helvetica"/>
                  <a:cs typeface="Helvetica"/>
                </a:rPr>
              </a:b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Perspective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600" dirty="0">
                <a:solidFill>
                  <a:srgbClr val="FFFFFF"/>
                </a:solidFill>
                <a:latin typeface="Helvetica"/>
                <a:cs typeface="Helvetic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Accept singleness as a gift</a:t>
              </a:r>
            </a:p>
          </p:txBody>
        </p:sp>
        <p:sp>
          <p:nvSpPr>
            <p:cNvPr id="10" name="Down Arrow 9"/>
            <p:cNvSpPr/>
            <p:nvPr/>
          </p:nvSpPr>
          <p:spPr>
            <a:xfrm>
              <a:off x="6781800" y="1676400"/>
              <a:ext cx="304800" cy="381000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2" name="Picture 11" descr="86527347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19800" y="2666999"/>
              <a:ext cx="1981994" cy="297299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Singleness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051172"/>
            <a:ext cx="9144000" cy="5425828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1426220"/>
            <a:ext cx="8229600" cy="22313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We </a:t>
            </a:r>
            <a:r>
              <a:rPr lang="en-US" sz="27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exist</a:t>
            </a:r>
            <a:r>
              <a:rPr lang="en-US" sz="2700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to bring </a:t>
            </a:r>
            <a:r>
              <a:rPr lang="en-US" sz="2700" b="1" u="sng" dirty="0">
                <a:solidFill>
                  <a:srgbClr val="B3D6AC"/>
                </a:solidFill>
                <a:latin typeface="Helvetica"/>
                <a:cs typeface="Helvetica"/>
              </a:rPr>
              <a:t>glory</a:t>
            </a:r>
            <a:r>
              <a:rPr lang="en-US" sz="2700" dirty="0">
                <a:solidFill>
                  <a:srgbClr val="B3D6AC"/>
                </a:solidFill>
                <a:latin typeface="Helvetica"/>
                <a:cs typeface="Helvetica"/>
              </a:rPr>
              <a:t> 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to Christ in whatever </a:t>
            </a:r>
            <a:r>
              <a:rPr lang="en-US" sz="2700" b="1" u="sng" dirty="0">
                <a:solidFill>
                  <a:srgbClr val="B3D6AC"/>
                </a:solidFill>
                <a:latin typeface="Helvetica"/>
                <a:cs typeface="Helvetica"/>
              </a:rPr>
              <a:t>state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 He has called us to, for whatever purposes He has for us.</a:t>
            </a:r>
          </a:p>
          <a:p>
            <a:pPr>
              <a:defRPr/>
            </a:pPr>
            <a:endParaRPr lang="en-US" sz="2800" dirty="0">
              <a:solidFill>
                <a:schemeClr val="bg1"/>
              </a:solidFill>
              <a:latin typeface="Helvetica"/>
              <a:cs typeface="Helvetic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dirty="0">
                <a:solidFill>
                  <a:schemeClr val="bg1"/>
                </a:solidFill>
                <a:latin typeface="Helvetica"/>
                <a:cs typeface="Helvetica"/>
              </a:rPr>
              <a:t>TRUST GOD’S </a:t>
            </a:r>
            <a:r>
              <a:rPr lang="en-US" sz="3000" b="1" u="sng" dirty="0">
                <a:solidFill>
                  <a:srgbClr val="B3D6AC"/>
                </a:solidFill>
                <a:latin typeface="Helvetica"/>
                <a:cs typeface="Helvetica"/>
              </a:rPr>
              <a:t>WISDOM</a:t>
            </a:r>
            <a:r>
              <a:rPr lang="en-US" sz="3000" dirty="0">
                <a:solidFill>
                  <a:srgbClr val="B3D6AC"/>
                </a:solidFill>
                <a:latin typeface="Helvetica"/>
                <a:cs typeface="Helvetica"/>
              </a:rPr>
              <a:t> </a:t>
            </a:r>
            <a:r>
              <a:rPr lang="en-US" sz="3000" dirty="0">
                <a:solidFill>
                  <a:schemeClr val="bg1"/>
                </a:solidFill>
                <a:latin typeface="Helvetica"/>
                <a:cs typeface="Helvetica"/>
              </a:rPr>
              <a:t>AND </a:t>
            </a:r>
            <a:r>
              <a:rPr lang="en-US" sz="3000" b="1" u="sng" dirty="0">
                <a:solidFill>
                  <a:srgbClr val="B3D6AC"/>
                </a:solidFill>
                <a:latin typeface="Helvetica"/>
                <a:cs typeface="Helvetica"/>
              </a:rPr>
              <a:t>GOODNESS</a:t>
            </a:r>
            <a:r>
              <a:rPr lang="en-US" sz="3000" dirty="0">
                <a:solidFill>
                  <a:schemeClr val="bg1"/>
                </a:solidFill>
                <a:latin typeface="Helvetica"/>
                <a:cs typeface="Helvetica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7688" y="4191000"/>
            <a:ext cx="7461912" cy="1447800"/>
          </a:xfrm>
          <a:prstGeom prst="rect">
            <a:avLst/>
          </a:prstGeom>
          <a:solidFill>
            <a:schemeClr val="accent2">
              <a:lumMod val="50000"/>
              <a:alpha val="59000"/>
            </a:schemeClr>
          </a:solidFill>
        </p:spPr>
        <p:txBody>
          <a:bodyPr lIns="274320" tIns="91440" rIns="274320" bIns="91440" anchor="ctr"/>
          <a:lstStyle/>
          <a:p>
            <a:pPr marL="109538"/>
            <a:r>
              <a:rPr lang="en-US" sz="2700" i="1" dirty="0">
                <a:solidFill>
                  <a:schemeClr val="bg1"/>
                </a:solidFill>
                <a:latin typeface="Helvetica"/>
                <a:cs typeface="Helvetica"/>
              </a:rPr>
              <a:t>No good thing does he withhold from those who walk uprightly</a:t>
            </a: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.</a:t>
            </a:r>
          </a:p>
          <a:p>
            <a:pPr marL="109538" algn="r"/>
            <a:r>
              <a:rPr lang="en-US" sz="2700" i="1" dirty="0">
                <a:solidFill>
                  <a:schemeClr val="bg1"/>
                </a:solidFill>
                <a:latin typeface="Helvetica"/>
                <a:cs typeface="Helvetica"/>
              </a:rPr>
              <a:t>Psalm 84:11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The Challenge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051172"/>
            <a:ext cx="9144000" cy="5806828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1331655"/>
            <a:ext cx="43434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US" sz="2500" dirty="0">
                <a:solidFill>
                  <a:schemeClr val="bg1"/>
                </a:solidFill>
                <a:latin typeface="Helvetica"/>
                <a:cs typeface="Helvetica"/>
              </a:rPr>
              <a:t>All seasons of singleness are </a:t>
            </a:r>
            <a:r>
              <a:rPr lang="en-US" sz="2500" b="1" u="sng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good</a:t>
            </a:r>
            <a:r>
              <a:rPr lang="en-US" sz="2500" dirty="0">
                <a:solidFill>
                  <a:schemeClr val="accent4">
                    <a:lumMod val="40000"/>
                    <a:lumOff val="60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2500" dirty="0">
                <a:solidFill>
                  <a:schemeClr val="bg1"/>
                </a:solidFill>
                <a:latin typeface="Helvetica"/>
                <a:cs typeface="Helvetica"/>
              </a:rPr>
              <a:t>and they all have their </a:t>
            </a:r>
            <a:r>
              <a:rPr lang="en-US" sz="2500" b="1" u="sng" dirty="0">
                <a:solidFill>
                  <a:srgbClr val="B3D6AC"/>
                </a:solidFill>
                <a:latin typeface="Helvetica"/>
                <a:cs typeface="Helvetica"/>
              </a:rPr>
              <a:t>purpose</a:t>
            </a:r>
            <a:r>
              <a:rPr lang="en-US" sz="2500" dirty="0">
                <a:solidFill>
                  <a:srgbClr val="B3D6AC"/>
                </a:solidFill>
                <a:latin typeface="Helvetica"/>
                <a:cs typeface="Helvetica"/>
              </a:rPr>
              <a:t> </a:t>
            </a:r>
            <a:r>
              <a:rPr lang="en-US" sz="2500" dirty="0">
                <a:solidFill>
                  <a:schemeClr val="bg1"/>
                </a:solidFill>
                <a:latin typeface="Helvetica"/>
                <a:cs typeface="Helvetica"/>
              </a:rPr>
              <a:t>in God’s design.</a:t>
            </a:r>
          </a:p>
          <a:p>
            <a:pPr>
              <a:spcAft>
                <a:spcPts val="1200"/>
              </a:spcAft>
              <a:defRPr/>
            </a:pPr>
            <a:r>
              <a:rPr lang="en-US" sz="2500" dirty="0">
                <a:solidFill>
                  <a:schemeClr val="bg1"/>
                </a:solidFill>
                <a:latin typeface="Helvetica"/>
                <a:cs typeface="Helvetica"/>
              </a:rPr>
              <a:t>The gift of singleness requires a special </a:t>
            </a:r>
            <a:r>
              <a:rPr lang="en-US" sz="2500" b="1" u="sng" dirty="0">
                <a:solidFill>
                  <a:srgbClr val="B3D6AC"/>
                </a:solidFill>
                <a:latin typeface="Helvetica"/>
                <a:cs typeface="Helvetica"/>
              </a:rPr>
              <a:t>grace</a:t>
            </a:r>
            <a:r>
              <a:rPr lang="en-US" sz="2500" dirty="0">
                <a:solidFill>
                  <a:srgbClr val="B3D6AC"/>
                </a:solidFill>
                <a:latin typeface="Helvetica"/>
                <a:cs typeface="Helvetica"/>
              </a:rPr>
              <a:t> </a:t>
            </a:r>
            <a:r>
              <a:rPr lang="en-US" sz="2500" dirty="0">
                <a:solidFill>
                  <a:schemeClr val="bg1"/>
                </a:solidFill>
                <a:latin typeface="Helvetica"/>
                <a:cs typeface="Helvetica"/>
              </a:rPr>
              <a:t>from God.</a:t>
            </a:r>
          </a:p>
        </p:txBody>
      </p:sp>
      <p:pic>
        <p:nvPicPr>
          <p:cNvPr id="8" name="Picture 7" descr="56529453.jpg"/>
          <p:cNvPicPr>
            <a:picLocks noChangeAspect="1"/>
          </p:cNvPicPr>
          <p:nvPr/>
        </p:nvPicPr>
        <p:blipFill>
          <a:blip r:embed="rId4" cstate="print"/>
          <a:srcRect t="2829"/>
          <a:stretch>
            <a:fillRect/>
          </a:stretch>
        </p:blipFill>
        <p:spPr>
          <a:xfrm>
            <a:off x="1000420" y="4191000"/>
            <a:ext cx="3495380" cy="2259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83110591.jpg"/>
          <p:cNvPicPr>
            <a:picLocks noChangeAspect="1"/>
          </p:cNvPicPr>
          <p:nvPr/>
        </p:nvPicPr>
        <p:blipFill>
          <a:blip r:embed="rId5" cstate="print"/>
          <a:srcRect t="5263" b="7895"/>
          <a:stretch>
            <a:fillRect/>
          </a:stretch>
        </p:blipFill>
        <p:spPr>
          <a:xfrm>
            <a:off x="5029200" y="1524000"/>
            <a:ext cx="3429000" cy="2173706"/>
          </a:xfrm>
          <a:prstGeom prst="rect">
            <a:avLst/>
          </a:prstGeom>
        </p:spPr>
      </p:pic>
      <p:pic>
        <p:nvPicPr>
          <p:cNvPr id="10" name="Picture 9" descr="90880759.jpg"/>
          <p:cNvPicPr>
            <a:picLocks noChangeAspect="1"/>
          </p:cNvPicPr>
          <p:nvPr/>
        </p:nvPicPr>
        <p:blipFill>
          <a:blip r:embed="rId6" cstate="print"/>
          <a:srcRect t="-1"/>
          <a:stretch>
            <a:fillRect/>
          </a:stretch>
        </p:blipFill>
        <p:spPr>
          <a:xfrm>
            <a:off x="5029200" y="4191000"/>
            <a:ext cx="3417903" cy="2286000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tIns="137160"/>
          <a:lstStyle/>
          <a:p>
            <a:pPr marL="228600"/>
            <a:r>
              <a:rPr lang="en-US" sz="3500" b="1" dirty="0">
                <a:solidFill>
                  <a:schemeClr val="bg1"/>
                </a:solidFill>
                <a:latin typeface="Helvetica"/>
                <a:cs typeface="Helvetica"/>
              </a:rPr>
              <a:t>The Grace of Singleness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829</Words>
  <Application>Microsoft Office PowerPoint</Application>
  <PresentationFormat>On-screen Show (4:3)</PresentationFormat>
  <Paragraphs>103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(Body)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Nelson</dc:creator>
  <cp:lastModifiedBy>Lori Myers</cp:lastModifiedBy>
  <cp:revision>150</cp:revision>
  <dcterms:created xsi:type="dcterms:W3CDTF">2011-05-08T00:10:34Z</dcterms:created>
  <dcterms:modified xsi:type="dcterms:W3CDTF">2024-11-26T20:53:33Z</dcterms:modified>
</cp:coreProperties>
</file>