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70" r:id="rId10"/>
    <p:sldId id="263" r:id="rId11"/>
    <p:sldId id="275" r:id="rId12"/>
    <p:sldId id="265" r:id="rId13"/>
    <p:sldId id="266" r:id="rId14"/>
    <p:sldId id="267" r:id="rId15"/>
    <p:sldId id="272" r:id="rId16"/>
    <p:sldId id="268" r:id="rId17"/>
    <p:sldId id="269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A7"/>
    <a:srgbClr val="00A5FF"/>
    <a:srgbClr val="008BF2"/>
    <a:srgbClr val="9DC350"/>
    <a:srgbClr val="E50202"/>
    <a:srgbClr val="5D732F"/>
    <a:srgbClr val="0070C0"/>
    <a:srgbClr val="FFFFFF"/>
    <a:srgbClr val="663300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19" autoAdjust="0"/>
    <p:restoredTop sz="94660"/>
  </p:normalViewPr>
  <p:slideViewPr>
    <p:cSldViewPr>
      <p:cViewPr varScale="1">
        <p:scale>
          <a:sx n="68" d="100"/>
          <a:sy n="68" d="100"/>
        </p:scale>
        <p:origin x="15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"/>
              </a:defRPr>
            </a:lvl1pPr>
          </a:lstStyle>
          <a:p>
            <a:fld id="{BBDE9A8F-F429-4A77-BFF9-3467B9C403BF}" type="datetimeFigureOut">
              <a:rPr lang="en-US" smtClean="0"/>
              <a:pPr/>
              <a:t>11/26/2024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"/>
              </a:defRPr>
            </a:lvl1pPr>
          </a:lstStyle>
          <a:p>
            <a:fld id="{C51A9AB6-9965-4137-9BC3-12D12B728AD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738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Helvetica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Helvetica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Helvetica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Helvetica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Helvetica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1A9AB6-9965-4137-9BC3-12D12B728AD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666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30535-729E-4C3B-A9C3-39C670754101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5776-233B-4349-A249-6CD7B6386C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60000" contrast="-70000"/>
          </a:blip>
          <a:srcRect/>
          <a:stretch>
            <a:fillRect t="-100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"/>
              </a:defRPr>
            </a:lvl1pPr>
          </a:lstStyle>
          <a:p>
            <a:fld id="{A6D30535-729E-4C3B-A9C3-39C670754101}" type="datetimeFigureOut">
              <a:rPr lang="en-US" smtClean="0"/>
              <a:pPr/>
              <a:t>11/26/2024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elvetica"/>
              </a:defRPr>
            </a:lvl1pPr>
          </a:lstStyle>
          <a:p>
            <a:fld id="{C1B95776-233B-4349-A249-6CD7B6386CF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Helvetica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Helvetica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Helvetica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Helvetica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Helvetica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Helvetica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0" y="0"/>
            <a:ext cx="2133600" cy="838200"/>
          </a:xfrm>
          <a:prstGeom prst="rect">
            <a:avLst/>
          </a:prstGeom>
          <a:solidFill>
            <a:srgbClr val="5D732F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27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Lesson 11    Embracing Masculinity and Femininity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5D732F">
              <a:alpha val="8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137160" rIns="274320" bIns="182880"/>
          <a:lstStyle/>
          <a:p>
            <a:pPr marL="228600" algn="r"/>
            <a:r>
              <a:rPr lang="en-US" sz="2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Rejoicing in God’s Good Design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304800" y="1143000"/>
            <a:ext cx="8534400" cy="54864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" y="1143000"/>
            <a:ext cx="8534400" cy="2215991"/>
          </a:xfrm>
          <a:prstGeom prst="rect">
            <a:avLst/>
          </a:prstGeom>
          <a:solidFill>
            <a:srgbClr val="0070C0">
              <a:alpha val="69804"/>
            </a:srgbClr>
          </a:solidFill>
        </p:spPr>
        <p:txBody>
          <a:bodyPr wrap="square" lIns="182880" tIns="182880" rIns="182880" bIns="182880" rtlCol="0">
            <a:spAutoFit/>
          </a:bodyPr>
          <a:lstStyle/>
          <a:p>
            <a:pPr marL="114300">
              <a:spcAft>
                <a:spcPts val="1200"/>
              </a:spcAft>
            </a:pPr>
            <a:r>
              <a:rPr lang="en-US" sz="2800" dirty="0">
                <a:solidFill>
                  <a:schemeClr val="bg1"/>
                </a:solidFill>
                <a:latin typeface="Helvetica"/>
              </a:rPr>
              <a:t>“At the heart of mature masculinity is a sense of benevolent responsibility to lead, provide for, and protect…”</a:t>
            </a:r>
          </a:p>
          <a:p>
            <a:pPr marL="114300" algn="r">
              <a:spcAft>
                <a:spcPts val="1200"/>
              </a:spcAft>
            </a:pPr>
            <a:r>
              <a:rPr lang="en-US" sz="2600" dirty="0">
                <a:solidFill>
                  <a:schemeClr val="bg1"/>
                </a:solidFill>
                <a:latin typeface="Helvetica"/>
              </a:rPr>
              <a:t>John Piper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5800" y="3657600"/>
            <a:ext cx="7543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Helvetica"/>
              </a:rPr>
              <a:t>“Benevolent” = kind, caring</a:t>
            </a:r>
          </a:p>
          <a:p>
            <a:endParaRPr lang="en-US" sz="2800" dirty="0">
              <a:solidFill>
                <a:srgbClr val="FFFFFF"/>
              </a:solidFill>
              <a:latin typeface="Helvetica"/>
            </a:endParaRPr>
          </a:p>
          <a:p>
            <a:r>
              <a:rPr lang="en-US" sz="2800" dirty="0">
                <a:solidFill>
                  <a:srgbClr val="FFFFFF"/>
                </a:solidFill>
                <a:latin typeface="Helvetica"/>
              </a:rPr>
              <a:t>In order to lead, provide, and protect well, men must cultivate </a:t>
            </a:r>
          </a:p>
          <a:p>
            <a:pPr algn="ctr"/>
            <a:r>
              <a:rPr lang="en-US" sz="4000" dirty="0">
                <a:solidFill>
                  <a:srgbClr val="FFFFFF"/>
                </a:solidFill>
                <a:latin typeface="Helvetica"/>
              </a:rPr>
              <a:t>_ _ _ _ _ _ _ 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3200" y="5444719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A5FF"/>
                </a:solidFill>
                <a:latin typeface="Helvetica"/>
              </a:rPr>
              <a:t>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24200" y="5448563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A5FF"/>
                </a:solidFill>
                <a:latin typeface="Helvetica"/>
              </a:rPr>
              <a:t>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79408" y="5449669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A5FF"/>
                </a:solidFill>
                <a:latin typeface="Helvetica"/>
              </a:rPr>
              <a:t>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62400" y="5437794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A5FF"/>
                </a:solidFill>
                <a:latin typeface="Helvetica"/>
              </a:rPr>
              <a:t>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92304" y="5437794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A5FF"/>
                </a:solidFill>
                <a:latin typeface="Helvetica"/>
              </a:rPr>
              <a:t>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60408" y="5449669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A5FF"/>
                </a:solidFill>
                <a:latin typeface="Helvetica"/>
              </a:rPr>
              <a:t>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05200" y="5449669"/>
            <a:ext cx="30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A5FF"/>
                </a:solidFill>
                <a:latin typeface="Helvetica"/>
              </a:rPr>
              <a:t>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08560" y="5449669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A5FF"/>
                </a:solidFill>
                <a:latin typeface="Helvetica"/>
              </a:rPr>
              <a:t>G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Mature Masculinity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Strength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04800" y="1143000"/>
            <a:ext cx="8534400" cy="54864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1" name="Rectangle 20"/>
          <p:cNvSpPr/>
          <p:nvPr/>
        </p:nvSpPr>
        <p:spPr>
          <a:xfrm>
            <a:off x="762000" y="1725304"/>
            <a:ext cx="2209800" cy="381000"/>
          </a:xfrm>
          <a:prstGeom prst="rect">
            <a:avLst/>
          </a:prstGeom>
          <a:solidFill>
            <a:srgbClr val="92D05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733800" y="1725304"/>
            <a:ext cx="1219200" cy="381000"/>
          </a:xfrm>
          <a:prstGeom prst="rect">
            <a:avLst/>
          </a:prstGeom>
          <a:solidFill>
            <a:srgbClr val="92D05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707944" y="2514600"/>
            <a:ext cx="1219200" cy="381000"/>
          </a:xfrm>
          <a:prstGeom prst="rect">
            <a:avLst/>
          </a:prstGeom>
          <a:solidFill>
            <a:srgbClr val="92D05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019800" y="3733800"/>
            <a:ext cx="2057400" cy="381000"/>
          </a:xfrm>
          <a:prstGeom prst="rect">
            <a:avLst/>
          </a:prstGeom>
          <a:solidFill>
            <a:srgbClr val="92D05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5800" y="4169392"/>
            <a:ext cx="1524000" cy="381000"/>
          </a:xfrm>
          <a:prstGeom prst="rect">
            <a:avLst/>
          </a:prstGeom>
          <a:solidFill>
            <a:srgbClr val="92D05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5800" y="1227921"/>
            <a:ext cx="7620000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bg1"/>
                </a:solidFill>
                <a:latin typeface="Helvetica"/>
              </a:rPr>
              <a:t>1 Samuel 4:9</a:t>
            </a:r>
          </a:p>
          <a:p>
            <a:r>
              <a:rPr lang="en-US" sz="2700" dirty="0">
                <a:solidFill>
                  <a:schemeClr val="bg1"/>
                </a:solidFill>
                <a:latin typeface="Helvetica"/>
              </a:rPr>
              <a:t>“Take courage, and be men, O Philistines, lest you become slaves to the Hebrews as they have been to you; be men and fight.”</a:t>
            </a:r>
          </a:p>
          <a:p>
            <a:endParaRPr lang="en-US" sz="2700" dirty="0">
              <a:solidFill>
                <a:schemeClr val="bg1"/>
              </a:solidFill>
              <a:latin typeface="Helvetica"/>
            </a:endParaRPr>
          </a:p>
          <a:p>
            <a:r>
              <a:rPr lang="en-US" sz="2700" dirty="0">
                <a:solidFill>
                  <a:schemeClr val="bg1"/>
                </a:solidFill>
                <a:latin typeface="Helvetica"/>
              </a:rPr>
              <a:t>1 Corinthians 16:13</a:t>
            </a:r>
          </a:p>
          <a:p>
            <a:r>
              <a:rPr lang="en-US" sz="2700" dirty="0">
                <a:solidFill>
                  <a:schemeClr val="bg1"/>
                </a:solidFill>
                <a:latin typeface="Helvetica"/>
              </a:rPr>
              <a:t>Be watchful, stand firm in the faith, act like men, be strong.</a:t>
            </a:r>
          </a:p>
          <a:p>
            <a:endParaRPr lang="en-US" sz="2700" dirty="0">
              <a:solidFill>
                <a:schemeClr val="bg1"/>
              </a:solidFill>
              <a:latin typeface="Helvetica"/>
            </a:endParaRPr>
          </a:p>
          <a:p>
            <a:r>
              <a:rPr lang="en-US" sz="2700" i="1" dirty="0" err="1">
                <a:solidFill>
                  <a:schemeClr val="bg1"/>
                </a:solidFill>
                <a:latin typeface="Helvetica"/>
              </a:rPr>
              <a:t>Andrizomai</a:t>
            </a:r>
            <a:r>
              <a:rPr lang="en-US" sz="2700" i="1" dirty="0">
                <a:solidFill>
                  <a:schemeClr val="bg1"/>
                </a:solidFill>
                <a:latin typeface="Helvetica"/>
              </a:rPr>
              <a:t>		</a:t>
            </a:r>
            <a:r>
              <a:rPr lang="en-US" sz="2700" dirty="0">
                <a:solidFill>
                  <a:schemeClr val="bg1"/>
                </a:solidFill>
                <a:latin typeface="Helvetica"/>
              </a:rPr>
              <a:t>man, “to be strong” or “to be courageous”</a:t>
            </a:r>
          </a:p>
          <a:p>
            <a:pPr algn="r"/>
            <a:r>
              <a:rPr lang="en-US" sz="4800" b="1" dirty="0">
                <a:solidFill>
                  <a:srgbClr val="00A5FF"/>
                </a:solidFill>
                <a:latin typeface="Helvetica"/>
              </a:rPr>
              <a:t>“BE MEN!”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2735240" y="5015552"/>
            <a:ext cx="685800" cy="381000"/>
          </a:xfrm>
          <a:prstGeom prst="rightArrow">
            <a:avLst/>
          </a:prstGeom>
          <a:solidFill>
            <a:srgbClr val="00A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876800" y="1219200"/>
            <a:ext cx="4038600" cy="1969770"/>
          </a:xfrm>
          <a:prstGeom prst="rect">
            <a:avLst/>
          </a:prstGeom>
          <a:solidFill>
            <a:schemeClr val="tx1">
              <a:alpha val="76000"/>
            </a:schemeClr>
          </a:solidFill>
        </p:spPr>
        <p:txBody>
          <a:bodyPr wrap="square" lIns="274320" tIns="182880" rIns="365760" bIns="182880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Helvetica"/>
              </a:rPr>
              <a:t>“I’m not going down, I’m going up!”</a:t>
            </a:r>
          </a:p>
          <a:p>
            <a:endParaRPr lang="en-US" sz="2400" dirty="0">
              <a:solidFill>
                <a:srgbClr val="FFFFFF"/>
              </a:solidFill>
              <a:latin typeface="Helvetica"/>
            </a:endParaRPr>
          </a:p>
          <a:p>
            <a:pPr algn="r"/>
            <a:r>
              <a:rPr lang="en-US" sz="2400" b="1" dirty="0">
                <a:solidFill>
                  <a:srgbClr val="FFFFFF"/>
                </a:solidFill>
                <a:latin typeface="Helvetica"/>
              </a:rPr>
              <a:t>John Harper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Illustration of Masculinity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04800" y="1143000"/>
            <a:ext cx="8534400" cy="54864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" y="1143000"/>
            <a:ext cx="8534400" cy="1169551"/>
          </a:xfrm>
          <a:prstGeom prst="rect">
            <a:avLst/>
          </a:prstGeom>
          <a:solidFill>
            <a:srgbClr val="0070C0">
              <a:alpha val="69804"/>
            </a:srgbClr>
          </a:solidFill>
        </p:spPr>
        <p:txBody>
          <a:bodyPr wrap="square" lIns="91440" tIns="182880" bIns="182880" rtlCol="0">
            <a:spAutoFit/>
          </a:bodyPr>
          <a:lstStyle/>
          <a:p>
            <a:pPr marL="114300">
              <a:spcAft>
                <a:spcPts val="1200"/>
              </a:spcAft>
            </a:pPr>
            <a:r>
              <a:rPr lang="en-US" sz="2600" b="1" dirty="0">
                <a:solidFill>
                  <a:schemeClr val="bg1"/>
                </a:solidFill>
                <a:latin typeface="Helvetica"/>
              </a:rPr>
              <a:t>Femininity</a:t>
            </a:r>
            <a:r>
              <a:rPr lang="en-US" sz="2600" dirty="0">
                <a:solidFill>
                  <a:schemeClr val="bg1"/>
                </a:solidFill>
                <a:latin typeface="Helvetica"/>
              </a:rPr>
              <a:t>—The traits and character qualities that grow out of how women are created and designed to live.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3400" y="2590800"/>
            <a:ext cx="784860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rgbClr val="FFFFFF"/>
                </a:solidFill>
                <a:latin typeface="Helvetica"/>
              </a:rPr>
              <a:t>Femininity is cultivated when women embrace their unique calling to </a:t>
            </a:r>
            <a:r>
              <a:rPr lang="en-US" sz="2700" b="1" u="sng" dirty="0">
                <a:solidFill>
                  <a:srgbClr val="00A5FF"/>
                </a:solidFill>
                <a:latin typeface="Helvetica"/>
              </a:rPr>
              <a:t>support</a:t>
            </a:r>
            <a:r>
              <a:rPr lang="en-US" sz="2700" dirty="0">
                <a:solidFill>
                  <a:srgbClr val="00A5FF"/>
                </a:solidFill>
                <a:latin typeface="Helvetica"/>
              </a:rPr>
              <a:t> </a:t>
            </a:r>
            <a:r>
              <a:rPr lang="en-US" sz="2700" dirty="0">
                <a:solidFill>
                  <a:srgbClr val="FFFFFF"/>
                </a:solidFill>
                <a:latin typeface="Helvetica"/>
              </a:rPr>
              <a:t>and </a:t>
            </a:r>
            <a:r>
              <a:rPr lang="en-US" sz="2700" b="1" u="sng" dirty="0">
                <a:solidFill>
                  <a:srgbClr val="00A5FF"/>
                </a:solidFill>
                <a:latin typeface="Helvetica"/>
              </a:rPr>
              <a:t>assist</a:t>
            </a:r>
            <a:r>
              <a:rPr lang="en-US" sz="2700" dirty="0">
                <a:solidFill>
                  <a:srgbClr val="FFFFFF"/>
                </a:solidFill>
                <a:latin typeface="Helvetica"/>
              </a:rPr>
              <a:t>.</a:t>
            </a:r>
          </a:p>
          <a:p>
            <a:endParaRPr lang="en-US" sz="2700" dirty="0">
              <a:solidFill>
                <a:srgbClr val="FFFFFF"/>
              </a:solidFill>
              <a:latin typeface="Helvetica"/>
            </a:endParaRPr>
          </a:p>
          <a:p>
            <a:r>
              <a:rPr lang="en-US" sz="2700" dirty="0">
                <a:solidFill>
                  <a:srgbClr val="FFFFFF"/>
                </a:solidFill>
                <a:latin typeface="Helvetica"/>
              </a:rPr>
              <a:t>Men’s </a:t>
            </a:r>
            <a:br>
              <a:rPr lang="en-US" sz="2700" dirty="0">
                <a:solidFill>
                  <a:srgbClr val="FFFFFF"/>
                </a:solidFill>
                <a:latin typeface="Helvetica"/>
              </a:rPr>
            </a:br>
            <a:r>
              <a:rPr lang="en-US" sz="2700" dirty="0">
                <a:solidFill>
                  <a:srgbClr val="FFFFFF"/>
                </a:solidFill>
                <a:latin typeface="Helvetica"/>
              </a:rPr>
              <a:t>orientation		Work</a:t>
            </a:r>
          </a:p>
          <a:p>
            <a:r>
              <a:rPr lang="en-US" sz="2700" dirty="0">
                <a:solidFill>
                  <a:srgbClr val="FFFFFF"/>
                </a:solidFill>
                <a:latin typeface="Helvetica"/>
              </a:rPr>
              <a:t>Women’s </a:t>
            </a:r>
            <a:br>
              <a:rPr lang="en-US" sz="2700" dirty="0">
                <a:solidFill>
                  <a:srgbClr val="FFFFFF"/>
                </a:solidFill>
                <a:latin typeface="Helvetica"/>
              </a:rPr>
            </a:br>
            <a:r>
              <a:rPr lang="en-US" sz="2700" dirty="0">
                <a:solidFill>
                  <a:srgbClr val="FFFFFF"/>
                </a:solidFill>
                <a:latin typeface="Helvetica"/>
              </a:rPr>
              <a:t>orientation		Relationships of</a:t>
            </a:r>
            <a:br>
              <a:rPr lang="en-US" sz="2700" dirty="0">
                <a:solidFill>
                  <a:srgbClr val="FFFFFF"/>
                </a:solidFill>
                <a:latin typeface="Helvetica"/>
              </a:rPr>
            </a:br>
            <a:r>
              <a:rPr lang="en-US" sz="2700" dirty="0">
                <a:solidFill>
                  <a:srgbClr val="FFFFFF"/>
                </a:solidFill>
                <a:latin typeface="Helvetica"/>
              </a:rPr>
              <a:t>			</a:t>
            </a:r>
            <a:r>
              <a:rPr lang="en-US" sz="2700" b="1" u="sng" dirty="0">
                <a:solidFill>
                  <a:srgbClr val="00A5FF"/>
                </a:solidFill>
                <a:latin typeface="Helvetica"/>
              </a:rPr>
              <a:t>helpfulness</a:t>
            </a:r>
            <a:r>
              <a:rPr lang="en-US" sz="2700" dirty="0">
                <a:solidFill>
                  <a:srgbClr val="FFFFFF"/>
                </a:solidFill>
                <a:latin typeface="Helvetica"/>
              </a:rPr>
              <a:t> and</a:t>
            </a:r>
            <a:br>
              <a:rPr lang="en-US" sz="2700" dirty="0">
                <a:solidFill>
                  <a:srgbClr val="FFFFFF"/>
                </a:solidFill>
                <a:latin typeface="Helvetica"/>
              </a:rPr>
            </a:br>
            <a:r>
              <a:rPr lang="en-US" sz="2700" dirty="0">
                <a:solidFill>
                  <a:srgbClr val="FFFFFF"/>
                </a:solidFill>
                <a:latin typeface="Helvetica"/>
              </a:rPr>
              <a:t>			</a:t>
            </a:r>
            <a:r>
              <a:rPr lang="en-US" sz="2700" b="1" u="sng" dirty="0">
                <a:solidFill>
                  <a:srgbClr val="00A5FF"/>
                </a:solidFill>
                <a:latin typeface="Helvetica"/>
              </a:rPr>
              <a:t>companionship</a:t>
            </a:r>
            <a:endParaRPr lang="en-US" sz="2700" u="sng" dirty="0">
              <a:solidFill>
                <a:srgbClr val="00A5FF"/>
              </a:solidFill>
              <a:latin typeface="Helvetica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2514600" y="4267200"/>
            <a:ext cx="574344" cy="381000"/>
          </a:xfrm>
          <a:prstGeom prst="rightArrow">
            <a:avLst/>
          </a:prstGeom>
          <a:solidFill>
            <a:srgbClr val="9DC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2514600" y="5029200"/>
            <a:ext cx="584576" cy="381000"/>
          </a:xfrm>
          <a:prstGeom prst="rightArrow">
            <a:avLst/>
          </a:prstGeom>
          <a:solidFill>
            <a:srgbClr val="9DC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Young Women: Embracing Femininity</a:t>
            </a:r>
          </a:p>
        </p:txBody>
      </p:sp>
      <p:pic>
        <p:nvPicPr>
          <p:cNvPr id="15" name="Picture 14" descr="MomabdBab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8260" y="3657600"/>
            <a:ext cx="256854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800" y="1143000"/>
            <a:ext cx="8534400" cy="54864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" y="1143001"/>
            <a:ext cx="8534400" cy="1569660"/>
          </a:xfrm>
          <a:prstGeom prst="rect">
            <a:avLst/>
          </a:prstGeom>
          <a:solidFill>
            <a:srgbClr val="0070C0">
              <a:alpha val="69804"/>
            </a:srgbClr>
          </a:solidFill>
        </p:spPr>
        <p:txBody>
          <a:bodyPr wrap="square" lIns="182880" tIns="182880" rIns="274320" bIns="182880" rtlCol="0">
            <a:spAutoFit/>
          </a:bodyPr>
          <a:lstStyle/>
          <a:p>
            <a:pPr marL="114300">
              <a:spcAft>
                <a:spcPts val="1200"/>
              </a:spcAft>
              <a:tabLst>
                <a:tab pos="6400800" algn="l"/>
              </a:tabLst>
            </a:pPr>
            <a:r>
              <a:rPr lang="en-US" sz="2600" dirty="0">
                <a:solidFill>
                  <a:schemeClr val="bg1"/>
                </a:solidFill>
                <a:latin typeface="Helvetica"/>
              </a:rPr>
              <a:t>“At the heart of mature femininity is a freeing disposition to affirm, receive, and nurture strength and leadership…” 	</a:t>
            </a:r>
            <a:r>
              <a:rPr lang="en-US" sz="2400" dirty="0">
                <a:solidFill>
                  <a:schemeClr val="bg1"/>
                </a:solidFill>
                <a:latin typeface="Helvetica"/>
              </a:rPr>
              <a:t>John Piper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400" y="3124200"/>
            <a:ext cx="4495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6075" indent="-346075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Helvetica"/>
              </a:rPr>
              <a:t>To </a:t>
            </a:r>
            <a:r>
              <a:rPr lang="en-US" sz="2800" b="1" dirty="0">
                <a:solidFill>
                  <a:srgbClr val="00A5FF"/>
                </a:solidFill>
                <a:latin typeface="Helvetica"/>
              </a:rPr>
              <a:t>affirm</a:t>
            </a:r>
            <a:r>
              <a:rPr lang="en-US" sz="2800" dirty="0">
                <a:solidFill>
                  <a:srgbClr val="00A5FF"/>
                </a:solidFill>
                <a:latin typeface="Helvetica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Helvetica"/>
              </a:rPr>
              <a:t>leadership</a:t>
            </a:r>
          </a:p>
          <a:p>
            <a:pPr marL="346075" indent="-346075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Helvetica"/>
              </a:rPr>
              <a:t>To </a:t>
            </a:r>
            <a:r>
              <a:rPr lang="en-US" sz="2800" b="1" dirty="0">
                <a:solidFill>
                  <a:srgbClr val="00A5FF"/>
                </a:solidFill>
                <a:latin typeface="Helvetica"/>
              </a:rPr>
              <a:t>receive </a:t>
            </a:r>
            <a:r>
              <a:rPr lang="en-US" sz="2800" dirty="0">
                <a:solidFill>
                  <a:schemeClr val="bg1"/>
                </a:solidFill>
                <a:latin typeface="Helvetica"/>
              </a:rPr>
              <a:t>leadership</a:t>
            </a:r>
          </a:p>
          <a:p>
            <a:pPr marL="346075" indent="-346075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Helvetica"/>
              </a:rPr>
              <a:t>To </a:t>
            </a:r>
            <a:r>
              <a:rPr lang="en-US" sz="2800" b="1" dirty="0">
                <a:solidFill>
                  <a:srgbClr val="00A5FF"/>
                </a:solidFill>
                <a:latin typeface="Helvetica"/>
              </a:rPr>
              <a:t>nurture</a:t>
            </a:r>
            <a:r>
              <a:rPr lang="en-US" sz="2800" dirty="0">
                <a:solidFill>
                  <a:srgbClr val="00A5FF"/>
                </a:solidFill>
                <a:latin typeface="Helvetica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Helvetica"/>
              </a:rPr>
              <a:t>strength and leadership</a:t>
            </a:r>
          </a:p>
        </p:txBody>
      </p:sp>
      <p:pic>
        <p:nvPicPr>
          <p:cNvPr id="9" name="Picture 8" descr="100906767.jpg"/>
          <p:cNvPicPr>
            <a:picLocks noChangeAspect="1"/>
          </p:cNvPicPr>
          <p:nvPr/>
        </p:nvPicPr>
        <p:blipFill>
          <a:blip r:embed="rId3" cstate="print"/>
          <a:srcRect t="14712" r="9035"/>
          <a:stretch>
            <a:fillRect/>
          </a:stretch>
        </p:blipFill>
        <p:spPr>
          <a:xfrm>
            <a:off x="6019800" y="2971800"/>
            <a:ext cx="2438174" cy="3429000"/>
          </a:xfrm>
          <a:prstGeom prst="rect">
            <a:avLst/>
          </a:prstGeom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Young Women: Embracing Femininity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800" y="1143000"/>
            <a:ext cx="8534400" cy="54864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85800" y="1526262"/>
            <a:ext cx="42672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6075" indent="-346075"/>
            <a:r>
              <a:rPr lang="en-US" sz="2800" b="1" dirty="0">
                <a:solidFill>
                  <a:schemeClr val="bg1"/>
                </a:solidFill>
                <a:latin typeface="Helvetica"/>
              </a:rPr>
              <a:t>1 Peter 3:1-6</a:t>
            </a:r>
          </a:p>
          <a:p>
            <a:pPr marL="346075" indent="-346075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Helvetica"/>
              </a:rPr>
              <a:t>Submissiveness</a:t>
            </a:r>
          </a:p>
          <a:p>
            <a:pPr marL="346075" indent="-346075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Helvetica"/>
              </a:rPr>
              <a:t>Respectfulness</a:t>
            </a:r>
          </a:p>
          <a:p>
            <a:pPr marL="346075" indent="-346075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Helvetica"/>
              </a:rPr>
              <a:t>Purity</a:t>
            </a:r>
          </a:p>
          <a:p>
            <a:pPr marL="346075" indent="-346075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Helvetica"/>
              </a:rPr>
              <a:t>Inner beauty of a gentle and quiet spirit</a:t>
            </a:r>
          </a:p>
          <a:p>
            <a:pPr marL="346075" indent="-346075"/>
            <a:endParaRPr lang="en-US" sz="2800" dirty="0">
              <a:solidFill>
                <a:schemeClr val="bg1"/>
              </a:solidFill>
              <a:latin typeface="Helvetica"/>
            </a:endParaRPr>
          </a:p>
          <a:p>
            <a:r>
              <a:rPr lang="en-US" sz="2800" dirty="0">
                <a:solidFill>
                  <a:schemeClr val="bg1"/>
                </a:solidFill>
                <a:latin typeface="Helvetica"/>
              </a:rPr>
              <a:t>A gentle and quiet spirit does good and does not seek to usurp appropriate leadership out of fear.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Mature Femininity</a:t>
            </a:r>
          </a:p>
        </p:txBody>
      </p:sp>
      <p:pic>
        <p:nvPicPr>
          <p:cNvPr id="8" name="Picture 7" descr="Coup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800" y="1371600"/>
            <a:ext cx="33528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0" y="1447800"/>
            <a:ext cx="8153400" cy="3108543"/>
          </a:xfrm>
          <a:prstGeom prst="rect">
            <a:avLst/>
          </a:prstGeom>
          <a:solidFill>
            <a:srgbClr val="0060A7">
              <a:alpha val="85000"/>
            </a:srgbClr>
          </a:solidFill>
        </p:spPr>
        <p:txBody>
          <a:bodyPr wrap="square" lIns="182880" tIns="182880" rIns="182880" bIns="182880" rtlCol="0">
            <a:spAutoFit/>
          </a:bodyPr>
          <a:lstStyle/>
          <a:p>
            <a:pPr marL="114300">
              <a:spcAft>
                <a:spcPts val="1200"/>
              </a:spcAft>
            </a:pPr>
            <a:r>
              <a:rPr lang="en-US" sz="2800" dirty="0">
                <a:solidFill>
                  <a:schemeClr val="bg1"/>
                </a:solidFill>
                <a:latin typeface="Helvetica"/>
              </a:rPr>
              <a:t>“Sin affected our ability to fulfill the cultural mandate; it did not alter our obligation to fulfill it. And a central part of the reason Christ came was to restore mankind and the vocation of mankind.” </a:t>
            </a:r>
          </a:p>
          <a:p>
            <a:pPr marL="114300" algn="r">
              <a:spcAft>
                <a:spcPts val="1200"/>
              </a:spcAft>
            </a:pPr>
            <a:r>
              <a:rPr lang="en-US" sz="2800" dirty="0">
                <a:solidFill>
                  <a:schemeClr val="bg1"/>
                </a:solidFill>
                <a:latin typeface="Helvetica"/>
              </a:rPr>
              <a:t>Douglas Wilson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Our Responsibility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8458200" cy="6140142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marL="236538" lvl="0"/>
            <a:endParaRPr lang="en-US" sz="2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36538"/>
            <a:r>
              <a: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curriculum includes images from </a:t>
            </a:r>
            <a:r>
              <a:rPr lang="en-US" sz="2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© 2011, and its licensors, which are protected by the copyright laws of the U.S., Canada, and elsewhere. Used under license. Images for this PowerPoint® show supplied by:</a:t>
            </a:r>
          </a:p>
          <a:p>
            <a:pPr marL="236538"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Woman with Gift (slide background):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Photodisc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 Skydiving (slide 5):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Hemera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 with Parachute (slide 5):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Construction Worker (slide 6):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Family with Bible (slide 7):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Construction Project (slide 8):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Hemera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Firefighter Rescue (slide 9):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Hemera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Titanic  Illustration (slide 12):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Hemera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Mother Holding Child (slide 13):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Couple Painting (slide 14):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Hemera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Wife Tying Tie (slide 15):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Creatas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Images/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Creatas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lvl="0" indent="-446088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lvl="0" indent="-446088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864" y="457200"/>
            <a:ext cx="8458200" cy="5909310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endParaRPr lang="en-US" sz="2100" b="1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Copyright © 2011 by Gary Steward and Next Generation Resources, Inc. Illustrations Truth78. All rights reserved.</a:t>
            </a:r>
          </a:p>
          <a:p>
            <a:pPr lvl="0" algn="ctr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Scripture quotations are from The Holy Bible, English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Standard Version, copyright © 2001 by Crossway Bibles,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division of Good News Publishers. Used by permission. All rights reserved.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edit the slide to match the lesson you teach, but </a:t>
            </a:r>
            <a:b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not alter the licensed images 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 use them for any purpose other than Your Word is Truth.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publication includes images from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GettyImages</a:t>
            </a: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/Thinkstock Corporation © 2011, and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its licensors. Used under license.</a:t>
            </a:r>
          </a:p>
          <a:p>
            <a:pPr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Truth78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info@Truth78.org</a:t>
            </a:r>
          </a:p>
          <a:p>
            <a:pPr lvl="0" algn="ctr"/>
            <a:r>
              <a:rPr lang="en-US" sz="21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www.Truth78.org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04800" y="1143000"/>
            <a:ext cx="8534400" cy="54864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1447800"/>
            <a:ext cx="83058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FFFFFF"/>
                </a:solidFill>
                <a:latin typeface="Helvetica"/>
              </a:rPr>
              <a:t>God created man to have a unique role of ____________ (________) and He gave him _____ to do in the Garden He had made.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FFFFFF"/>
                </a:solidFill>
                <a:latin typeface="Helvetica"/>
              </a:rPr>
              <a:t>God created Eve to be Adam’s __________-______. While she was created equal with Adam, she was to fulfill a subordinate and  ______________ ____ in relation to her husband.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FFFFFF"/>
                </a:solidFill>
                <a:latin typeface="Helvetica"/>
              </a:rPr>
              <a:t>The fall brought about _________ in the complementary relationship God designed.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FFFFFF"/>
                </a:solidFill>
                <a:latin typeface="Helvetica"/>
              </a:rPr>
              <a:t>Men now have a sinful tendency to ______ their position and the unique gifts God has given them.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68656" y="1808946"/>
            <a:ext cx="16002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headship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34752" y="1443335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responsibility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36744" y="1824335"/>
            <a:ext cx="97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work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689144" y="2667000"/>
            <a:ext cx="1905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companion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53050" y="3407392"/>
            <a:ext cx="2590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complementary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33864" y="2667000"/>
            <a:ext cx="1143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helper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573594" y="4309898"/>
            <a:ext cx="16764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distortion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334000" y="3407392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role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79408" y="5167952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abuse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Review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04800" y="1143000"/>
            <a:ext cx="8534400" cy="54864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9600" y="1457503"/>
            <a:ext cx="8077200" cy="3724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chemeClr val="bg1"/>
                </a:solidFill>
                <a:latin typeface="Helvetica"/>
              </a:rPr>
              <a:t>Women have a sinful tendency to ______ their position and misuse the unique gifts God has given them.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chemeClr val="bg1"/>
                </a:solidFill>
                <a:latin typeface="Helvetica"/>
              </a:rPr>
              <a:t>Not only are gender _____ distorted by sin, but in some cases gender _________ and gender  _______ are distorted by man’s rebellion against his Creator.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solidFill>
                  <a:schemeClr val="bg1"/>
                </a:solidFill>
                <a:latin typeface="Helvetica"/>
              </a:rPr>
              <a:t>God has created and designed men and women to exist and function _________. Rebellion against the Creator has brought serious distortion in God’s _____ ______, and deep pain of different kinds.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62200" y="3957935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differently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626056" y="2672238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identities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21040" y="2295703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roles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908344" y="4284863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good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42080" y="4276903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design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878776" y="2651627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desires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57800" y="1453038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  <a:latin typeface="Helvetica"/>
              </a:rPr>
              <a:t>resist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Review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1" grpId="0"/>
      <p:bldP spid="32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04800" y="1143000"/>
            <a:ext cx="8534400" cy="54864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752600" y="2743200"/>
            <a:ext cx="327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3200" dirty="0">
                <a:solidFill>
                  <a:srgbClr val="E50202"/>
                </a:solidFill>
                <a:latin typeface="Impact" pitchFamily="34" charset="0"/>
              </a:rPr>
              <a:t>radical depravity.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1370618"/>
            <a:ext cx="792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700" dirty="0">
                <a:solidFill>
                  <a:schemeClr val="bg1"/>
                </a:solidFill>
                <a:latin typeface="Helvetica"/>
              </a:rPr>
              <a:t>We cannot recover God’s good design on our own. We all have…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828800" y="1905000"/>
            <a:ext cx="3048000" cy="4419600"/>
            <a:chOff x="3214992" y="1861226"/>
            <a:chExt cx="2866415" cy="4158574"/>
          </a:xfrm>
        </p:grpSpPr>
        <p:sp>
          <p:nvSpPr>
            <p:cNvPr id="11" name="Rectangle 10"/>
            <p:cNvSpPr/>
            <p:nvPr/>
          </p:nvSpPr>
          <p:spPr>
            <a:xfrm>
              <a:off x="3214992" y="2590799"/>
              <a:ext cx="2866415" cy="685800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Helvetica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191000" y="1861226"/>
              <a:ext cx="838200" cy="4158574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Helvetica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038600" y="3733800"/>
            <a:ext cx="4495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Helvetica"/>
              </a:rPr>
              <a:t>The first step in recovering God’s good design for your life is to </a:t>
            </a:r>
            <a:r>
              <a:rPr lang="en-US" sz="2800" b="1" u="sng" dirty="0">
                <a:solidFill>
                  <a:srgbClr val="00B0F0"/>
                </a:solidFill>
                <a:latin typeface="Helvetica"/>
              </a:rPr>
              <a:t>entrust</a:t>
            </a:r>
            <a:r>
              <a:rPr lang="en-US" sz="2800" dirty="0">
                <a:solidFill>
                  <a:srgbClr val="00B0F0"/>
                </a:solidFill>
                <a:latin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</a:rPr>
              <a:t>yourself</a:t>
            </a:r>
            <a:r>
              <a:rPr lang="en-US" sz="2800" dirty="0">
                <a:latin typeface="Helvetica"/>
              </a:rPr>
              <a:t> </a:t>
            </a:r>
            <a:r>
              <a:rPr lang="en-US" sz="2800" b="1" u="sng" dirty="0">
                <a:solidFill>
                  <a:srgbClr val="00B0F0"/>
                </a:solidFill>
                <a:latin typeface="Helvetica"/>
              </a:rPr>
              <a:t>fully</a:t>
            </a:r>
            <a:r>
              <a:rPr lang="en-US" sz="2800" dirty="0">
                <a:solidFill>
                  <a:srgbClr val="00B0F0"/>
                </a:solidFill>
                <a:latin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</a:rPr>
              <a:t>and without reservation to Jesus Christ.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Gender Recovery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1013668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976568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38862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3886200" cy="4662815"/>
          </a:xfrm>
          <a:prstGeom prst="rect">
            <a:avLst/>
          </a:prstGeom>
          <a:noFill/>
        </p:spPr>
        <p:txBody>
          <a:bodyPr wrap="square" lIns="274320" tIns="502920" rIns="274320" bIns="274320" rtlCol="0">
            <a:spAutoFit/>
          </a:bodyPr>
          <a:lstStyle/>
          <a:p>
            <a:pPr marL="114300"/>
            <a:r>
              <a:rPr lang="en-US" sz="2800" dirty="0">
                <a:solidFill>
                  <a:schemeClr val="bg1"/>
                </a:solidFill>
                <a:latin typeface="Helvetica"/>
              </a:rPr>
              <a:t>Jesus is fully trustworthy.</a:t>
            </a:r>
          </a:p>
          <a:p>
            <a:pPr marL="114300"/>
            <a:endParaRPr lang="en-US" sz="2800" dirty="0">
              <a:solidFill>
                <a:schemeClr val="bg1"/>
              </a:solidFill>
              <a:latin typeface="Helvetica"/>
            </a:endParaRPr>
          </a:p>
          <a:p>
            <a:pPr marL="114300"/>
            <a:r>
              <a:rPr lang="en-US" sz="2800" dirty="0">
                <a:solidFill>
                  <a:schemeClr val="bg1"/>
                </a:solidFill>
                <a:latin typeface="Helvetica"/>
              </a:rPr>
              <a:t>Submit to Him daily.</a:t>
            </a:r>
          </a:p>
          <a:p>
            <a:pPr marL="114300"/>
            <a:endParaRPr lang="en-US" sz="2800" dirty="0">
              <a:solidFill>
                <a:schemeClr val="bg1"/>
              </a:solidFill>
              <a:latin typeface="Helvetica"/>
            </a:endParaRPr>
          </a:p>
          <a:p>
            <a:pPr marL="114300"/>
            <a:r>
              <a:rPr lang="en-US" sz="2800" dirty="0">
                <a:solidFill>
                  <a:schemeClr val="bg1"/>
                </a:solidFill>
                <a:latin typeface="Helvetica"/>
              </a:rPr>
              <a:t>Embrace His</a:t>
            </a:r>
            <a:br>
              <a:rPr lang="en-US" sz="2800" dirty="0">
                <a:solidFill>
                  <a:schemeClr val="bg1"/>
                </a:solidFill>
                <a:latin typeface="Helvetica"/>
              </a:rPr>
            </a:br>
            <a:r>
              <a:rPr lang="en-US" sz="2800" dirty="0">
                <a:solidFill>
                  <a:schemeClr val="bg1"/>
                </a:solidFill>
                <a:latin typeface="Helvetica"/>
              </a:rPr>
              <a:t>teaching, instruction, and commands.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04800" y="1143000"/>
            <a:ext cx="8534400" cy="54864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" y="1143000"/>
            <a:ext cx="8534400" cy="1077218"/>
          </a:xfrm>
          <a:prstGeom prst="rect">
            <a:avLst/>
          </a:prstGeom>
          <a:solidFill>
            <a:srgbClr val="0070C0">
              <a:alpha val="80000"/>
            </a:srgbClr>
          </a:solidFill>
        </p:spPr>
        <p:txBody>
          <a:bodyPr wrap="square" tIns="137160" bIns="137160" rtlCol="0">
            <a:spAutoFit/>
          </a:bodyPr>
          <a:lstStyle/>
          <a:p>
            <a:pPr marL="114300">
              <a:spcAft>
                <a:spcPts val="1200"/>
              </a:spcAft>
            </a:pPr>
            <a:r>
              <a:rPr lang="en-US" sz="2600" b="1" dirty="0">
                <a:solidFill>
                  <a:schemeClr val="bg1"/>
                </a:solidFill>
                <a:latin typeface="Helvetica"/>
              </a:rPr>
              <a:t>Masculinity</a:t>
            </a:r>
            <a:r>
              <a:rPr lang="en-US" sz="2600" dirty="0">
                <a:solidFill>
                  <a:schemeClr val="bg1"/>
                </a:solidFill>
                <a:latin typeface="Helvetica"/>
              </a:rPr>
              <a:t>—The traits and character qualities that grow out of how men are created and designed to live.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2000" y="2631519"/>
            <a:ext cx="4724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Helvetica"/>
              </a:rPr>
              <a:t>A calling to headship and responsibility—a calling to take loving</a:t>
            </a:r>
            <a:r>
              <a:rPr lang="en-US" sz="2800" dirty="0">
                <a:latin typeface="Helvetica"/>
              </a:rPr>
              <a:t> </a:t>
            </a:r>
            <a:r>
              <a:rPr lang="en-US" sz="2800" b="1" u="sng" dirty="0">
                <a:solidFill>
                  <a:srgbClr val="00A5FF"/>
                </a:solidFill>
                <a:latin typeface="Helvetica"/>
              </a:rPr>
              <a:t>initiative</a:t>
            </a:r>
            <a:r>
              <a:rPr lang="en-US" sz="2800" dirty="0">
                <a:solidFill>
                  <a:srgbClr val="FFFFFF"/>
                </a:solidFill>
                <a:latin typeface="Helvetica"/>
              </a:rPr>
              <a:t>, and focus on the </a:t>
            </a:r>
            <a:r>
              <a:rPr lang="en-US" sz="2800" b="1" u="sng" dirty="0">
                <a:solidFill>
                  <a:srgbClr val="00A5FF"/>
                </a:solidFill>
                <a:latin typeface="Helvetica"/>
              </a:rPr>
              <a:t>work</a:t>
            </a:r>
            <a:r>
              <a:rPr lang="en-US" sz="2800" dirty="0">
                <a:solidFill>
                  <a:srgbClr val="00A5FF"/>
                </a:solidFill>
                <a:latin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</a:rPr>
              <a:t>God has put before man.</a:t>
            </a:r>
          </a:p>
        </p:txBody>
      </p:sp>
      <p:pic>
        <p:nvPicPr>
          <p:cNvPr id="9" name="Picture 8" descr="1059424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7400" y="2665342"/>
            <a:ext cx="2744443" cy="3659258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Young Men: Embracing Masculinity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2800" dirty="0">
              <a:latin typeface="Helvetic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7400" y="5791200"/>
            <a:ext cx="3276600" cy="892552"/>
          </a:xfrm>
          <a:prstGeom prst="rect">
            <a:avLst/>
          </a:prstGeom>
          <a:solidFill>
            <a:schemeClr val="tx1">
              <a:alpha val="74000"/>
            </a:schemeClr>
          </a:solidFill>
        </p:spPr>
        <p:txBody>
          <a:bodyPr wrap="square" tIns="137160" bIns="137160" rtlCol="0">
            <a:spAutoFit/>
          </a:bodyPr>
          <a:lstStyle/>
          <a:p>
            <a:pPr algn="ctr"/>
            <a:r>
              <a:rPr lang="en-US" sz="4000" b="1" u="sng" dirty="0">
                <a:solidFill>
                  <a:schemeClr val="bg1"/>
                </a:solidFill>
                <a:latin typeface="Helvetica"/>
              </a:rPr>
              <a:t>Leading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The Work of Masculinity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62600" y="5410200"/>
            <a:ext cx="3581400" cy="892552"/>
          </a:xfrm>
          <a:prstGeom prst="rect">
            <a:avLst/>
          </a:prstGeom>
          <a:solidFill>
            <a:schemeClr val="tx1">
              <a:alpha val="74000"/>
            </a:schemeClr>
          </a:solidFill>
        </p:spPr>
        <p:txBody>
          <a:bodyPr wrap="square" tIns="137160" bIns="137160" rtlCol="0">
            <a:spAutoFit/>
          </a:bodyPr>
          <a:lstStyle/>
          <a:p>
            <a:pPr algn="ctr"/>
            <a:r>
              <a:rPr lang="en-US" sz="4000" b="1" u="sng" dirty="0">
                <a:solidFill>
                  <a:schemeClr val="bg1"/>
                </a:solidFill>
                <a:latin typeface="Helvetica"/>
              </a:rPr>
              <a:t>Providing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The Work of Masculinity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77933C">
              <a:alpha val="74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228600" rIns="182880" bIns="182880"/>
          <a:lstStyle/>
          <a:p>
            <a:pPr marL="228600"/>
            <a:r>
              <a:rPr lang="en-US" sz="3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17000"/>
                    </a:srgbClr>
                  </a:outerShdw>
                </a:effectLst>
                <a:latin typeface="Helvetica"/>
              </a:rPr>
              <a:t>The Work of Masculinity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62600" y="5127248"/>
            <a:ext cx="3581400" cy="892552"/>
          </a:xfrm>
          <a:prstGeom prst="rect">
            <a:avLst/>
          </a:prstGeom>
          <a:solidFill>
            <a:schemeClr val="tx1">
              <a:alpha val="74000"/>
            </a:schemeClr>
          </a:solidFill>
        </p:spPr>
        <p:txBody>
          <a:bodyPr wrap="square" tIns="137160" bIns="137160" rtlCol="0">
            <a:spAutoFit/>
          </a:bodyPr>
          <a:lstStyle/>
          <a:p>
            <a:pPr algn="ctr"/>
            <a:r>
              <a:rPr lang="en-US" sz="4000" b="1" u="sng" dirty="0">
                <a:solidFill>
                  <a:schemeClr val="bg1"/>
                </a:solidFill>
                <a:latin typeface="Helvetica"/>
              </a:rPr>
              <a:t>Protecting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1422</TotalTime>
  <Words>928</Words>
  <Application>Microsoft Office PowerPoint</Application>
  <PresentationFormat>On-screen Show (4:3)</PresentationFormat>
  <Paragraphs>122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Helvetica</vt:lpstr>
      <vt:lpstr>Impact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 Nelson</dc:creator>
  <cp:lastModifiedBy>Lori Myers</cp:lastModifiedBy>
  <cp:revision>81</cp:revision>
  <dcterms:created xsi:type="dcterms:W3CDTF">2011-05-03T20:58:05Z</dcterms:created>
  <dcterms:modified xsi:type="dcterms:W3CDTF">2024-11-26T20:50:03Z</dcterms:modified>
</cp:coreProperties>
</file>