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7" r:id="rId3"/>
    <p:sldId id="258" r:id="rId4"/>
    <p:sldId id="269" r:id="rId5"/>
    <p:sldId id="260" r:id="rId6"/>
    <p:sldId id="262" r:id="rId7"/>
    <p:sldId id="261" r:id="rId8"/>
    <p:sldId id="263" r:id="rId9"/>
    <p:sldId id="264" r:id="rId10"/>
    <p:sldId id="265" r:id="rId11"/>
    <p:sldId id="266" r:id="rId12"/>
    <p:sldId id="267" r:id="rId13"/>
    <p:sldId id="268" r:id="rId14"/>
    <p:sldId id="271" r:id="rId15"/>
    <p:sldId id="270" r:id="rId1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7D1FF"/>
    <a:srgbClr val="6699FF"/>
    <a:srgbClr val="5C1F34"/>
    <a:srgbClr val="FF66CC"/>
    <a:srgbClr val="660033"/>
    <a:srgbClr val="FF99FF"/>
    <a:srgbClr val="990000"/>
    <a:srgbClr val="800000"/>
    <a:srgbClr val="F8F8F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590"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en-US"/>
          </a:p>
        </p:txBody>
      </p:sp>
      <p:sp>
        <p:nvSpPr>
          <p:cNvPr id="1536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en-US"/>
          </a:p>
        </p:txBody>
      </p:sp>
      <p:sp>
        <p:nvSpPr>
          <p:cNvPr id="143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536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36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en-US"/>
          </a:p>
        </p:txBody>
      </p:sp>
      <p:sp>
        <p:nvSpPr>
          <p:cNvPr id="1536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987E75AD-CF69-4B68-9C28-3D788C97381F}" type="slidenum">
              <a:rPr lang="en-US"/>
              <a:pPr>
                <a:defRPr/>
              </a:pPr>
              <a:t>‹#›</a:t>
            </a:fld>
            <a:endParaRPr lang="en-US"/>
          </a:p>
        </p:txBody>
      </p:sp>
    </p:spTree>
    <p:extLst>
      <p:ext uri="{BB962C8B-B14F-4D97-AF65-F5344CB8AC3E}">
        <p14:creationId xmlns:p14="http://schemas.microsoft.com/office/powerpoint/2010/main" val="33674635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AC33CCAC-66B5-4D9B-AC30-514A1855AFDF}" type="slidenum">
              <a:rPr lang="en-US"/>
              <a:pPr/>
              <a:t>1</a:t>
            </a:fld>
            <a:endParaRPr lang="en-US"/>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11806833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10629230-E93A-4781-8EFE-172B4D85FAFC}" type="slidenum">
              <a:rPr lang="en-US"/>
              <a:pPr/>
              <a:t>10</a:t>
            </a:fld>
            <a:endParaRPr lang="en-US"/>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19588256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669E1CF1-41D6-4FB8-BB89-9ABA4622FDCC}" type="slidenum">
              <a:rPr lang="en-US"/>
              <a:pPr/>
              <a:t>11</a:t>
            </a:fld>
            <a:endParaRPr lang="en-US"/>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36459273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91CB17CF-3858-4519-8F69-FC4797636461}" type="slidenum">
              <a:rPr lang="en-US"/>
              <a:pPr/>
              <a:t>12</a:t>
            </a:fld>
            <a:endParaRPr lang="en-US"/>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23657803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91CB17CF-3858-4519-8F69-FC4797636461}" type="slidenum">
              <a:rPr lang="en-US"/>
              <a:pPr/>
              <a:t>13</a:t>
            </a:fld>
            <a:endParaRPr lang="en-US"/>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822549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91CB17CF-3858-4519-8F69-FC4797636461}" type="slidenum">
              <a:rPr lang="en-US"/>
              <a:pPr/>
              <a:t>14</a:t>
            </a:fld>
            <a:endParaRPr lang="en-US"/>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42696774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91CB17CF-3858-4519-8F69-FC4797636461}" type="slidenum">
              <a:rPr lang="en-US"/>
              <a:pPr/>
              <a:t>15</a:t>
            </a:fld>
            <a:endParaRPr lang="en-US"/>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36147639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8808A360-0321-4E05-B040-7F0555B55C5E}" type="slidenum">
              <a:rPr lang="en-US"/>
              <a:pPr/>
              <a:t>2</a:t>
            </a:fld>
            <a:endParaRPr 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36105419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1CE762B6-EFEE-4448-A15E-4A1309A9A941}" type="slidenum">
              <a:rPr lang="en-US"/>
              <a:pPr/>
              <a:t>3</a:t>
            </a:fld>
            <a:endParaRPr lang="en-US"/>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40993464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1CE762B6-EFEE-4448-A15E-4A1309A9A941}" type="slidenum">
              <a:rPr lang="en-US"/>
              <a:pPr/>
              <a:t>4</a:t>
            </a:fld>
            <a:endParaRPr lang="en-US"/>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29357966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959EE4C6-42CE-4C5B-AFEB-2E53588A1270}" type="slidenum">
              <a:rPr lang="en-US"/>
              <a:pPr/>
              <a:t>5</a:t>
            </a:fld>
            <a:endParaRPr lang="en-US"/>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19469694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1D74D650-28E9-4DC2-85A3-1B2924E73878}" type="slidenum">
              <a:rPr lang="en-US"/>
              <a:pPr/>
              <a:t>6</a:t>
            </a:fld>
            <a:endParaRPr lang="en-US"/>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38147361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280E6541-607C-4F9A-9D5F-F860CD7DB231}" type="slidenum">
              <a:rPr lang="en-US"/>
              <a:pPr/>
              <a:t>7</a:t>
            </a:fld>
            <a:endParaRPr lang="en-US"/>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32083962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FE1B02DC-D837-4658-9ACD-D68CB6286EC9}" type="slidenum">
              <a:rPr lang="en-US"/>
              <a:pPr/>
              <a:t>8</a:t>
            </a:fld>
            <a:endParaRPr lang="en-US"/>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endParaRPr lang="en-US" i="1" dirty="0"/>
          </a:p>
        </p:txBody>
      </p:sp>
    </p:spTree>
    <p:extLst>
      <p:ext uri="{BB962C8B-B14F-4D97-AF65-F5344CB8AC3E}">
        <p14:creationId xmlns:p14="http://schemas.microsoft.com/office/powerpoint/2010/main" val="28876016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8646F164-FE63-4059-AEA4-B1864EEF6D9D}" type="slidenum">
              <a:rPr lang="en-US"/>
              <a:pPr/>
              <a:t>9</a:t>
            </a:fld>
            <a:endParaRPr lang="en-US"/>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p:spPr>
        <p:txBody>
          <a:bodyPr/>
          <a:lstStyle/>
          <a:p>
            <a:pPr eaLnBrk="1" hangingPunct="1"/>
            <a:endParaRPr lang="en-US"/>
          </a:p>
        </p:txBody>
      </p:sp>
    </p:spTree>
    <p:extLst>
      <p:ext uri="{BB962C8B-B14F-4D97-AF65-F5344CB8AC3E}">
        <p14:creationId xmlns:p14="http://schemas.microsoft.com/office/powerpoint/2010/main" val="9744969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39993DE-6F51-4CF9-A638-2282FB476E13}"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E54369F-406B-4602-8937-38A0A8F1232F}"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32D1411-89C2-44E4-A22F-CFF43392511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78FD3F1-3550-45FF-8442-9B4EBF1A69EE}"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E2DEBF1-662D-4754-B1A0-542724283F1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9E2D469-85FD-4847-8BF1-245D99C042D8}"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19A203E-4265-4564-9DDF-28BB8981DCA8}"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C5989E5F-825C-4467-AC41-B1A9837EC90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1F7B8631-1004-49D3-8EDA-A5B78C064721}"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AC89B15-D484-43E5-A987-E0F515991580}"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F98970A-3E4D-42AB-BCB0-CB899C37BF63}"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bright="65000" contrast="-70000"/>
          </a:blip>
          <a:srcRect/>
          <a:stretch>
            <a:fillRect l="-13000" r="-13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4E0A50C8-DCCC-4183-A9D5-0912D6AE567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0" y="0"/>
            <a:ext cx="2362200" cy="1143000"/>
          </a:xfrm>
          <a:prstGeom prst="rect">
            <a:avLst/>
          </a:prstGeom>
          <a:solidFill>
            <a:schemeClr val="tx1">
              <a:alpha val="62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p:cNvSpPr txBox="1">
            <a:spLocks noChangeArrowheads="1"/>
          </p:cNvSpPr>
          <p:nvPr/>
        </p:nvSpPr>
        <p:spPr bwMode="auto">
          <a:xfrm>
            <a:off x="0" y="0"/>
            <a:ext cx="9144000" cy="1143000"/>
          </a:xfrm>
          <a:prstGeom prst="rect">
            <a:avLst/>
          </a:prstGeom>
          <a:solidFill>
            <a:schemeClr val="tx1">
              <a:alpha val="49000"/>
            </a:schemeClr>
          </a:solidFill>
          <a:ln w="9525">
            <a:noFill/>
            <a:miter lim="800000"/>
            <a:headEnd/>
            <a:tailEnd/>
          </a:ln>
        </p:spPr>
        <p:txBody>
          <a:bodyPr lIns="182880" tIns="137160" rIns="182880" bIns="91440"/>
          <a:lstStyle/>
          <a:p>
            <a:pPr marL="112713" indent="-4763">
              <a:tabLst>
                <a:tab pos="2568575" algn="l"/>
              </a:tabLst>
            </a:pPr>
            <a:r>
              <a:rPr lang="en-US" sz="2800" b="1" dirty="0">
                <a:solidFill>
                  <a:srgbClr val="FFFFFF"/>
                </a:solidFill>
                <a:latin typeface="Helvetica"/>
                <a:cs typeface="Helvetica"/>
              </a:rPr>
              <a:t>Lesson 25 	The Value of Homemaking and</a:t>
            </a:r>
            <a:br>
              <a:rPr lang="en-US" sz="2800" b="1" dirty="0">
                <a:solidFill>
                  <a:srgbClr val="FFFFFF"/>
                </a:solidFill>
                <a:latin typeface="Helvetica"/>
                <a:cs typeface="Helvetica"/>
              </a:rPr>
            </a:br>
            <a:r>
              <a:rPr lang="en-US" sz="2800" b="1" dirty="0">
                <a:solidFill>
                  <a:srgbClr val="FFFFFF"/>
                </a:solidFill>
                <a:latin typeface="Helvetica"/>
                <a:cs typeface="Helvetica"/>
              </a:rPr>
              <a:t>	Mothering in the World</a:t>
            </a:r>
          </a:p>
        </p:txBody>
      </p:sp>
      <p:sp>
        <p:nvSpPr>
          <p:cNvPr id="5" name="TextBox 4"/>
          <p:cNvSpPr txBox="1">
            <a:spLocks noChangeArrowheads="1"/>
          </p:cNvSpPr>
          <p:nvPr/>
        </p:nvSpPr>
        <p:spPr bwMode="auto">
          <a:xfrm>
            <a:off x="0" y="6096000"/>
            <a:ext cx="9144000" cy="762000"/>
          </a:xfrm>
          <a:prstGeom prst="rect">
            <a:avLst/>
          </a:prstGeom>
          <a:solidFill>
            <a:schemeClr val="tx1">
              <a:alpha val="55000"/>
            </a:schemeClr>
          </a:solidFill>
          <a:ln w="9525">
            <a:noFill/>
            <a:miter lim="800000"/>
            <a:headEnd/>
            <a:tailEnd/>
          </a:ln>
        </p:spPr>
        <p:txBody>
          <a:bodyPr lIns="274320" tIns="91440" rIns="274320"/>
          <a:lstStyle/>
          <a:p>
            <a:pPr marL="228600" algn="r"/>
            <a:r>
              <a:rPr lang="en-US" sz="3200" b="1" dirty="0">
                <a:solidFill>
                  <a:srgbClr val="FFFFFF"/>
                </a:solidFill>
                <a:latin typeface="Helvetica"/>
                <a:cs typeface="Helvetica"/>
              </a:rPr>
              <a:t>Rejoicing in God’s Good Design</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a:xfrm>
            <a:off x="0" y="762000"/>
            <a:ext cx="9144000" cy="6096000"/>
          </a:xfrm>
          <a:prstGeom prst="rect">
            <a:avLst/>
          </a:prstGeom>
          <a:solidFill>
            <a:schemeClr val="tx1">
              <a:alpha val="52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292" name="Text Box 4"/>
          <p:cNvSpPr txBox="1">
            <a:spLocks noChangeArrowheads="1"/>
          </p:cNvSpPr>
          <p:nvPr/>
        </p:nvSpPr>
        <p:spPr bwMode="auto">
          <a:xfrm>
            <a:off x="457200" y="941387"/>
            <a:ext cx="8229600" cy="2400657"/>
          </a:xfrm>
          <a:prstGeom prst="rect">
            <a:avLst/>
          </a:prstGeom>
          <a:noFill/>
          <a:ln w="9525">
            <a:noFill/>
            <a:miter lim="800000"/>
            <a:headEnd/>
            <a:tailEnd/>
          </a:ln>
        </p:spPr>
        <p:txBody>
          <a:bodyPr>
            <a:spAutoFit/>
          </a:bodyPr>
          <a:lstStyle/>
          <a:p>
            <a:pPr>
              <a:spcBef>
                <a:spcPts val="0"/>
              </a:spcBef>
              <a:spcAft>
                <a:spcPts val="1200"/>
              </a:spcAft>
            </a:pPr>
            <a:r>
              <a:rPr lang="en-US" sz="2600" dirty="0">
                <a:solidFill>
                  <a:srgbClr val="FFFFFF"/>
                </a:solidFill>
                <a:latin typeface="Helvetica"/>
                <a:cs typeface="Helvetica"/>
              </a:rPr>
              <a:t>Women have been given a great work and a great responsibility!</a:t>
            </a:r>
          </a:p>
          <a:p>
            <a:pPr>
              <a:spcBef>
                <a:spcPts val="0"/>
              </a:spcBef>
              <a:spcAft>
                <a:spcPts val="1200"/>
              </a:spcAft>
            </a:pPr>
            <a:r>
              <a:rPr lang="en-US" sz="2600" b="1" u="sng" dirty="0">
                <a:solidFill>
                  <a:schemeClr val="tx2">
                    <a:lumMod val="40000"/>
                    <a:lumOff val="60000"/>
                  </a:schemeClr>
                </a:solidFill>
                <a:latin typeface="Helvetica"/>
                <a:cs typeface="Helvetica"/>
              </a:rPr>
              <a:t>Young</a:t>
            </a:r>
            <a:r>
              <a:rPr lang="en-US" sz="2600" dirty="0">
                <a:solidFill>
                  <a:schemeClr val="tx2">
                    <a:lumMod val="40000"/>
                    <a:lumOff val="60000"/>
                  </a:schemeClr>
                </a:solidFill>
                <a:latin typeface="Helvetica"/>
                <a:cs typeface="Helvetica"/>
              </a:rPr>
              <a:t> </a:t>
            </a:r>
            <a:r>
              <a:rPr lang="en-US" sz="2600" dirty="0">
                <a:solidFill>
                  <a:srgbClr val="FFFFFF"/>
                </a:solidFill>
                <a:latin typeface="Helvetica"/>
                <a:cs typeface="Helvetica"/>
              </a:rPr>
              <a:t>women are to be taught and trained by </a:t>
            </a:r>
            <a:r>
              <a:rPr lang="en-US" sz="2600" b="1" u="sng" dirty="0">
                <a:solidFill>
                  <a:srgbClr val="E3AFD8"/>
                </a:solidFill>
                <a:latin typeface="Helvetica"/>
                <a:cs typeface="Helvetica"/>
              </a:rPr>
              <a:t>older</a:t>
            </a:r>
            <a:r>
              <a:rPr lang="en-US" sz="2600" dirty="0">
                <a:solidFill>
                  <a:srgbClr val="E3AFD8"/>
                </a:solidFill>
                <a:latin typeface="Helvetica"/>
                <a:cs typeface="Helvetica"/>
              </a:rPr>
              <a:t> </a:t>
            </a:r>
            <a:r>
              <a:rPr lang="en-US" sz="2600" dirty="0">
                <a:solidFill>
                  <a:srgbClr val="FFFFFF"/>
                </a:solidFill>
                <a:latin typeface="Helvetica"/>
                <a:cs typeface="Helvetica"/>
              </a:rPr>
              <a:t>women. Titus 2:3-5</a:t>
            </a:r>
          </a:p>
          <a:p>
            <a:pPr>
              <a:spcBef>
                <a:spcPts val="0"/>
              </a:spcBef>
              <a:spcAft>
                <a:spcPts val="1200"/>
              </a:spcAft>
            </a:pPr>
            <a:r>
              <a:rPr lang="en-US" sz="2600" dirty="0">
                <a:solidFill>
                  <a:srgbClr val="FFFFFF"/>
                </a:solidFill>
                <a:latin typeface="Helvetica"/>
                <a:cs typeface="Helvetica"/>
              </a:rPr>
              <a:t>This is a “ministry” that </a:t>
            </a:r>
            <a:r>
              <a:rPr lang="en-US" sz="2600" b="1" u="sng" dirty="0">
                <a:solidFill>
                  <a:srgbClr val="E3AFD8"/>
                </a:solidFill>
                <a:latin typeface="Helvetica"/>
                <a:cs typeface="Helvetica"/>
              </a:rPr>
              <a:t>only</a:t>
            </a:r>
            <a:r>
              <a:rPr lang="en-US" sz="2600" dirty="0">
                <a:solidFill>
                  <a:srgbClr val="E3AFD8"/>
                </a:solidFill>
                <a:latin typeface="Helvetica"/>
                <a:cs typeface="Helvetica"/>
              </a:rPr>
              <a:t> </a:t>
            </a:r>
            <a:r>
              <a:rPr lang="en-US" sz="2600" dirty="0">
                <a:solidFill>
                  <a:srgbClr val="FFFFFF"/>
                </a:solidFill>
                <a:latin typeface="Helvetica"/>
                <a:cs typeface="Helvetica"/>
              </a:rPr>
              <a:t>women can do.</a:t>
            </a:r>
          </a:p>
        </p:txBody>
      </p:sp>
      <p:sp>
        <p:nvSpPr>
          <p:cNvPr id="12295" name="Text Box 7"/>
          <p:cNvSpPr txBox="1">
            <a:spLocks noChangeArrowheads="1"/>
          </p:cNvSpPr>
          <p:nvPr/>
        </p:nvSpPr>
        <p:spPr bwMode="auto">
          <a:xfrm>
            <a:off x="457200" y="3505200"/>
            <a:ext cx="4038600" cy="3046988"/>
          </a:xfrm>
          <a:prstGeom prst="rect">
            <a:avLst/>
          </a:prstGeom>
          <a:noFill/>
          <a:ln w="9525">
            <a:noFill/>
            <a:miter lim="800000"/>
            <a:headEnd/>
            <a:tailEnd/>
          </a:ln>
        </p:spPr>
        <p:txBody>
          <a:bodyPr wrap="square">
            <a:spAutoFit/>
          </a:bodyPr>
          <a:lstStyle/>
          <a:p>
            <a:pPr marL="341313" indent="-341313">
              <a:spcBef>
                <a:spcPts val="0"/>
              </a:spcBef>
              <a:spcAft>
                <a:spcPts val="1200"/>
              </a:spcAft>
              <a:buFontTx/>
              <a:buChar char="•"/>
            </a:pPr>
            <a:r>
              <a:rPr lang="en-US" sz="2600" dirty="0">
                <a:solidFill>
                  <a:srgbClr val="FFFFFF"/>
                </a:solidFill>
                <a:latin typeface="Helvetica"/>
                <a:cs typeface="Helvetica"/>
              </a:rPr>
              <a:t>Character</a:t>
            </a:r>
            <a:r>
              <a:rPr lang="en-US" sz="2600" dirty="0">
                <a:solidFill>
                  <a:srgbClr val="E3AFD8"/>
                </a:solidFill>
                <a:latin typeface="Helvetica"/>
                <a:cs typeface="Helvetica"/>
              </a:rPr>
              <a:t>: </a:t>
            </a:r>
            <a:r>
              <a:rPr lang="en-US" sz="2600" b="1" u="sng" dirty="0">
                <a:solidFill>
                  <a:srgbClr val="E3AFD8"/>
                </a:solidFill>
                <a:latin typeface="Helvetica"/>
                <a:cs typeface="Helvetica"/>
              </a:rPr>
              <a:t>self-control</a:t>
            </a:r>
            <a:r>
              <a:rPr lang="en-US" sz="2600" dirty="0">
                <a:solidFill>
                  <a:srgbClr val="FFFFFF"/>
                </a:solidFill>
                <a:latin typeface="Helvetica"/>
                <a:cs typeface="Helvetica"/>
              </a:rPr>
              <a:t>, </a:t>
            </a:r>
            <a:r>
              <a:rPr lang="en-US" sz="2600" b="1" u="sng" dirty="0">
                <a:solidFill>
                  <a:srgbClr val="E3AFD8"/>
                </a:solidFill>
                <a:latin typeface="Helvetica"/>
                <a:cs typeface="Helvetica"/>
              </a:rPr>
              <a:t>purity</a:t>
            </a:r>
            <a:r>
              <a:rPr lang="en-US" sz="2600" dirty="0">
                <a:solidFill>
                  <a:srgbClr val="FFFFFF"/>
                </a:solidFill>
                <a:latin typeface="Helvetica"/>
                <a:cs typeface="Helvetica"/>
              </a:rPr>
              <a:t>, and </a:t>
            </a:r>
            <a:r>
              <a:rPr lang="en-US" sz="2600" b="1" u="sng" dirty="0">
                <a:solidFill>
                  <a:srgbClr val="E3AFD8"/>
                </a:solidFill>
                <a:latin typeface="Helvetica"/>
                <a:cs typeface="Helvetica"/>
              </a:rPr>
              <a:t>kindness</a:t>
            </a:r>
          </a:p>
          <a:p>
            <a:pPr marL="341313" indent="-341313">
              <a:spcBef>
                <a:spcPts val="0"/>
              </a:spcBef>
              <a:spcAft>
                <a:spcPts val="1200"/>
              </a:spcAft>
              <a:buFontTx/>
              <a:buChar char="•"/>
            </a:pPr>
            <a:r>
              <a:rPr lang="en-US" sz="2600" dirty="0">
                <a:solidFill>
                  <a:srgbClr val="FFFFFF"/>
                </a:solidFill>
                <a:latin typeface="Helvetica"/>
                <a:cs typeface="Helvetica"/>
              </a:rPr>
              <a:t>Home life: </a:t>
            </a:r>
            <a:r>
              <a:rPr lang="en-US" sz="2600" b="1" u="sng" dirty="0">
                <a:solidFill>
                  <a:srgbClr val="E3AFD8"/>
                </a:solidFill>
                <a:latin typeface="Helvetica"/>
                <a:cs typeface="Helvetica"/>
              </a:rPr>
              <a:t>love</a:t>
            </a:r>
            <a:r>
              <a:rPr lang="en-US" sz="2600" dirty="0">
                <a:solidFill>
                  <a:srgbClr val="E3AFD8"/>
                </a:solidFill>
                <a:latin typeface="Helvetica"/>
                <a:cs typeface="Helvetica"/>
              </a:rPr>
              <a:t> </a:t>
            </a:r>
            <a:r>
              <a:rPr lang="en-US" sz="2600" dirty="0">
                <a:solidFill>
                  <a:srgbClr val="FFFFFF"/>
                </a:solidFill>
                <a:latin typeface="Helvetica"/>
                <a:cs typeface="Helvetica"/>
              </a:rPr>
              <a:t>their families, </a:t>
            </a:r>
            <a:r>
              <a:rPr lang="en-US" sz="2600" b="1" u="sng" dirty="0">
                <a:solidFill>
                  <a:srgbClr val="E3AFD8"/>
                </a:solidFill>
                <a:latin typeface="Helvetica"/>
                <a:cs typeface="Helvetica"/>
              </a:rPr>
              <a:t>work</a:t>
            </a:r>
            <a:r>
              <a:rPr lang="en-US" sz="2600" dirty="0">
                <a:solidFill>
                  <a:srgbClr val="E3AFD8"/>
                </a:solidFill>
                <a:latin typeface="Helvetica"/>
                <a:cs typeface="Helvetica"/>
              </a:rPr>
              <a:t> </a:t>
            </a:r>
            <a:r>
              <a:rPr lang="en-US" sz="2600" dirty="0">
                <a:solidFill>
                  <a:srgbClr val="FFFFFF"/>
                </a:solidFill>
                <a:latin typeface="Helvetica"/>
                <a:cs typeface="Helvetica"/>
              </a:rPr>
              <a:t>at home, be </a:t>
            </a:r>
            <a:r>
              <a:rPr lang="en-US" sz="2600" b="1" u="sng" dirty="0">
                <a:solidFill>
                  <a:srgbClr val="E3AFD8"/>
                </a:solidFill>
                <a:latin typeface="Helvetica"/>
                <a:cs typeface="Helvetica"/>
              </a:rPr>
              <a:t>submissive</a:t>
            </a:r>
            <a:r>
              <a:rPr lang="en-US" sz="2600" dirty="0">
                <a:solidFill>
                  <a:srgbClr val="E3AFD8"/>
                </a:solidFill>
                <a:latin typeface="Helvetica"/>
                <a:cs typeface="Helvetica"/>
              </a:rPr>
              <a:t> </a:t>
            </a:r>
            <a:r>
              <a:rPr lang="en-US" sz="2600" dirty="0">
                <a:solidFill>
                  <a:srgbClr val="FFFFFF"/>
                </a:solidFill>
                <a:latin typeface="Helvetica"/>
                <a:cs typeface="Helvetica"/>
              </a:rPr>
              <a:t>to their </a:t>
            </a:r>
            <a:r>
              <a:rPr lang="en-US" sz="2600" b="1" u="sng" dirty="0">
                <a:solidFill>
                  <a:srgbClr val="E3AFD8"/>
                </a:solidFill>
                <a:latin typeface="Helvetica"/>
                <a:cs typeface="Helvetica"/>
              </a:rPr>
              <a:t>own</a:t>
            </a:r>
            <a:r>
              <a:rPr lang="en-US" sz="2600" dirty="0">
                <a:solidFill>
                  <a:srgbClr val="FFFFFF"/>
                </a:solidFill>
                <a:latin typeface="Helvetica"/>
                <a:cs typeface="Helvetica"/>
              </a:rPr>
              <a:t> husbands</a:t>
            </a:r>
          </a:p>
        </p:txBody>
      </p:sp>
      <p:pic>
        <p:nvPicPr>
          <p:cNvPr id="12296" name="Picture 8" descr="80403554"/>
          <p:cNvPicPr>
            <a:picLocks noChangeAspect="1" noChangeArrowheads="1"/>
          </p:cNvPicPr>
          <p:nvPr/>
        </p:nvPicPr>
        <p:blipFill>
          <a:blip r:embed="rId4" cstate="print"/>
          <a:stretch>
            <a:fillRect/>
          </a:stretch>
        </p:blipFill>
        <p:spPr bwMode="auto">
          <a:xfrm>
            <a:off x="4867275" y="3733800"/>
            <a:ext cx="3971925" cy="2647950"/>
          </a:xfrm>
          <a:prstGeom prst="rect">
            <a:avLst/>
          </a:prstGeom>
          <a:ln>
            <a:noFill/>
          </a:ln>
          <a:effectLst>
            <a:outerShdw blurRad="292100" dist="139700" dir="2700000" algn="tl" rotWithShape="0">
              <a:srgbClr val="333333">
                <a:alpha val="65000"/>
              </a:srgbClr>
            </a:outerShdw>
          </a:effectLst>
        </p:spPr>
      </p:pic>
      <p:sp>
        <p:nvSpPr>
          <p:cNvPr id="6" name="Title 2"/>
          <p:cNvSpPr txBox="1">
            <a:spLocks/>
          </p:cNvSpPr>
          <p:nvPr/>
        </p:nvSpPr>
        <p:spPr>
          <a:xfrm>
            <a:off x="0" y="0"/>
            <a:ext cx="9144000" cy="762000"/>
          </a:xfrm>
          <a:prstGeom prst="rect">
            <a:avLst/>
          </a:prstGeom>
          <a:solidFill>
            <a:schemeClr val="accent1">
              <a:lumMod val="50000"/>
              <a:alpha val="69804"/>
            </a:schemeClr>
          </a:solidFill>
        </p:spPr>
        <p:txBody>
          <a:bodyPr vert="horz" lIns="182880" tIns="91440" rIns="91440" bIns="45720" rtlCol="0" anchor="ctr">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117475" lvl="0" fontAlgn="auto">
              <a:spcAft>
                <a:spcPts val="0"/>
              </a:spcAft>
              <a:defRPr/>
            </a:pPr>
            <a:r>
              <a:rPr lang="en-US" sz="3500" b="1" dirty="0">
                <a:solidFill>
                  <a:schemeClr val="bg1"/>
                </a:solidFill>
                <a:latin typeface="Helvetica"/>
                <a:ea typeface="+mj-ea"/>
                <a:cs typeface="Helvetica"/>
              </a:rPr>
              <a:t>Women Training Women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92">
                                            <p:txEl>
                                              <p:pRg st="1" end="1"/>
                                            </p:txEl>
                                          </p:spTgt>
                                        </p:tgtEl>
                                        <p:attrNameLst>
                                          <p:attrName>style.visibility</p:attrName>
                                        </p:attrNameLst>
                                      </p:cBhvr>
                                      <p:to>
                                        <p:strVal val="visible"/>
                                      </p:to>
                                    </p:set>
                                    <p:animEffect transition="in" filter="fade">
                                      <p:cBhvr>
                                        <p:cTn id="7" dur="500"/>
                                        <p:tgtEl>
                                          <p:spTgt spid="1229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292">
                                            <p:txEl>
                                              <p:pRg st="2" end="2"/>
                                            </p:txEl>
                                          </p:spTgt>
                                        </p:tgtEl>
                                        <p:attrNameLst>
                                          <p:attrName>style.visibility</p:attrName>
                                        </p:attrNameLst>
                                      </p:cBhvr>
                                      <p:to>
                                        <p:strVal val="visible"/>
                                      </p:to>
                                    </p:set>
                                    <p:animEffect transition="in" filter="fade">
                                      <p:cBhvr>
                                        <p:cTn id="12" dur="500"/>
                                        <p:tgtEl>
                                          <p:spTgt spid="12292">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2296"/>
                                        </p:tgtEl>
                                        <p:attrNameLst>
                                          <p:attrName>style.visibility</p:attrName>
                                        </p:attrNameLst>
                                      </p:cBhvr>
                                      <p:to>
                                        <p:strVal val="visible"/>
                                      </p:to>
                                    </p:set>
                                    <p:animEffect transition="in" filter="fade">
                                      <p:cBhvr>
                                        <p:cTn id="15" dur="500"/>
                                        <p:tgtEl>
                                          <p:spTgt spid="1229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2295">
                                            <p:txEl>
                                              <p:pRg st="0" end="0"/>
                                            </p:txEl>
                                          </p:spTgt>
                                        </p:tgtEl>
                                        <p:attrNameLst>
                                          <p:attrName>style.visibility</p:attrName>
                                        </p:attrNameLst>
                                      </p:cBhvr>
                                      <p:to>
                                        <p:strVal val="visible"/>
                                      </p:to>
                                    </p:set>
                                    <p:animEffect transition="in" filter="fade">
                                      <p:cBhvr>
                                        <p:cTn id="20" dur="500"/>
                                        <p:tgtEl>
                                          <p:spTgt spid="1229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2295">
                                            <p:txEl>
                                              <p:pRg st="1" end="1"/>
                                            </p:txEl>
                                          </p:spTgt>
                                        </p:tgtEl>
                                        <p:attrNameLst>
                                          <p:attrName>style.visibility</p:attrName>
                                        </p:attrNameLst>
                                      </p:cBhvr>
                                      <p:to>
                                        <p:strVal val="visible"/>
                                      </p:to>
                                    </p:set>
                                    <p:animEffect transition="in" filter="fade">
                                      <p:cBhvr>
                                        <p:cTn id="25" dur="500"/>
                                        <p:tgtEl>
                                          <p:spTgt spid="1229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12292" name="Text Box 4"/>
          <p:cNvSpPr txBox="1">
            <a:spLocks noChangeArrowheads="1"/>
          </p:cNvSpPr>
          <p:nvPr/>
        </p:nvSpPr>
        <p:spPr bwMode="auto">
          <a:xfrm>
            <a:off x="457200" y="914400"/>
            <a:ext cx="8229600" cy="1138773"/>
          </a:xfrm>
          <a:prstGeom prst="rect">
            <a:avLst/>
          </a:prstGeom>
          <a:solidFill>
            <a:schemeClr val="tx1">
              <a:alpha val="72000"/>
            </a:schemeClr>
          </a:solidFill>
          <a:ln w="9525">
            <a:noFill/>
            <a:miter lim="800000"/>
            <a:headEnd/>
            <a:tailEnd/>
          </a:ln>
        </p:spPr>
        <p:txBody>
          <a:bodyPr lIns="182880" tIns="137160" rIns="182880" bIns="137160">
            <a:spAutoFit/>
          </a:bodyPr>
          <a:lstStyle/>
          <a:p>
            <a:pPr>
              <a:spcBef>
                <a:spcPct val="50000"/>
              </a:spcBef>
            </a:pPr>
            <a:r>
              <a:rPr lang="en-US" sz="2700" dirty="0">
                <a:solidFill>
                  <a:schemeClr val="bg1"/>
                </a:solidFill>
                <a:latin typeface="Helvetica"/>
                <a:cs typeface="Helvetica"/>
              </a:rPr>
              <a:t>She is to labor at home to make the home a place of nurture and happiness.</a:t>
            </a:r>
          </a:p>
        </p:txBody>
      </p:sp>
      <p:pic>
        <p:nvPicPr>
          <p:cNvPr id="12293" name="Picture 7" descr="57279023"/>
          <p:cNvPicPr>
            <a:picLocks noChangeAspect="1" noChangeArrowheads="1"/>
          </p:cNvPicPr>
          <p:nvPr/>
        </p:nvPicPr>
        <p:blipFill>
          <a:blip r:embed="rId4" cstate="print"/>
          <a:stretch>
            <a:fillRect/>
          </a:stretch>
        </p:blipFill>
        <p:spPr bwMode="auto">
          <a:xfrm>
            <a:off x="1288441" y="2209800"/>
            <a:ext cx="3278192" cy="4343400"/>
          </a:xfrm>
          <a:prstGeom prst="rect">
            <a:avLst/>
          </a:prstGeom>
          <a:ln>
            <a:noFill/>
          </a:ln>
          <a:effectLst>
            <a:outerShdw blurRad="101600" dir="2700000" algn="tl" rotWithShape="0">
              <a:srgbClr val="333333">
                <a:alpha val="65000"/>
              </a:srgbClr>
            </a:outerShdw>
          </a:effectLst>
        </p:spPr>
      </p:pic>
      <p:pic>
        <p:nvPicPr>
          <p:cNvPr id="12294" name="Picture 8" descr="78028269"/>
          <p:cNvPicPr>
            <a:picLocks noChangeAspect="1" noChangeArrowheads="1"/>
          </p:cNvPicPr>
          <p:nvPr/>
        </p:nvPicPr>
        <p:blipFill>
          <a:blip r:embed="rId5" cstate="print"/>
          <a:srcRect l="8688" b="8787"/>
          <a:stretch>
            <a:fillRect/>
          </a:stretch>
        </p:blipFill>
        <p:spPr bwMode="auto">
          <a:xfrm>
            <a:off x="4676202" y="2205590"/>
            <a:ext cx="3170206" cy="2112296"/>
          </a:xfrm>
          <a:prstGeom prst="rect">
            <a:avLst/>
          </a:prstGeom>
          <a:ln>
            <a:noFill/>
          </a:ln>
          <a:effectLst>
            <a:outerShdw blurRad="101600" dir="2700000" algn="tl" rotWithShape="0">
              <a:srgbClr val="333333">
                <a:alpha val="65000"/>
              </a:srgbClr>
            </a:outerShdw>
          </a:effectLst>
        </p:spPr>
      </p:pic>
      <p:pic>
        <p:nvPicPr>
          <p:cNvPr id="12295" name="Picture 9" descr="86510110"/>
          <p:cNvPicPr>
            <a:picLocks noChangeAspect="1" noChangeArrowheads="1"/>
          </p:cNvPicPr>
          <p:nvPr/>
        </p:nvPicPr>
        <p:blipFill>
          <a:blip r:embed="rId6" cstate="print"/>
          <a:stretch>
            <a:fillRect/>
          </a:stretch>
        </p:blipFill>
        <p:spPr bwMode="auto">
          <a:xfrm>
            <a:off x="4685567" y="4444511"/>
            <a:ext cx="3163033" cy="2108689"/>
          </a:xfrm>
          <a:prstGeom prst="rect">
            <a:avLst/>
          </a:prstGeom>
          <a:ln>
            <a:noFill/>
          </a:ln>
          <a:effectLst>
            <a:outerShdw blurRad="101600" dir="2700000" algn="tl" rotWithShape="0">
              <a:srgbClr val="333333">
                <a:alpha val="65000"/>
              </a:srgbClr>
            </a:outerShdw>
          </a:effectLst>
        </p:spPr>
      </p:pic>
      <p:sp>
        <p:nvSpPr>
          <p:cNvPr id="7" name="Title 2"/>
          <p:cNvSpPr txBox="1">
            <a:spLocks/>
          </p:cNvSpPr>
          <p:nvPr/>
        </p:nvSpPr>
        <p:spPr>
          <a:xfrm>
            <a:off x="0" y="0"/>
            <a:ext cx="9144000" cy="762000"/>
          </a:xfrm>
          <a:prstGeom prst="rect">
            <a:avLst/>
          </a:prstGeom>
          <a:solidFill>
            <a:schemeClr val="accent1">
              <a:lumMod val="50000"/>
              <a:alpha val="69804"/>
            </a:schemeClr>
          </a:solidFill>
        </p:spPr>
        <p:txBody>
          <a:bodyPr vert="horz" lIns="182880" tIns="91440" rIns="91440" bIns="45720" rtlCol="0" anchor="ctr">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117475" lvl="0" fontAlgn="auto">
              <a:spcAft>
                <a:spcPts val="0"/>
              </a:spcAft>
              <a:defRPr/>
            </a:pPr>
            <a:r>
              <a:rPr lang="en-US" sz="3500" b="1" dirty="0">
                <a:solidFill>
                  <a:schemeClr val="bg1"/>
                </a:solidFill>
                <a:latin typeface="Helvetica"/>
                <a:ea typeface="+mj-ea"/>
                <a:cs typeface="Helvetica"/>
              </a:rPr>
              <a:t>Women’s Work</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14340" name="Text Box 4"/>
          <p:cNvSpPr txBox="1">
            <a:spLocks noChangeArrowheads="1"/>
          </p:cNvSpPr>
          <p:nvPr/>
        </p:nvSpPr>
        <p:spPr bwMode="auto">
          <a:xfrm>
            <a:off x="228600" y="990600"/>
            <a:ext cx="8610600" cy="2754600"/>
          </a:xfrm>
          <a:prstGeom prst="rect">
            <a:avLst/>
          </a:prstGeom>
          <a:solidFill>
            <a:srgbClr val="000000">
              <a:alpha val="64000"/>
            </a:srgbClr>
          </a:solidFill>
          <a:ln w="9525">
            <a:noFill/>
            <a:miter lim="800000"/>
            <a:headEnd/>
            <a:tailEnd/>
          </a:ln>
          <a:effectLst/>
        </p:spPr>
        <p:txBody>
          <a:bodyPr wrap="square" lIns="182880" tIns="182880" rIns="182880" bIns="685800">
            <a:spAutoFit/>
          </a:bodyPr>
          <a:lstStyle/>
          <a:p>
            <a:pPr>
              <a:spcBef>
                <a:spcPts val="0"/>
              </a:spcBef>
              <a:spcAft>
                <a:spcPts val="600"/>
              </a:spcAft>
              <a:defRPr/>
            </a:pPr>
            <a:r>
              <a:rPr lang="en-US" sz="2800" dirty="0">
                <a:solidFill>
                  <a:srgbClr val="FFFFFF"/>
                </a:solidFill>
                <a:latin typeface="Helvetica"/>
                <a:cs typeface="Helvetica"/>
              </a:rPr>
              <a:t>“Into the woman’s keeping is committed the destiny of the generations to come after us.”</a:t>
            </a:r>
          </a:p>
          <a:p>
            <a:pPr>
              <a:spcBef>
                <a:spcPts val="0"/>
              </a:spcBef>
              <a:spcAft>
                <a:spcPts val="600"/>
              </a:spcAft>
              <a:defRPr/>
            </a:pPr>
            <a:endParaRPr lang="en-US" sz="2800" dirty="0">
              <a:solidFill>
                <a:srgbClr val="FFFFFF"/>
              </a:solidFill>
              <a:latin typeface="Helvetica"/>
              <a:cs typeface="Helvetica"/>
            </a:endParaRPr>
          </a:p>
          <a:p>
            <a:pPr algn="r">
              <a:spcBef>
                <a:spcPts val="0"/>
              </a:spcBef>
              <a:spcAft>
                <a:spcPts val="600"/>
              </a:spcAft>
              <a:defRPr/>
            </a:pPr>
            <a:r>
              <a:rPr lang="en-US" sz="2800" dirty="0">
                <a:solidFill>
                  <a:srgbClr val="FFFFFF"/>
                </a:solidFill>
                <a:latin typeface="Helvetica"/>
                <a:cs typeface="Helvetica"/>
              </a:rPr>
              <a:t>Theodore Roosevelt</a:t>
            </a:r>
          </a:p>
        </p:txBody>
      </p:sp>
      <p:sp>
        <p:nvSpPr>
          <p:cNvPr id="6" name="Title 2"/>
          <p:cNvSpPr txBox="1">
            <a:spLocks/>
          </p:cNvSpPr>
          <p:nvPr/>
        </p:nvSpPr>
        <p:spPr>
          <a:xfrm>
            <a:off x="0" y="0"/>
            <a:ext cx="9144000" cy="762000"/>
          </a:xfrm>
          <a:prstGeom prst="rect">
            <a:avLst/>
          </a:prstGeom>
          <a:solidFill>
            <a:schemeClr val="accent1">
              <a:lumMod val="50000"/>
              <a:alpha val="69804"/>
            </a:schemeClr>
          </a:solidFill>
        </p:spPr>
        <p:txBody>
          <a:bodyPr vert="horz" lIns="182880" tIns="91440" rIns="91440" bIns="45720" rtlCol="0" anchor="ctr">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117475" lvl="0" fontAlgn="auto">
              <a:spcAft>
                <a:spcPts val="0"/>
              </a:spcAft>
              <a:defRPr/>
            </a:pPr>
            <a:r>
              <a:rPr lang="en-US" sz="3500" b="1" dirty="0">
                <a:solidFill>
                  <a:schemeClr val="bg1"/>
                </a:solidFill>
                <a:latin typeface="Helvetica"/>
                <a:ea typeface="+mj-ea"/>
                <a:cs typeface="Helvetica"/>
              </a:rPr>
              <a:t>The Home</a:t>
            </a:r>
          </a:p>
        </p:txBody>
      </p:sp>
      <p:pic>
        <p:nvPicPr>
          <p:cNvPr id="13315" name="Picture 5" descr="Theodore_Roosevelt_and_family,_1903"/>
          <p:cNvPicPr>
            <a:picLocks noChangeAspect="1" noChangeArrowheads="1"/>
          </p:cNvPicPr>
          <p:nvPr/>
        </p:nvPicPr>
        <p:blipFill>
          <a:blip r:embed="rId4" cstate="print"/>
          <a:srcRect l="1454" t="6947" r="2605"/>
          <a:stretch>
            <a:fillRect/>
          </a:stretch>
        </p:blipFill>
        <p:spPr bwMode="auto">
          <a:xfrm>
            <a:off x="685800" y="2743200"/>
            <a:ext cx="4116807" cy="3849110"/>
          </a:xfrm>
          <a:prstGeom prst="rect">
            <a:avLst/>
          </a:prstGeom>
          <a:ln>
            <a:noFill/>
          </a:ln>
          <a:effectLst>
            <a:outerShdw blurRad="114300" dir="2700000" algn="tl" rotWithShape="0">
              <a:srgbClr val="333333">
                <a:alpha val="65000"/>
              </a:srgbClr>
            </a:outerShdw>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81000" y="304800"/>
            <a:ext cx="8458200" cy="5801588"/>
          </a:xfrm>
          <a:prstGeom prst="rect">
            <a:avLst/>
          </a:prstGeom>
          <a:solidFill>
            <a:schemeClr val="tx1">
              <a:alpha val="69804"/>
            </a:schemeClr>
          </a:solidFill>
        </p:spPr>
        <p:txBody>
          <a:bodyPr wrap="square" rtlCol="0">
            <a:spAutoFit/>
          </a:bodyPr>
          <a:lstStyle/>
          <a:p>
            <a:pPr marL="236538" lvl="0"/>
            <a:endParaRPr lang="en-US" sz="2200" b="1" dirty="0">
              <a:solidFill>
                <a:schemeClr val="bg1"/>
              </a:solidFill>
              <a:latin typeface="Arial" pitchFamily="34" charset="0"/>
              <a:cs typeface="Arial" pitchFamily="34" charset="0"/>
            </a:endParaRPr>
          </a:p>
          <a:p>
            <a:pPr marL="236538"/>
            <a:r>
              <a:rPr lang="en-US" sz="2200" b="1" dirty="0">
                <a:solidFill>
                  <a:schemeClr val="bg1"/>
                </a:solidFill>
                <a:latin typeface="Arial" pitchFamily="34" charset="0"/>
                <a:cs typeface="Arial" pitchFamily="34" charset="0"/>
              </a:rPr>
              <a:t>This curriculum includes images from </a:t>
            </a:r>
            <a:r>
              <a:rPr lang="en-US" sz="2200" b="1" dirty="0" err="1">
                <a:solidFill>
                  <a:schemeClr val="bg1"/>
                </a:solidFill>
                <a:latin typeface="Arial" pitchFamily="34" charset="0"/>
                <a:cs typeface="Arial" pitchFamily="34" charset="0"/>
              </a:rPr>
              <a:t>Thinkstock</a:t>
            </a:r>
            <a:r>
              <a:rPr lang="en-US" sz="2200" b="1" dirty="0">
                <a:solidFill>
                  <a:schemeClr val="bg1"/>
                </a:solidFill>
                <a:latin typeface="Arial" pitchFamily="34" charset="0"/>
                <a:cs typeface="Arial" pitchFamily="34" charset="0"/>
              </a:rPr>
              <a:t> © 2011, and its licensors, which are protected by the copyright laws of the U.S., Canada, and elsewhere. Used under license. Images for this PowerPoint® show supplied by:</a:t>
            </a:r>
          </a:p>
          <a:p>
            <a:pPr marL="236538" lvl="0"/>
            <a:endParaRPr lang="en-US" sz="2100" b="1" dirty="0">
              <a:solidFill>
                <a:schemeClr val="bg1"/>
              </a:solidFill>
              <a:latin typeface="Arial" pitchFamily="34" charset="0"/>
              <a:cs typeface="Arial" pitchFamily="34" charset="0"/>
            </a:endParaRPr>
          </a:p>
          <a:p>
            <a:pPr marL="682625" indent="-446088"/>
            <a:r>
              <a:rPr lang="en-US" sz="2000" dirty="0">
                <a:solidFill>
                  <a:schemeClr val="bg1"/>
                </a:solidFill>
                <a:latin typeface="Arial" pitchFamily="34" charset="0"/>
                <a:cs typeface="Arial" pitchFamily="34" charset="0"/>
              </a:rPr>
              <a:t>Quilt (slide background): </a:t>
            </a:r>
            <a:r>
              <a:rPr lang="en-US" sz="2000" dirty="0" err="1">
                <a:solidFill>
                  <a:schemeClr val="bg1"/>
                </a:solidFill>
              </a:rPr>
              <a:t>iStockphoto</a:t>
            </a:r>
            <a:r>
              <a:rPr lang="en-US" sz="2000" dirty="0">
                <a:solidFill>
                  <a:schemeClr val="bg1"/>
                </a:solidFill>
              </a:rPr>
              <a:t>/</a:t>
            </a:r>
            <a:r>
              <a:rPr lang="en-US" sz="2000" dirty="0" err="1">
                <a:solidFill>
                  <a:schemeClr val="bg1"/>
                </a:solidFill>
              </a:rPr>
              <a:t>Thinkstock</a:t>
            </a:r>
            <a:r>
              <a:rPr lang="en-US" sz="2000" dirty="0">
                <a:solidFill>
                  <a:schemeClr val="bg1"/>
                </a:solidFill>
              </a:rPr>
              <a:t> </a:t>
            </a:r>
            <a:r>
              <a:rPr lang="en-US" sz="2000" dirty="0">
                <a:solidFill>
                  <a:schemeClr val="bg1"/>
                </a:solidFill>
                <a:latin typeface="Arial" pitchFamily="34" charset="0"/>
                <a:cs typeface="Arial" pitchFamily="34" charset="0"/>
              </a:rPr>
              <a:t>  </a:t>
            </a:r>
          </a:p>
          <a:p>
            <a:pPr marL="682625" indent="-446088"/>
            <a:r>
              <a:rPr lang="en-US" sz="2000" dirty="0">
                <a:solidFill>
                  <a:schemeClr val="bg1"/>
                </a:solidFill>
              </a:rPr>
              <a:t>Infant Sleeping (slide 2): Comstock/</a:t>
            </a:r>
            <a:r>
              <a:rPr lang="en-US" sz="2000" dirty="0" err="1">
                <a:solidFill>
                  <a:schemeClr val="bg1"/>
                </a:solidFill>
              </a:rPr>
              <a:t>Thinkstock</a:t>
            </a:r>
            <a:r>
              <a:rPr lang="en-US" sz="2000" dirty="0">
                <a:solidFill>
                  <a:schemeClr val="bg1"/>
                </a:solidFill>
              </a:rPr>
              <a:t> </a:t>
            </a:r>
          </a:p>
          <a:p>
            <a:pPr marL="682625" indent="-446088"/>
            <a:r>
              <a:rPr lang="en-US" sz="2000" dirty="0">
                <a:solidFill>
                  <a:schemeClr val="bg1"/>
                </a:solidFill>
              </a:rPr>
              <a:t>Business Woman (slide 3): </a:t>
            </a:r>
            <a:r>
              <a:rPr lang="en-US" sz="2000" dirty="0" err="1">
                <a:solidFill>
                  <a:schemeClr val="bg1"/>
                </a:solidFill>
              </a:rPr>
              <a:t>Elieen</a:t>
            </a:r>
            <a:r>
              <a:rPr lang="en-US" sz="2000" dirty="0">
                <a:solidFill>
                  <a:schemeClr val="bg1"/>
                </a:solidFill>
              </a:rPr>
              <a:t> Bach/Digital Vision/</a:t>
            </a:r>
            <a:r>
              <a:rPr lang="en-US" sz="2000" dirty="0" err="1">
                <a:solidFill>
                  <a:schemeClr val="bg1"/>
                </a:solidFill>
              </a:rPr>
              <a:t>Thinkstock</a:t>
            </a:r>
            <a:r>
              <a:rPr lang="en-US" sz="2000" dirty="0">
                <a:solidFill>
                  <a:schemeClr val="bg1"/>
                </a:solidFill>
              </a:rPr>
              <a:t> </a:t>
            </a:r>
          </a:p>
          <a:p>
            <a:pPr marL="682625" indent="-446088"/>
            <a:r>
              <a:rPr lang="en-US" sz="2000" dirty="0">
                <a:solidFill>
                  <a:schemeClr val="bg1"/>
                </a:solidFill>
              </a:rPr>
              <a:t>Hug from Mother (slide 5): </a:t>
            </a:r>
            <a:r>
              <a:rPr lang="en-US" sz="2000" dirty="0" err="1">
                <a:solidFill>
                  <a:schemeClr val="bg1"/>
                </a:solidFill>
              </a:rPr>
              <a:t>Jupiterimages</a:t>
            </a:r>
            <a:r>
              <a:rPr lang="en-US" sz="2000" dirty="0">
                <a:solidFill>
                  <a:schemeClr val="bg1"/>
                </a:solidFill>
              </a:rPr>
              <a:t>/Comstock/</a:t>
            </a:r>
            <a:r>
              <a:rPr lang="en-US" sz="2000" dirty="0" err="1">
                <a:solidFill>
                  <a:schemeClr val="bg1"/>
                </a:solidFill>
              </a:rPr>
              <a:t>Thinkstock</a:t>
            </a:r>
            <a:r>
              <a:rPr lang="en-US" sz="2000" dirty="0">
                <a:solidFill>
                  <a:schemeClr val="bg1"/>
                </a:solidFill>
              </a:rPr>
              <a:t> </a:t>
            </a:r>
          </a:p>
          <a:p>
            <a:pPr marL="682625" indent="-446088"/>
            <a:r>
              <a:rPr lang="en-US" sz="2000" dirty="0">
                <a:solidFill>
                  <a:schemeClr val="bg1"/>
                </a:solidFill>
              </a:rPr>
              <a:t>Baby in Bucket (slide 8): </a:t>
            </a:r>
            <a:r>
              <a:rPr lang="en-US" sz="2000" dirty="0" err="1">
                <a:solidFill>
                  <a:schemeClr val="bg1"/>
                </a:solidFill>
              </a:rPr>
              <a:t>iStockphoto</a:t>
            </a:r>
            <a:r>
              <a:rPr lang="en-US" sz="2000" dirty="0">
                <a:solidFill>
                  <a:schemeClr val="bg1"/>
                </a:solidFill>
              </a:rPr>
              <a:t>/</a:t>
            </a:r>
            <a:r>
              <a:rPr lang="en-US" sz="2000" dirty="0" err="1">
                <a:solidFill>
                  <a:schemeClr val="bg1"/>
                </a:solidFill>
              </a:rPr>
              <a:t>Thinkstock</a:t>
            </a:r>
            <a:r>
              <a:rPr lang="en-US" sz="2000" dirty="0">
                <a:solidFill>
                  <a:schemeClr val="bg1"/>
                </a:solidFill>
              </a:rPr>
              <a:t> </a:t>
            </a:r>
          </a:p>
          <a:p>
            <a:pPr marL="682625" indent="-446088"/>
            <a:r>
              <a:rPr lang="en-US" sz="2000" dirty="0">
                <a:solidFill>
                  <a:schemeClr val="bg1"/>
                </a:solidFill>
              </a:rPr>
              <a:t>Boys Running in Field (slide 9): </a:t>
            </a:r>
            <a:r>
              <a:rPr lang="en-US" sz="2000" dirty="0" err="1">
                <a:solidFill>
                  <a:schemeClr val="bg1"/>
                </a:solidFill>
              </a:rPr>
              <a:t>Stockbyte</a:t>
            </a:r>
            <a:r>
              <a:rPr lang="en-US" sz="2000" dirty="0">
                <a:solidFill>
                  <a:schemeClr val="bg1"/>
                </a:solidFill>
              </a:rPr>
              <a:t>/</a:t>
            </a:r>
            <a:r>
              <a:rPr lang="en-US" sz="2000" dirty="0" err="1">
                <a:solidFill>
                  <a:schemeClr val="bg1"/>
                </a:solidFill>
              </a:rPr>
              <a:t>Thinkstock</a:t>
            </a:r>
            <a:r>
              <a:rPr lang="en-US" sz="2000" dirty="0">
                <a:solidFill>
                  <a:schemeClr val="bg1"/>
                </a:solidFill>
              </a:rPr>
              <a:t> </a:t>
            </a:r>
          </a:p>
          <a:p>
            <a:pPr marL="682625" indent="-446088"/>
            <a:r>
              <a:rPr lang="en-US" sz="2000" dirty="0">
                <a:solidFill>
                  <a:schemeClr val="bg1"/>
                </a:solidFill>
              </a:rPr>
              <a:t>Caring for Baby (slide 10): </a:t>
            </a:r>
            <a:r>
              <a:rPr lang="en-US" sz="2000" dirty="0" err="1">
                <a:solidFill>
                  <a:schemeClr val="bg1"/>
                </a:solidFill>
              </a:rPr>
              <a:t>BananaStock</a:t>
            </a:r>
            <a:r>
              <a:rPr lang="en-US" sz="2000" dirty="0">
                <a:solidFill>
                  <a:schemeClr val="bg1"/>
                </a:solidFill>
              </a:rPr>
              <a:t>/</a:t>
            </a:r>
            <a:r>
              <a:rPr lang="en-US" sz="2000" dirty="0" err="1">
                <a:solidFill>
                  <a:schemeClr val="bg1"/>
                </a:solidFill>
              </a:rPr>
              <a:t>Thinkstock</a:t>
            </a:r>
            <a:r>
              <a:rPr lang="en-US" sz="2000" dirty="0">
                <a:solidFill>
                  <a:schemeClr val="bg1"/>
                </a:solidFill>
              </a:rPr>
              <a:t> </a:t>
            </a:r>
          </a:p>
          <a:p>
            <a:pPr marL="682625" indent="-446088"/>
            <a:r>
              <a:rPr lang="en-US" sz="2000" dirty="0">
                <a:solidFill>
                  <a:schemeClr val="bg1"/>
                </a:solidFill>
              </a:rPr>
              <a:t>Mother Baking (slide 11): George Doyle/</a:t>
            </a:r>
            <a:r>
              <a:rPr lang="en-US" sz="2000" dirty="0" err="1">
                <a:solidFill>
                  <a:schemeClr val="bg1"/>
                </a:solidFill>
              </a:rPr>
              <a:t>Stockbyte</a:t>
            </a:r>
            <a:r>
              <a:rPr lang="en-US" sz="2000" dirty="0">
                <a:solidFill>
                  <a:schemeClr val="bg1"/>
                </a:solidFill>
              </a:rPr>
              <a:t>/</a:t>
            </a:r>
            <a:r>
              <a:rPr lang="en-US" sz="2000" dirty="0" err="1">
                <a:solidFill>
                  <a:schemeClr val="bg1"/>
                </a:solidFill>
              </a:rPr>
              <a:t>Thinkstock</a:t>
            </a:r>
            <a:r>
              <a:rPr lang="en-US" sz="2000" dirty="0">
                <a:solidFill>
                  <a:schemeClr val="bg1"/>
                </a:solidFill>
              </a:rPr>
              <a:t> </a:t>
            </a:r>
          </a:p>
          <a:p>
            <a:pPr marL="682625" indent="-446088"/>
            <a:r>
              <a:rPr lang="en-US" sz="2000" dirty="0">
                <a:solidFill>
                  <a:schemeClr val="bg1"/>
                </a:solidFill>
              </a:rPr>
              <a:t>Mother Cleaning (slide 11): </a:t>
            </a:r>
            <a:r>
              <a:rPr lang="en-US" sz="2000" dirty="0" err="1">
                <a:solidFill>
                  <a:schemeClr val="bg1"/>
                </a:solidFill>
              </a:rPr>
              <a:t>Thinkstock</a:t>
            </a:r>
            <a:r>
              <a:rPr lang="en-US" sz="2000" dirty="0">
                <a:solidFill>
                  <a:schemeClr val="bg1"/>
                </a:solidFill>
              </a:rPr>
              <a:t>/Comstock/</a:t>
            </a:r>
            <a:r>
              <a:rPr lang="en-US" sz="2000" dirty="0" err="1">
                <a:solidFill>
                  <a:schemeClr val="bg1"/>
                </a:solidFill>
              </a:rPr>
              <a:t>Thinkstock</a:t>
            </a:r>
            <a:r>
              <a:rPr lang="en-US" sz="2000" dirty="0">
                <a:solidFill>
                  <a:schemeClr val="bg1"/>
                </a:solidFill>
              </a:rPr>
              <a:t> </a:t>
            </a:r>
          </a:p>
          <a:p>
            <a:pPr marL="682625" indent="-446088"/>
            <a:r>
              <a:rPr lang="en-US" sz="2000" dirty="0">
                <a:solidFill>
                  <a:schemeClr val="bg1"/>
                </a:solidFill>
              </a:rPr>
              <a:t>Family Together (slide 11): </a:t>
            </a:r>
            <a:r>
              <a:rPr lang="en-US" sz="2000" dirty="0" err="1">
                <a:solidFill>
                  <a:schemeClr val="bg1"/>
                </a:solidFill>
              </a:rPr>
              <a:t>Jupiterimages</a:t>
            </a:r>
            <a:r>
              <a:rPr lang="en-US" sz="2000" dirty="0">
                <a:solidFill>
                  <a:schemeClr val="bg1"/>
                </a:solidFill>
              </a:rPr>
              <a:t>/Comstock/</a:t>
            </a:r>
            <a:r>
              <a:rPr lang="en-US" sz="2000" dirty="0" err="1">
                <a:solidFill>
                  <a:schemeClr val="bg1"/>
                </a:solidFill>
              </a:rPr>
              <a:t>Thinkstock</a:t>
            </a:r>
            <a:endParaRPr lang="en-US" sz="2000" dirty="0">
              <a:solidFill>
                <a:schemeClr val="bg1"/>
              </a:solidFill>
            </a:endParaRPr>
          </a:p>
          <a:p>
            <a:pPr marL="682625" indent="-446088"/>
            <a:endParaRPr lang="en-US" sz="2000" b="1" dirty="0">
              <a:solidFill>
                <a:schemeClr val="bg1"/>
              </a:solidFill>
              <a:latin typeface="Arial" pitchFamily="34" charset="0"/>
              <a:cs typeface="Arial" pitchFamily="34" charset="0"/>
            </a:endParaRPr>
          </a:p>
          <a:p>
            <a:pPr marL="682625" indent="-446088"/>
            <a:endParaRPr lang="en-US" sz="2000" b="1" dirty="0">
              <a:solidFill>
                <a:schemeClr val="bg1"/>
              </a:solidFill>
              <a:latin typeface="Arial" pitchFamily="34" charset="0"/>
              <a:cs typeface="Arial"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67864" y="457200"/>
            <a:ext cx="8458200" cy="5909310"/>
          </a:xfrm>
          <a:prstGeom prst="rect">
            <a:avLst/>
          </a:prstGeom>
          <a:solidFill>
            <a:schemeClr val="tx1">
              <a:alpha val="69804"/>
            </a:schemeClr>
          </a:solidFill>
        </p:spPr>
        <p:txBody>
          <a:bodyPr wrap="square" rtlCol="0">
            <a:spAutoFit/>
          </a:bodyPr>
          <a:lstStyle/>
          <a:p>
            <a:pPr lvl="0" algn="ctr"/>
            <a:endParaRPr lang="en-US" sz="2100" b="1" dirty="0">
              <a:solidFill>
                <a:schemeClr val="bg1"/>
              </a:solidFill>
              <a:latin typeface="Helvetica"/>
              <a:cs typeface="Helvetica"/>
            </a:endParaRPr>
          </a:p>
          <a:p>
            <a:pPr lvl="0" algn="ctr"/>
            <a:r>
              <a:rPr lang="en-US" sz="2100" b="1" dirty="0">
                <a:solidFill>
                  <a:schemeClr val="bg1"/>
                </a:solidFill>
                <a:latin typeface="Arial" pitchFamily="34" charset="0"/>
                <a:cs typeface="Arial" pitchFamily="34" charset="0"/>
              </a:rPr>
              <a:t>Copyright © 2011 by Gary Steward and Next Generation Resources, Inc. Illustrations Truth78. All rights reserved.</a:t>
            </a:r>
          </a:p>
          <a:p>
            <a:pPr lvl="0" algn="ctr"/>
            <a:endParaRPr lang="en-US" sz="2100" b="1" dirty="0">
              <a:solidFill>
                <a:schemeClr val="bg1"/>
              </a:solidFill>
              <a:latin typeface="Arial" pitchFamily="34" charset="0"/>
              <a:cs typeface="Arial" pitchFamily="34" charset="0"/>
            </a:endParaRPr>
          </a:p>
          <a:p>
            <a:pPr lvl="0" algn="ctr"/>
            <a:r>
              <a:rPr lang="en-US" sz="2100" b="1" dirty="0">
                <a:solidFill>
                  <a:schemeClr val="bg1"/>
                </a:solidFill>
                <a:latin typeface="Arial" pitchFamily="34" charset="0"/>
                <a:cs typeface="Arial" pitchFamily="34" charset="0"/>
              </a:rPr>
              <a:t>Scripture quotations are from The Holy Bible, English</a:t>
            </a:r>
          </a:p>
          <a:p>
            <a:pPr lvl="0" algn="ctr"/>
            <a:r>
              <a:rPr lang="en-US" sz="2100" b="1" dirty="0">
                <a:solidFill>
                  <a:schemeClr val="bg1"/>
                </a:solidFill>
                <a:latin typeface="Arial" pitchFamily="34" charset="0"/>
                <a:cs typeface="Arial" pitchFamily="34" charset="0"/>
              </a:rPr>
              <a:t>Standard Version, copyright © 2001 by Crossway Bibles, </a:t>
            </a:r>
            <a:br>
              <a:rPr lang="en-US" sz="2100" b="1" dirty="0">
                <a:solidFill>
                  <a:schemeClr val="bg1"/>
                </a:solidFill>
                <a:latin typeface="Arial" pitchFamily="34" charset="0"/>
                <a:cs typeface="Arial" pitchFamily="34" charset="0"/>
              </a:rPr>
            </a:br>
            <a:r>
              <a:rPr lang="en-US" sz="2100" b="1" dirty="0">
                <a:solidFill>
                  <a:schemeClr val="bg1"/>
                </a:solidFill>
                <a:latin typeface="Arial" pitchFamily="34" charset="0"/>
                <a:cs typeface="Arial" pitchFamily="34" charset="0"/>
              </a:rPr>
              <a:t>a division of Good News Publishers. Used by permission. All rights reserved.</a:t>
            </a:r>
          </a:p>
          <a:p>
            <a:pPr lvl="0" algn="ctr"/>
            <a:r>
              <a:rPr lang="en-US" sz="2100" b="1" dirty="0">
                <a:solidFill>
                  <a:srgbClr val="FF0000"/>
                </a:solidFill>
                <a:latin typeface="Arial" pitchFamily="34" charset="0"/>
                <a:cs typeface="Arial" pitchFamily="34" charset="0"/>
              </a:rPr>
              <a:t>You may edit the slide to match the lesson you teach, but </a:t>
            </a:r>
            <a:br>
              <a:rPr lang="en-US" sz="2100" b="1" dirty="0">
                <a:solidFill>
                  <a:srgbClr val="FF0000"/>
                </a:solidFill>
                <a:latin typeface="Arial" pitchFamily="34" charset="0"/>
                <a:cs typeface="Arial" pitchFamily="34" charset="0"/>
              </a:rPr>
            </a:br>
            <a:r>
              <a:rPr lang="en-US" sz="2100" b="1" dirty="0">
                <a:solidFill>
                  <a:srgbClr val="FF0000"/>
                </a:solidFill>
                <a:latin typeface="Arial" pitchFamily="34" charset="0"/>
                <a:cs typeface="Arial" pitchFamily="34" charset="0"/>
              </a:rPr>
              <a:t>you may not alter the licensed images </a:t>
            </a:r>
          </a:p>
          <a:p>
            <a:pPr lvl="0" algn="ctr"/>
            <a:r>
              <a:rPr lang="en-US" sz="2100" b="1" dirty="0">
                <a:solidFill>
                  <a:srgbClr val="FF0000"/>
                </a:solidFill>
                <a:latin typeface="Arial" pitchFamily="34" charset="0"/>
                <a:cs typeface="Arial" pitchFamily="34" charset="0"/>
              </a:rPr>
              <a:t>or use them for any purpose other than Your Word is Truth.</a:t>
            </a:r>
          </a:p>
          <a:p>
            <a:pPr lvl="0" algn="ctr"/>
            <a:r>
              <a:rPr lang="en-US" sz="2100" b="1" dirty="0">
                <a:solidFill>
                  <a:schemeClr val="bg1"/>
                </a:solidFill>
                <a:latin typeface="Arial" pitchFamily="34" charset="0"/>
                <a:cs typeface="Arial" pitchFamily="34" charset="0"/>
              </a:rPr>
              <a:t>This publication includes images from </a:t>
            </a:r>
            <a:br>
              <a:rPr lang="en-US" sz="2100" b="1" dirty="0">
                <a:solidFill>
                  <a:schemeClr val="bg1"/>
                </a:solidFill>
                <a:latin typeface="Arial" pitchFamily="34" charset="0"/>
                <a:cs typeface="Arial" pitchFamily="34" charset="0"/>
              </a:rPr>
            </a:br>
            <a:r>
              <a:rPr lang="en-US" sz="2100" b="1" dirty="0" err="1">
                <a:solidFill>
                  <a:schemeClr val="bg1"/>
                </a:solidFill>
                <a:latin typeface="Arial" pitchFamily="34" charset="0"/>
                <a:cs typeface="Arial" pitchFamily="34" charset="0"/>
              </a:rPr>
              <a:t>GettyImages</a:t>
            </a:r>
            <a:r>
              <a:rPr lang="en-US" sz="2100" b="1" dirty="0">
                <a:solidFill>
                  <a:schemeClr val="bg1"/>
                </a:solidFill>
                <a:latin typeface="Arial" pitchFamily="34" charset="0"/>
                <a:cs typeface="Arial" pitchFamily="34" charset="0"/>
              </a:rPr>
              <a:t>/Thinkstock Corporation © 2011, and </a:t>
            </a:r>
            <a:br>
              <a:rPr lang="en-US" sz="2100" b="1" dirty="0">
                <a:solidFill>
                  <a:schemeClr val="bg1"/>
                </a:solidFill>
                <a:latin typeface="Arial" pitchFamily="34" charset="0"/>
                <a:cs typeface="Arial" pitchFamily="34" charset="0"/>
              </a:rPr>
            </a:br>
            <a:r>
              <a:rPr lang="en-US" sz="2100" b="1" dirty="0">
                <a:solidFill>
                  <a:schemeClr val="bg1"/>
                </a:solidFill>
                <a:latin typeface="Arial" pitchFamily="34" charset="0"/>
                <a:cs typeface="Arial" pitchFamily="34" charset="0"/>
              </a:rPr>
              <a:t>its licensors. Used under license.</a:t>
            </a:r>
          </a:p>
          <a:p>
            <a:pPr lvl="0"/>
            <a:endParaRPr lang="en-US" sz="2100" b="1" dirty="0">
              <a:solidFill>
                <a:schemeClr val="bg1"/>
              </a:solidFill>
              <a:latin typeface="Arial" pitchFamily="34" charset="0"/>
              <a:cs typeface="Arial" pitchFamily="34" charset="0"/>
            </a:endParaRPr>
          </a:p>
          <a:p>
            <a:pPr lvl="0" algn="ctr"/>
            <a:r>
              <a:rPr lang="en-US" sz="2100" b="1" dirty="0">
                <a:solidFill>
                  <a:schemeClr val="bg1"/>
                </a:solidFill>
                <a:latin typeface="Arial" pitchFamily="34" charset="0"/>
                <a:cs typeface="Arial" pitchFamily="34" charset="0"/>
              </a:rPr>
              <a:t>Truth78</a:t>
            </a:r>
          </a:p>
          <a:p>
            <a:pPr lvl="0" algn="ctr"/>
            <a:r>
              <a:rPr lang="en-US" sz="2100" b="1" dirty="0">
                <a:solidFill>
                  <a:schemeClr val="bg1"/>
                </a:solidFill>
                <a:latin typeface="Arial" pitchFamily="34" charset="0"/>
                <a:cs typeface="Arial" pitchFamily="34" charset="0"/>
              </a:rPr>
              <a:t>info@Truth78.org</a:t>
            </a:r>
          </a:p>
          <a:p>
            <a:pPr lvl="0" algn="ctr"/>
            <a:r>
              <a:rPr lang="en-US" sz="2100" b="1">
                <a:solidFill>
                  <a:schemeClr val="bg1"/>
                </a:solidFill>
                <a:latin typeface="Arial" pitchFamily="34" charset="0"/>
                <a:cs typeface="Arial" pitchFamily="34" charset="0"/>
              </a:rPr>
              <a:t>www.Truth78.org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pic>
        <p:nvPicPr>
          <p:cNvPr id="2" name="Picture 5" descr="78485349"/>
          <p:cNvPicPr>
            <a:picLocks noChangeAspect="1" noChangeArrowheads="1"/>
          </p:cNvPicPr>
          <p:nvPr/>
        </p:nvPicPr>
        <p:blipFill>
          <a:blip r:embed="rId4" cstate="print"/>
          <a:stretch>
            <a:fillRect/>
          </a:stretch>
        </p:blipFill>
        <p:spPr bwMode="auto">
          <a:xfrm>
            <a:off x="1666478" y="2438400"/>
            <a:ext cx="6026944" cy="4017963"/>
          </a:xfrm>
          <a:prstGeom prst="rect">
            <a:avLst/>
          </a:prstGeom>
          <a:ln>
            <a:noFill/>
          </a:ln>
          <a:effectLst>
            <a:outerShdw blurRad="63500" dir="2700000">
              <a:srgbClr val="000000">
                <a:alpha val="43000"/>
              </a:srgbClr>
            </a:outerShdw>
          </a:effectLst>
        </p:spPr>
      </p:pic>
      <p:sp>
        <p:nvSpPr>
          <p:cNvPr id="3077" name="Text Box 6"/>
          <p:cNvSpPr txBox="1">
            <a:spLocks noChangeArrowheads="1"/>
          </p:cNvSpPr>
          <p:nvPr/>
        </p:nvSpPr>
        <p:spPr bwMode="auto">
          <a:xfrm>
            <a:off x="609600" y="1066800"/>
            <a:ext cx="7924800" cy="1138773"/>
          </a:xfrm>
          <a:prstGeom prst="rect">
            <a:avLst/>
          </a:prstGeom>
          <a:solidFill>
            <a:schemeClr val="tx1">
              <a:alpha val="61000"/>
            </a:schemeClr>
          </a:solidFill>
          <a:ln w="9525">
            <a:noFill/>
            <a:miter lim="800000"/>
            <a:headEnd/>
            <a:tailEnd/>
          </a:ln>
        </p:spPr>
        <p:txBody>
          <a:bodyPr wrap="square" tIns="137160" bIns="137160">
            <a:spAutoFit/>
          </a:bodyPr>
          <a:lstStyle/>
          <a:p>
            <a:pPr algn="ctr">
              <a:spcBef>
                <a:spcPct val="50000"/>
              </a:spcBef>
            </a:pPr>
            <a:r>
              <a:rPr lang="en-US" sz="2800" dirty="0">
                <a:solidFill>
                  <a:srgbClr val="FFFFFF"/>
                </a:solidFill>
                <a:latin typeface="Helvetica"/>
                <a:cs typeface="Helvetica"/>
              </a:rPr>
              <a:t>“The hand that rocks the cradle</a:t>
            </a:r>
            <a:br>
              <a:rPr lang="en-US" sz="2800" dirty="0">
                <a:solidFill>
                  <a:srgbClr val="FFFFFF"/>
                </a:solidFill>
                <a:latin typeface="Helvetica"/>
                <a:cs typeface="Helvetica"/>
              </a:rPr>
            </a:br>
            <a:r>
              <a:rPr lang="en-US" sz="2800" dirty="0">
                <a:solidFill>
                  <a:srgbClr val="FFFFFF"/>
                </a:solidFill>
                <a:latin typeface="Helvetica"/>
                <a:cs typeface="Helvetica"/>
              </a:rPr>
              <a:t>is the hand that rules the world.”</a:t>
            </a:r>
          </a:p>
        </p:txBody>
      </p:sp>
      <p:sp>
        <p:nvSpPr>
          <p:cNvPr id="6" name="Title 2"/>
          <p:cNvSpPr txBox="1">
            <a:spLocks/>
          </p:cNvSpPr>
          <p:nvPr/>
        </p:nvSpPr>
        <p:spPr>
          <a:xfrm>
            <a:off x="0" y="0"/>
            <a:ext cx="9144000" cy="762000"/>
          </a:xfrm>
          <a:prstGeom prst="rect">
            <a:avLst/>
          </a:prstGeom>
          <a:solidFill>
            <a:schemeClr val="accent1">
              <a:lumMod val="50000"/>
              <a:alpha val="69804"/>
            </a:schemeClr>
          </a:solidFill>
        </p:spPr>
        <p:txBody>
          <a:bodyPr vert="horz" lIns="182880" tIns="91440" rIns="91440" bIns="45720" rtlCol="0" anchor="ctr">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117475" marR="0" lvl="0" indent="0" algn="l" defTabSz="914400" rtl="0" eaLnBrk="1" fontAlgn="auto" latinLnBrk="0" hangingPunct="1">
              <a:lnSpc>
                <a:spcPct val="100000"/>
              </a:lnSpc>
              <a:spcBef>
                <a:spcPct val="0"/>
              </a:spcBef>
              <a:spcAft>
                <a:spcPts val="0"/>
              </a:spcAft>
              <a:buClrTx/>
              <a:buSzTx/>
              <a:buFontTx/>
              <a:buNone/>
              <a:tabLst/>
              <a:defRPr/>
            </a:pPr>
            <a:r>
              <a:rPr kumimoji="0" lang="en-US" sz="3500" b="1" i="0" u="none" strike="noStrike" kern="1200" cap="none" spc="0" normalizeH="0" baseline="0" noProof="0" dirty="0">
                <a:ln>
                  <a:noFill/>
                </a:ln>
                <a:solidFill>
                  <a:schemeClr val="bg1"/>
                </a:solidFill>
                <a:effectLst/>
                <a:uLnTx/>
                <a:uFillTx/>
                <a:latin typeface="Helvetica"/>
                <a:ea typeface="+mj-ea"/>
                <a:cs typeface="Helvetica"/>
              </a:rPr>
              <a:t>Influential</a:t>
            </a:r>
            <a:r>
              <a:rPr kumimoji="0" lang="en-US" sz="3500" b="1" i="0" u="none" strike="noStrike" kern="1200" cap="none" spc="0" normalizeH="0" noProof="0" dirty="0">
                <a:ln>
                  <a:noFill/>
                </a:ln>
                <a:solidFill>
                  <a:schemeClr val="bg1"/>
                </a:solidFill>
                <a:effectLst/>
                <a:uLnTx/>
                <a:uFillTx/>
                <a:latin typeface="Helvetica"/>
                <a:ea typeface="+mj-ea"/>
                <a:cs typeface="Helvetica"/>
              </a:rPr>
              <a:t> People</a:t>
            </a:r>
            <a:endParaRPr kumimoji="0" lang="en-US" sz="3500" b="1" i="0" u="none" strike="noStrike" kern="1200" cap="none" spc="0" normalizeH="0" baseline="0" noProof="0" dirty="0">
              <a:ln>
                <a:noFill/>
              </a:ln>
              <a:solidFill>
                <a:schemeClr val="bg1"/>
              </a:solidFill>
              <a:effectLst/>
              <a:uLnTx/>
              <a:uFillTx/>
              <a:latin typeface="Helvetica"/>
              <a:ea typeface="+mj-ea"/>
              <a:cs typeface="Helvetic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77"/>
                                        </p:tgtEl>
                                        <p:attrNameLst>
                                          <p:attrName>style.visibility</p:attrName>
                                        </p:attrNameLst>
                                      </p:cBhvr>
                                      <p:to>
                                        <p:strVal val="visible"/>
                                      </p:to>
                                    </p:set>
                                    <p:animEffect transition="in" filter="fade">
                                      <p:cBhvr>
                                        <p:cTn id="10" dur="5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4100" name="Text Box 5"/>
          <p:cNvSpPr txBox="1">
            <a:spLocks noChangeArrowheads="1"/>
          </p:cNvSpPr>
          <p:nvPr/>
        </p:nvSpPr>
        <p:spPr bwMode="auto">
          <a:xfrm>
            <a:off x="381000" y="1061620"/>
            <a:ext cx="8382000" cy="5447646"/>
          </a:xfrm>
          <a:prstGeom prst="rect">
            <a:avLst/>
          </a:prstGeom>
          <a:solidFill>
            <a:schemeClr val="tx1">
              <a:alpha val="65000"/>
            </a:schemeClr>
          </a:solidFill>
          <a:ln w="9525">
            <a:noFill/>
            <a:miter lim="800000"/>
            <a:headEnd/>
            <a:tailEnd/>
          </a:ln>
        </p:spPr>
        <p:txBody>
          <a:bodyPr wrap="square" lIns="274320" tIns="274320" rIns="274320" bIns="502920">
            <a:spAutoFit/>
          </a:bodyPr>
          <a:lstStyle/>
          <a:p>
            <a:pPr>
              <a:spcBef>
                <a:spcPts val="0"/>
              </a:spcBef>
              <a:spcAft>
                <a:spcPts val="1200"/>
              </a:spcAft>
            </a:pPr>
            <a:r>
              <a:rPr lang="en-US" sz="2600" dirty="0">
                <a:solidFill>
                  <a:srgbClr val="FFFFFF"/>
                </a:solidFill>
                <a:latin typeface="Helvetica"/>
                <a:cs typeface="Helvetica"/>
              </a:rPr>
              <a:t>As biblical roles within the home have been ignored or rejected, </a:t>
            </a:r>
            <a:r>
              <a:rPr lang="en-US" sz="2600" b="1" u="sng" dirty="0">
                <a:solidFill>
                  <a:schemeClr val="tx2">
                    <a:lumMod val="40000"/>
                    <a:lumOff val="60000"/>
                  </a:schemeClr>
                </a:solidFill>
                <a:latin typeface="Helvetica"/>
                <a:cs typeface="Helvetica"/>
              </a:rPr>
              <a:t>confusion</a:t>
            </a:r>
            <a:r>
              <a:rPr lang="en-US" sz="2600" dirty="0">
                <a:solidFill>
                  <a:srgbClr val="FFFFFF"/>
                </a:solidFill>
                <a:latin typeface="Helvetica"/>
                <a:cs typeface="Helvetica"/>
              </a:rPr>
              <a:t>,</a:t>
            </a:r>
            <a:r>
              <a:rPr lang="en-US" sz="2600" dirty="0">
                <a:latin typeface="Helvetica"/>
                <a:cs typeface="Helvetica"/>
              </a:rPr>
              <a:t> </a:t>
            </a:r>
            <a:r>
              <a:rPr lang="en-US" sz="2600" b="1" u="sng" dirty="0">
                <a:solidFill>
                  <a:srgbClr val="E3AFD8"/>
                </a:solidFill>
                <a:latin typeface="Helvetica"/>
                <a:cs typeface="Helvetica"/>
              </a:rPr>
              <a:t>pain</a:t>
            </a:r>
            <a:r>
              <a:rPr lang="en-US" sz="2600" dirty="0">
                <a:solidFill>
                  <a:srgbClr val="FFFFFF"/>
                </a:solidFill>
                <a:latin typeface="Helvetica"/>
                <a:cs typeface="Helvetica"/>
              </a:rPr>
              <a:t>, and grief have been the result in the </a:t>
            </a:r>
            <a:r>
              <a:rPr lang="en-US" sz="2600" b="1" u="sng" dirty="0">
                <a:solidFill>
                  <a:srgbClr val="E3AFD8"/>
                </a:solidFill>
                <a:latin typeface="Helvetica"/>
                <a:cs typeface="Helvetica"/>
              </a:rPr>
              <a:t>home</a:t>
            </a:r>
            <a:r>
              <a:rPr lang="en-US" sz="2600" dirty="0">
                <a:solidFill>
                  <a:srgbClr val="E3AFD8"/>
                </a:solidFill>
                <a:latin typeface="Helvetica"/>
                <a:cs typeface="Helvetica"/>
              </a:rPr>
              <a:t> </a:t>
            </a:r>
            <a:r>
              <a:rPr lang="en-US" sz="2600" dirty="0">
                <a:solidFill>
                  <a:srgbClr val="FFFFFF"/>
                </a:solidFill>
                <a:latin typeface="Helvetica"/>
                <a:cs typeface="Helvetica"/>
              </a:rPr>
              <a:t>life of many.</a:t>
            </a:r>
          </a:p>
          <a:p>
            <a:pPr>
              <a:spcBef>
                <a:spcPts val="0"/>
              </a:spcBef>
              <a:spcAft>
                <a:spcPts val="1200"/>
              </a:spcAft>
            </a:pPr>
            <a:r>
              <a:rPr lang="en-US" sz="2600" dirty="0">
                <a:solidFill>
                  <a:srgbClr val="FFFFFF"/>
                </a:solidFill>
                <a:latin typeface="Helvetica"/>
                <a:cs typeface="Helvetica"/>
              </a:rPr>
              <a:t>Women often feel </a:t>
            </a:r>
            <a:br>
              <a:rPr lang="en-US" sz="2600" dirty="0">
                <a:latin typeface="Helvetica"/>
                <a:cs typeface="Helvetica"/>
              </a:rPr>
            </a:br>
            <a:r>
              <a:rPr lang="en-US" sz="2600" b="1" u="sng" dirty="0">
                <a:solidFill>
                  <a:srgbClr val="E3AFD8"/>
                </a:solidFill>
                <a:latin typeface="Helvetica"/>
                <a:cs typeface="Helvetica"/>
              </a:rPr>
              <a:t>pressure</a:t>
            </a:r>
            <a:r>
              <a:rPr lang="en-US" sz="2600" dirty="0">
                <a:solidFill>
                  <a:srgbClr val="E3AFD8"/>
                </a:solidFill>
                <a:latin typeface="Helvetica"/>
                <a:cs typeface="Helvetica"/>
              </a:rPr>
              <a:t> </a:t>
            </a:r>
            <a:r>
              <a:rPr lang="en-US" sz="2600" dirty="0">
                <a:solidFill>
                  <a:srgbClr val="FFFFFF"/>
                </a:solidFill>
                <a:latin typeface="Helvetica"/>
                <a:cs typeface="Helvetica"/>
              </a:rPr>
              <a:t>to pursue</a:t>
            </a:r>
            <a:br>
              <a:rPr lang="en-US" sz="2600" dirty="0">
                <a:solidFill>
                  <a:srgbClr val="FFFFFF"/>
                </a:solidFill>
                <a:latin typeface="Helvetica"/>
                <a:cs typeface="Helvetica"/>
              </a:rPr>
            </a:br>
            <a:r>
              <a:rPr lang="en-US" sz="2600" dirty="0">
                <a:solidFill>
                  <a:srgbClr val="FFFFFF"/>
                </a:solidFill>
                <a:latin typeface="Helvetica"/>
                <a:cs typeface="Helvetica"/>
              </a:rPr>
              <a:t>professional </a:t>
            </a:r>
            <a:r>
              <a:rPr lang="en-US" sz="2600" b="1" u="sng" dirty="0">
                <a:solidFill>
                  <a:srgbClr val="E3AFD8"/>
                </a:solidFill>
                <a:latin typeface="Helvetica"/>
                <a:cs typeface="Helvetica"/>
              </a:rPr>
              <a:t>careers</a:t>
            </a:r>
            <a:br>
              <a:rPr lang="en-US" sz="2600" dirty="0">
                <a:latin typeface="Helvetica"/>
                <a:cs typeface="Helvetica"/>
              </a:rPr>
            </a:br>
            <a:r>
              <a:rPr lang="en-US" sz="2600" dirty="0">
                <a:solidFill>
                  <a:srgbClr val="FFFFFF"/>
                </a:solidFill>
                <a:latin typeface="Helvetica"/>
                <a:cs typeface="Helvetica"/>
              </a:rPr>
              <a:t>like men do.</a:t>
            </a:r>
          </a:p>
          <a:p>
            <a:pPr>
              <a:spcBef>
                <a:spcPts val="0"/>
              </a:spcBef>
              <a:spcAft>
                <a:spcPts val="1200"/>
              </a:spcAft>
            </a:pPr>
            <a:r>
              <a:rPr lang="en-US" sz="2600" dirty="0">
                <a:solidFill>
                  <a:srgbClr val="FFFFFF"/>
                </a:solidFill>
                <a:latin typeface="Helvetica"/>
                <a:cs typeface="Helvetica"/>
              </a:rPr>
              <a:t>Some women view</a:t>
            </a:r>
            <a:br>
              <a:rPr lang="en-US" sz="2600" dirty="0">
                <a:solidFill>
                  <a:srgbClr val="FFFFFF"/>
                </a:solidFill>
                <a:latin typeface="Helvetica"/>
                <a:cs typeface="Helvetica"/>
              </a:rPr>
            </a:br>
            <a:r>
              <a:rPr lang="en-US" sz="2600" dirty="0">
                <a:solidFill>
                  <a:srgbClr val="FFFFFF"/>
                </a:solidFill>
                <a:latin typeface="Helvetica"/>
                <a:cs typeface="Helvetica"/>
              </a:rPr>
              <a:t>child-raising and </a:t>
            </a:r>
            <a:br>
              <a:rPr lang="en-US" sz="2600" dirty="0">
                <a:latin typeface="Helvetica"/>
                <a:cs typeface="Helvetica"/>
              </a:rPr>
            </a:br>
            <a:r>
              <a:rPr lang="en-US" sz="2600" b="1" u="sng" dirty="0">
                <a:solidFill>
                  <a:srgbClr val="E3AFD8"/>
                </a:solidFill>
                <a:latin typeface="Helvetica"/>
                <a:cs typeface="Helvetica"/>
              </a:rPr>
              <a:t>homemaking</a:t>
            </a:r>
            <a:r>
              <a:rPr lang="en-US" sz="2600" b="1" dirty="0">
                <a:solidFill>
                  <a:srgbClr val="E3AFD8"/>
                </a:solidFill>
                <a:latin typeface="Helvetica"/>
                <a:cs typeface="Helvetica"/>
              </a:rPr>
              <a:t> </a:t>
            </a:r>
            <a:r>
              <a:rPr lang="en-US" sz="2600" dirty="0">
                <a:solidFill>
                  <a:srgbClr val="FFFFFF"/>
                </a:solidFill>
                <a:latin typeface="Helvetica"/>
                <a:cs typeface="Helvetica"/>
              </a:rPr>
              <a:t>with</a:t>
            </a:r>
            <a:r>
              <a:rPr lang="en-US" sz="2600" dirty="0">
                <a:latin typeface="Helvetica"/>
                <a:cs typeface="Helvetica"/>
              </a:rPr>
              <a:t> </a:t>
            </a:r>
            <a:br>
              <a:rPr lang="en-US" sz="2600" dirty="0">
                <a:latin typeface="Helvetica"/>
                <a:cs typeface="Helvetica"/>
              </a:rPr>
            </a:br>
            <a:r>
              <a:rPr lang="en-US" sz="2600" b="1" u="sng" dirty="0">
                <a:solidFill>
                  <a:srgbClr val="E3AFD8"/>
                </a:solidFill>
                <a:latin typeface="Helvetica"/>
                <a:cs typeface="Helvetica"/>
              </a:rPr>
              <a:t>contempt</a:t>
            </a:r>
            <a:r>
              <a:rPr lang="en-US" sz="2600" dirty="0">
                <a:solidFill>
                  <a:srgbClr val="FFFFFF"/>
                </a:solidFill>
                <a:latin typeface="Helvetica"/>
                <a:cs typeface="Helvetica"/>
              </a:rPr>
              <a:t>.</a:t>
            </a:r>
          </a:p>
        </p:txBody>
      </p:sp>
      <p:pic>
        <p:nvPicPr>
          <p:cNvPr id="4102" name="Picture 7" descr="200441823-001"/>
          <p:cNvPicPr>
            <a:picLocks noChangeAspect="1" noChangeArrowheads="1"/>
          </p:cNvPicPr>
          <p:nvPr/>
        </p:nvPicPr>
        <p:blipFill>
          <a:blip r:embed="rId4" cstate="print"/>
          <a:stretch>
            <a:fillRect/>
          </a:stretch>
        </p:blipFill>
        <p:spPr bwMode="auto">
          <a:xfrm>
            <a:off x="4419600" y="2971800"/>
            <a:ext cx="3766077" cy="3131651"/>
          </a:xfrm>
          <a:prstGeom prst="rect">
            <a:avLst/>
          </a:prstGeom>
          <a:ln>
            <a:noFill/>
          </a:ln>
          <a:effectLst>
            <a:outerShdw blurRad="292100" dist="139700" dir="2700000" algn="tl" rotWithShape="0">
              <a:srgbClr val="333333">
                <a:alpha val="65000"/>
              </a:srgbClr>
            </a:outerShdw>
          </a:effectLst>
        </p:spPr>
      </p:pic>
      <p:sp>
        <p:nvSpPr>
          <p:cNvPr id="5" name="Title 2"/>
          <p:cNvSpPr txBox="1">
            <a:spLocks/>
          </p:cNvSpPr>
          <p:nvPr/>
        </p:nvSpPr>
        <p:spPr>
          <a:xfrm>
            <a:off x="0" y="0"/>
            <a:ext cx="9144000" cy="762000"/>
          </a:xfrm>
          <a:prstGeom prst="rect">
            <a:avLst/>
          </a:prstGeom>
          <a:solidFill>
            <a:schemeClr val="accent1">
              <a:lumMod val="50000"/>
              <a:alpha val="69804"/>
            </a:schemeClr>
          </a:solidFill>
        </p:spPr>
        <p:txBody>
          <a:bodyPr vert="horz" lIns="182880" tIns="91440" rIns="91440" bIns="45720" rtlCol="0" anchor="ctr">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117475" lvl="0" fontAlgn="auto">
              <a:spcAft>
                <a:spcPts val="0"/>
              </a:spcAft>
              <a:defRPr/>
            </a:pPr>
            <a:r>
              <a:rPr lang="en-US" sz="3500" b="1" dirty="0">
                <a:solidFill>
                  <a:schemeClr val="bg1"/>
                </a:solidFill>
                <a:latin typeface="Helvetica"/>
                <a:ea typeface="+mj-ea"/>
                <a:cs typeface="Helvetica"/>
              </a:rPr>
              <a:t>The Breakdown of the Home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00">
                                            <p:txEl>
                                              <p:pRg st="1" end="1"/>
                                            </p:txEl>
                                          </p:spTgt>
                                        </p:tgtEl>
                                        <p:attrNameLst>
                                          <p:attrName>style.visibility</p:attrName>
                                        </p:attrNameLst>
                                      </p:cBhvr>
                                      <p:to>
                                        <p:strVal val="visible"/>
                                      </p:to>
                                    </p:set>
                                    <p:animEffect transition="in" filter="fade">
                                      <p:cBhvr>
                                        <p:cTn id="7" dur="500"/>
                                        <p:tgtEl>
                                          <p:spTgt spid="4100">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102"/>
                                        </p:tgtEl>
                                        <p:attrNameLst>
                                          <p:attrName>style.visibility</p:attrName>
                                        </p:attrNameLst>
                                      </p:cBhvr>
                                      <p:to>
                                        <p:strVal val="visible"/>
                                      </p:to>
                                    </p:set>
                                    <p:animEffect transition="in" filter="fade">
                                      <p:cBhvr>
                                        <p:cTn id="10" dur="500"/>
                                        <p:tgtEl>
                                          <p:spTgt spid="410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100">
                                            <p:txEl>
                                              <p:pRg st="2" end="2"/>
                                            </p:txEl>
                                          </p:spTgt>
                                        </p:tgtEl>
                                        <p:attrNameLst>
                                          <p:attrName>style.visibility</p:attrName>
                                        </p:attrNameLst>
                                      </p:cBhvr>
                                      <p:to>
                                        <p:strVal val="visible"/>
                                      </p:to>
                                    </p:set>
                                    <p:animEffect transition="in" filter="fade">
                                      <p:cBhvr>
                                        <p:cTn id="15" dur="500"/>
                                        <p:tgtEl>
                                          <p:spTgt spid="410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4100" name="Text Box 5"/>
          <p:cNvSpPr txBox="1">
            <a:spLocks noChangeArrowheads="1"/>
          </p:cNvSpPr>
          <p:nvPr/>
        </p:nvSpPr>
        <p:spPr bwMode="auto">
          <a:xfrm>
            <a:off x="381000" y="1061620"/>
            <a:ext cx="8382000" cy="3093154"/>
          </a:xfrm>
          <a:prstGeom prst="rect">
            <a:avLst/>
          </a:prstGeom>
          <a:solidFill>
            <a:schemeClr val="tx1">
              <a:alpha val="65000"/>
            </a:schemeClr>
          </a:solidFill>
          <a:ln w="9525">
            <a:noFill/>
            <a:miter lim="800000"/>
            <a:headEnd/>
            <a:tailEnd/>
          </a:ln>
        </p:spPr>
        <p:txBody>
          <a:bodyPr wrap="square" lIns="274320" tIns="274320" rIns="274320" bIns="502920">
            <a:spAutoFit/>
          </a:bodyPr>
          <a:lstStyle/>
          <a:p>
            <a:pPr>
              <a:spcBef>
                <a:spcPts val="0"/>
              </a:spcBef>
              <a:spcAft>
                <a:spcPts val="1200"/>
              </a:spcAft>
            </a:pPr>
            <a:r>
              <a:rPr lang="en-US" sz="2600" b="1" dirty="0">
                <a:solidFill>
                  <a:srgbClr val="FFFFFF"/>
                </a:solidFill>
                <a:latin typeface="Helvetica"/>
                <a:cs typeface="Helvetica"/>
              </a:rPr>
              <a:t>1 Timothy 2:8-15</a:t>
            </a:r>
          </a:p>
          <a:p>
            <a:pPr>
              <a:spcBef>
                <a:spcPts val="0"/>
              </a:spcBef>
              <a:spcAft>
                <a:spcPts val="1200"/>
              </a:spcAft>
            </a:pPr>
            <a:r>
              <a:rPr lang="en-US" sz="2600" i="1" dirty="0">
                <a:solidFill>
                  <a:srgbClr val="FFFFFF"/>
                </a:solidFill>
                <a:latin typeface="Helvetica"/>
                <a:cs typeface="Helvetica"/>
              </a:rPr>
              <a:t>“Yet she will be saved through childbearing—if they continue in faith and love and holiness, with self-control.”</a:t>
            </a:r>
          </a:p>
          <a:p>
            <a:pPr algn="ctr">
              <a:spcBef>
                <a:spcPts val="0"/>
              </a:spcBef>
              <a:spcAft>
                <a:spcPts val="1200"/>
              </a:spcAft>
            </a:pPr>
            <a:r>
              <a:rPr lang="en-US" sz="2600" dirty="0">
                <a:solidFill>
                  <a:schemeClr val="bg1"/>
                </a:solidFill>
                <a:latin typeface="Helvetica"/>
                <a:cs typeface="Helvetica"/>
              </a:rPr>
              <a:t>Childbearing </a:t>
            </a:r>
            <a:r>
              <a:rPr lang="en-US" sz="2600" dirty="0">
                <a:solidFill>
                  <a:srgbClr val="FFFFFF"/>
                </a:solidFill>
                <a:latin typeface="Helvetica"/>
                <a:cs typeface="Helvetica"/>
              </a:rPr>
              <a:t>= </a:t>
            </a:r>
            <a:r>
              <a:rPr lang="en-US" sz="2600" b="1" u="sng" dirty="0">
                <a:solidFill>
                  <a:srgbClr val="E3AFD8"/>
                </a:solidFill>
                <a:latin typeface="Helvetica"/>
                <a:cs typeface="Helvetica"/>
              </a:rPr>
              <a:t>important</a:t>
            </a:r>
            <a:r>
              <a:rPr lang="en-US" sz="2600" dirty="0">
                <a:solidFill>
                  <a:srgbClr val="FFFFFF"/>
                </a:solidFill>
                <a:latin typeface="Helvetica"/>
                <a:cs typeface="Helvetica"/>
              </a:rPr>
              <a:t> work for women</a:t>
            </a:r>
          </a:p>
        </p:txBody>
      </p:sp>
      <p:sp>
        <p:nvSpPr>
          <p:cNvPr id="5" name="Title 2"/>
          <p:cNvSpPr txBox="1">
            <a:spLocks/>
          </p:cNvSpPr>
          <p:nvPr/>
        </p:nvSpPr>
        <p:spPr>
          <a:xfrm>
            <a:off x="0" y="0"/>
            <a:ext cx="9144000" cy="762000"/>
          </a:xfrm>
          <a:prstGeom prst="rect">
            <a:avLst/>
          </a:prstGeom>
          <a:solidFill>
            <a:schemeClr val="accent1">
              <a:lumMod val="50000"/>
              <a:alpha val="69804"/>
            </a:schemeClr>
          </a:solidFill>
        </p:spPr>
        <p:txBody>
          <a:bodyPr vert="horz" lIns="182880" tIns="91440" rIns="91440" bIns="45720" rtlCol="0" anchor="ctr">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117475" lvl="0" fontAlgn="auto">
              <a:spcAft>
                <a:spcPts val="0"/>
              </a:spcAft>
              <a:defRPr/>
            </a:pPr>
            <a:r>
              <a:rPr lang="en-US" sz="3500" b="1" dirty="0">
                <a:solidFill>
                  <a:schemeClr val="bg1"/>
                </a:solidFill>
                <a:latin typeface="Helvetica"/>
                <a:ea typeface="+mj-ea"/>
                <a:cs typeface="Helvetica"/>
              </a:rPr>
              <a:t>God’s Word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00">
                                            <p:txEl>
                                              <p:pRg st="1" end="1"/>
                                            </p:txEl>
                                          </p:spTgt>
                                        </p:tgtEl>
                                        <p:attrNameLst>
                                          <p:attrName>style.visibility</p:attrName>
                                        </p:attrNameLst>
                                      </p:cBhvr>
                                      <p:to>
                                        <p:strVal val="visible"/>
                                      </p:to>
                                    </p:set>
                                    <p:animEffect transition="in" filter="fade">
                                      <p:cBhvr>
                                        <p:cTn id="7" dur="500"/>
                                        <p:tgtEl>
                                          <p:spTgt spid="410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00">
                                            <p:txEl>
                                              <p:pRg st="2" end="2"/>
                                            </p:txEl>
                                          </p:spTgt>
                                        </p:tgtEl>
                                        <p:attrNameLst>
                                          <p:attrName>style.visibility</p:attrName>
                                        </p:attrNameLst>
                                      </p:cBhvr>
                                      <p:to>
                                        <p:strVal val="visible"/>
                                      </p:to>
                                    </p:set>
                                    <p:animEffect transition="in" filter="fade">
                                      <p:cBhvr>
                                        <p:cTn id="12" dur="500"/>
                                        <p:tgtEl>
                                          <p:spTgt spid="410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6148" name="Text Box 4"/>
          <p:cNvSpPr txBox="1">
            <a:spLocks noChangeArrowheads="1"/>
          </p:cNvSpPr>
          <p:nvPr/>
        </p:nvSpPr>
        <p:spPr bwMode="auto">
          <a:xfrm>
            <a:off x="381000" y="939800"/>
            <a:ext cx="8534400" cy="1077218"/>
          </a:xfrm>
          <a:prstGeom prst="rect">
            <a:avLst/>
          </a:prstGeom>
          <a:solidFill>
            <a:schemeClr val="tx1">
              <a:alpha val="62000"/>
            </a:schemeClr>
          </a:solidFill>
          <a:ln w="9525">
            <a:noFill/>
            <a:miter lim="800000"/>
            <a:headEnd/>
            <a:tailEnd/>
          </a:ln>
        </p:spPr>
        <p:txBody>
          <a:bodyPr wrap="square" lIns="137160" tIns="137160" rIns="137160" bIns="137160">
            <a:spAutoFit/>
          </a:bodyPr>
          <a:lstStyle/>
          <a:p>
            <a:pPr>
              <a:spcBef>
                <a:spcPct val="50000"/>
              </a:spcBef>
            </a:pPr>
            <a:r>
              <a:rPr lang="en-US" sz="2600" dirty="0">
                <a:solidFill>
                  <a:srgbClr val="FFFFFF"/>
                </a:solidFill>
                <a:latin typeface="Helvetica"/>
                <a:cs typeface="Helvetica"/>
              </a:rPr>
              <a:t>God designed women for the important task of bearing and </a:t>
            </a:r>
            <a:r>
              <a:rPr lang="en-US" sz="2600" b="1" u="sng" dirty="0">
                <a:solidFill>
                  <a:schemeClr val="tx2">
                    <a:lumMod val="40000"/>
                    <a:lumOff val="60000"/>
                  </a:schemeClr>
                </a:solidFill>
                <a:latin typeface="Helvetica"/>
                <a:cs typeface="Helvetica"/>
              </a:rPr>
              <a:t>nurturing</a:t>
            </a:r>
            <a:r>
              <a:rPr lang="en-US" sz="2600" dirty="0">
                <a:solidFill>
                  <a:schemeClr val="tx2">
                    <a:lumMod val="40000"/>
                    <a:lumOff val="60000"/>
                  </a:schemeClr>
                </a:solidFill>
                <a:latin typeface="Helvetica"/>
                <a:cs typeface="Helvetica"/>
              </a:rPr>
              <a:t> </a:t>
            </a:r>
            <a:r>
              <a:rPr lang="en-US" sz="2600" dirty="0">
                <a:solidFill>
                  <a:srgbClr val="FFFFFF"/>
                </a:solidFill>
                <a:latin typeface="Helvetica"/>
                <a:cs typeface="Helvetica"/>
              </a:rPr>
              <a:t>the next generation of men and women.</a:t>
            </a:r>
          </a:p>
        </p:txBody>
      </p:sp>
      <p:pic>
        <p:nvPicPr>
          <p:cNvPr id="6149" name="Picture 7" descr="86501111"/>
          <p:cNvPicPr>
            <a:picLocks noChangeAspect="1" noChangeArrowheads="1"/>
          </p:cNvPicPr>
          <p:nvPr/>
        </p:nvPicPr>
        <p:blipFill>
          <a:blip r:embed="rId4" cstate="print"/>
          <a:srcRect l="20081" r="19374"/>
          <a:stretch>
            <a:fillRect/>
          </a:stretch>
        </p:blipFill>
        <p:spPr bwMode="auto">
          <a:xfrm>
            <a:off x="5283826" y="2209800"/>
            <a:ext cx="3390940" cy="3733800"/>
          </a:xfrm>
          <a:prstGeom prst="rect">
            <a:avLst/>
          </a:prstGeom>
          <a:solidFill>
            <a:srgbClr val="FFFFFF">
              <a:shade val="85000"/>
            </a:srgbClr>
          </a:solidFill>
          <a:ln w="88900" cap="sq">
            <a:noFill/>
            <a:miter lim="800000"/>
          </a:ln>
          <a:effectLst>
            <a:outerShdw blurRad="50800" dir="2700000">
              <a:srgbClr val="000000">
                <a:alpha val="41000"/>
              </a:srgbClr>
            </a:outerShdw>
          </a:effectLst>
          <a:scene3d>
            <a:camera prst="orthographicFront"/>
            <a:lightRig rig="twoPt" dir="t">
              <a:rot lat="0" lon="0" rev="7200000"/>
            </a:lightRig>
          </a:scene3d>
          <a:sp3d>
            <a:contourClr>
              <a:srgbClr val="FFFFFF"/>
            </a:contourClr>
          </a:sp3d>
        </p:spPr>
      </p:pic>
      <p:sp>
        <p:nvSpPr>
          <p:cNvPr id="6152" name="Text Box 8"/>
          <p:cNvSpPr txBox="1">
            <a:spLocks noChangeArrowheads="1"/>
          </p:cNvSpPr>
          <p:nvPr/>
        </p:nvSpPr>
        <p:spPr bwMode="auto">
          <a:xfrm>
            <a:off x="381000" y="2209800"/>
            <a:ext cx="4648200" cy="4339650"/>
          </a:xfrm>
          <a:prstGeom prst="rect">
            <a:avLst/>
          </a:prstGeom>
          <a:solidFill>
            <a:schemeClr val="tx1">
              <a:alpha val="62000"/>
            </a:schemeClr>
          </a:solidFill>
          <a:ln w="9525">
            <a:noFill/>
            <a:miter lim="800000"/>
            <a:headEnd/>
            <a:tailEnd/>
          </a:ln>
        </p:spPr>
        <p:txBody>
          <a:bodyPr lIns="137160" tIns="137160" rIns="137160" bIns="137160">
            <a:spAutoFit/>
          </a:bodyPr>
          <a:lstStyle/>
          <a:p>
            <a:pPr marL="341313" indent="-341313">
              <a:spcBef>
                <a:spcPts val="0"/>
              </a:spcBef>
              <a:spcAft>
                <a:spcPts val="1200"/>
              </a:spcAft>
              <a:buFontTx/>
              <a:buChar char="•"/>
            </a:pPr>
            <a:r>
              <a:rPr lang="en-US" sz="2600" dirty="0">
                <a:solidFill>
                  <a:schemeClr val="bg1"/>
                </a:solidFill>
                <a:latin typeface="Helvetica"/>
                <a:cs typeface="Helvetica"/>
              </a:rPr>
              <a:t>Work of </a:t>
            </a:r>
            <a:r>
              <a:rPr lang="en-US" sz="2600" b="1" u="sng" dirty="0">
                <a:solidFill>
                  <a:srgbClr val="E3AFD8"/>
                </a:solidFill>
                <a:latin typeface="Helvetica"/>
                <a:cs typeface="Helvetica"/>
              </a:rPr>
              <a:t>helping</a:t>
            </a:r>
            <a:r>
              <a:rPr lang="en-US" sz="2600" dirty="0">
                <a:solidFill>
                  <a:srgbClr val="E3AFD8"/>
                </a:solidFill>
                <a:latin typeface="Helvetica"/>
                <a:cs typeface="Helvetica"/>
              </a:rPr>
              <a:t> </a:t>
            </a:r>
            <a:r>
              <a:rPr lang="en-US" sz="2600" dirty="0">
                <a:solidFill>
                  <a:schemeClr val="bg1"/>
                </a:solidFill>
                <a:latin typeface="Helvetica"/>
                <a:cs typeface="Helvetica"/>
              </a:rPr>
              <a:t>husband</a:t>
            </a:r>
          </a:p>
          <a:p>
            <a:pPr marL="341313" indent="-341313">
              <a:spcBef>
                <a:spcPts val="0"/>
              </a:spcBef>
              <a:spcAft>
                <a:spcPts val="1200"/>
              </a:spcAft>
              <a:buFontTx/>
              <a:buChar char="•"/>
            </a:pPr>
            <a:r>
              <a:rPr lang="en-US" sz="2600" dirty="0">
                <a:solidFill>
                  <a:schemeClr val="bg1"/>
                </a:solidFill>
                <a:latin typeface="Helvetica"/>
                <a:cs typeface="Helvetica"/>
              </a:rPr>
              <a:t>Work of bearing and </a:t>
            </a:r>
            <a:r>
              <a:rPr lang="en-US" sz="2600" b="1" u="sng" dirty="0">
                <a:solidFill>
                  <a:srgbClr val="E3AFD8"/>
                </a:solidFill>
                <a:latin typeface="Helvetica"/>
                <a:cs typeface="Helvetica"/>
              </a:rPr>
              <a:t>raising</a:t>
            </a:r>
            <a:r>
              <a:rPr lang="en-US" sz="2600" dirty="0">
                <a:solidFill>
                  <a:srgbClr val="E3AFD8"/>
                </a:solidFill>
                <a:latin typeface="Helvetica"/>
                <a:cs typeface="Helvetica"/>
              </a:rPr>
              <a:t> </a:t>
            </a:r>
            <a:r>
              <a:rPr lang="en-US" sz="2600" dirty="0">
                <a:solidFill>
                  <a:schemeClr val="bg1"/>
                </a:solidFill>
                <a:latin typeface="Helvetica"/>
                <a:cs typeface="Helvetica"/>
              </a:rPr>
              <a:t>children</a:t>
            </a:r>
          </a:p>
          <a:p>
            <a:pPr marL="341313" indent="-341313">
              <a:spcBef>
                <a:spcPts val="0"/>
              </a:spcBef>
              <a:spcAft>
                <a:spcPts val="1200"/>
              </a:spcAft>
              <a:buFontTx/>
              <a:buChar char="•"/>
            </a:pPr>
            <a:r>
              <a:rPr lang="en-US" sz="2600" dirty="0">
                <a:solidFill>
                  <a:schemeClr val="bg1"/>
                </a:solidFill>
                <a:latin typeface="Helvetica"/>
                <a:cs typeface="Helvetica"/>
              </a:rPr>
              <a:t>Work of cultivating a </a:t>
            </a:r>
            <a:r>
              <a:rPr lang="en-US" sz="2600" b="1" u="sng" dirty="0">
                <a:solidFill>
                  <a:srgbClr val="E3AFD8"/>
                </a:solidFill>
                <a:latin typeface="Helvetica"/>
                <a:cs typeface="Helvetica"/>
              </a:rPr>
              <a:t>family</a:t>
            </a:r>
            <a:r>
              <a:rPr lang="en-US" sz="2600" dirty="0">
                <a:solidFill>
                  <a:srgbClr val="E3AFD8"/>
                </a:solidFill>
                <a:latin typeface="Helvetica"/>
                <a:cs typeface="Helvetica"/>
              </a:rPr>
              <a:t> </a:t>
            </a:r>
            <a:r>
              <a:rPr lang="en-US" sz="2600" dirty="0">
                <a:solidFill>
                  <a:schemeClr val="bg1"/>
                </a:solidFill>
                <a:latin typeface="Helvetica"/>
                <a:cs typeface="Helvetica"/>
              </a:rPr>
              <a:t>and working in the </a:t>
            </a:r>
            <a:r>
              <a:rPr lang="en-US" sz="2600" b="1" u="sng" dirty="0">
                <a:solidFill>
                  <a:srgbClr val="E3AFD8"/>
                </a:solidFill>
                <a:latin typeface="Helvetica"/>
                <a:cs typeface="Helvetica"/>
              </a:rPr>
              <a:t>home</a:t>
            </a:r>
          </a:p>
          <a:p>
            <a:pPr>
              <a:spcBef>
                <a:spcPts val="0"/>
              </a:spcBef>
              <a:spcAft>
                <a:spcPts val="1200"/>
              </a:spcAft>
            </a:pPr>
            <a:r>
              <a:rPr lang="en-US" sz="2600" i="1" dirty="0">
                <a:solidFill>
                  <a:schemeClr val="bg1"/>
                </a:solidFill>
                <a:latin typeface="Helvetica"/>
                <a:cs typeface="Helvetica"/>
              </a:rPr>
              <a:t>Women should embrace their uniqueness and </a:t>
            </a:r>
            <a:r>
              <a:rPr lang="en-US" sz="2600" b="1" i="1" u="sng" dirty="0">
                <a:solidFill>
                  <a:srgbClr val="E3AFD8"/>
                </a:solidFill>
                <a:latin typeface="Helvetica"/>
                <a:cs typeface="Helvetica"/>
              </a:rPr>
              <a:t>difference</a:t>
            </a:r>
            <a:r>
              <a:rPr lang="en-US" sz="2600" i="1" dirty="0">
                <a:solidFill>
                  <a:srgbClr val="E3AFD8"/>
                </a:solidFill>
                <a:latin typeface="Helvetica"/>
                <a:cs typeface="Helvetica"/>
              </a:rPr>
              <a:t> </a:t>
            </a:r>
            <a:r>
              <a:rPr lang="en-US" sz="2600" i="1" dirty="0">
                <a:solidFill>
                  <a:schemeClr val="bg1"/>
                </a:solidFill>
                <a:latin typeface="Helvetica"/>
                <a:cs typeface="Helvetica"/>
              </a:rPr>
              <a:t>from men and thrive according to God’s design.</a:t>
            </a:r>
          </a:p>
        </p:txBody>
      </p:sp>
      <p:sp>
        <p:nvSpPr>
          <p:cNvPr id="6" name="Title 2"/>
          <p:cNvSpPr txBox="1">
            <a:spLocks/>
          </p:cNvSpPr>
          <p:nvPr/>
        </p:nvSpPr>
        <p:spPr>
          <a:xfrm>
            <a:off x="0" y="0"/>
            <a:ext cx="9144000" cy="762000"/>
          </a:xfrm>
          <a:prstGeom prst="rect">
            <a:avLst/>
          </a:prstGeom>
          <a:solidFill>
            <a:schemeClr val="accent1">
              <a:lumMod val="50000"/>
              <a:alpha val="69804"/>
            </a:schemeClr>
          </a:solidFill>
        </p:spPr>
        <p:txBody>
          <a:bodyPr vert="horz" lIns="182880" tIns="91440" rIns="91440" bIns="45720" rtlCol="0" anchor="ctr">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117475" lvl="0" fontAlgn="auto">
              <a:spcAft>
                <a:spcPts val="0"/>
              </a:spcAft>
              <a:defRPr/>
            </a:pPr>
            <a:r>
              <a:rPr lang="en-US" sz="3500" b="1" dirty="0">
                <a:solidFill>
                  <a:schemeClr val="bg1"/>
                </a:solidFill>
                <a:latin typeface="Helvetica"/>
                <a:ea typeface="+mj-ea"/>
                <a:cs typeface="Helvetica"/>
              </a:rPr>
              <a:t>Designed for an Important Task</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52">
                                            <p:txEl>
                                              <p:pRg st="0" end="0"/>
                                            </p:txEl>
                                          </p:spTgt>
                                        </p:tgtEl>
                                        <p:attrNameLst>
                                          <p:attrName>style.visibility</p:attrName>
                                        </p:attrNameLst>
                                      </p:cBhvr>
                                      <p:to>
                                        <p:strVal val="visible"/>
                                      </p:to>
                                    </p:set>
                                    <p:animEffect transition="in" filter="fade">
                                      <p:cBhvr>
                                        <p:cTn id="7" dur="500"/>
                                        <p:tgtEl>
                                          <p:spTgt spid="615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152">
                                            <p:txEl>
                                              <p:pRg st="1" end="1"/>
                                            </p:txEl>
                                          </p:spTgt>
                                        </p:tgtEl>
                                        <p:attrNameLst>
                                          <p:attrName>style.visibility</p:attrName>
                                        </p:attrNameLst>
                                      </p:cBhvr>
                                      <p:to>
                                        <p:strVal val="visible"/>
                                      </p:to>
                                    </p:set>
                                    <p:animEffect transition="in" filter="fade">
                                      <p:cBhvr>
                                        <p:cTn id="10" dur="500"/>
                                        <p:tgtEl>
                                          <p:spTgt spid="6152">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152">
                                            <p:txEl>
                                              <p:pRg st="2" end="2"/>
                                            </p:txEl>
                                          </p:spTgt>
                                        </p:tgtEl>
                                        <p:attrNameLst>
                                          <p:attrName>style.visibility</p:attrName>
                                        </p:attrNameLst>
                                      </p:cBhvr>
                                      <p:to>
                                        <p:strVal val="visible"/>
                                      </p:to>
                                    </p:set>
                                    <p:animEffect transition="in" filter="fade">
                                      <p:cBhvr>
                                        <p:cTn id="13" dur="500"/>
                                        <p:tgtEl>
                                          <p:spTgt spid="6152">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152">
                                            <p:txEl>
                                              <p:pRg st="3" end="3"/>
                                            </p:txEl>
                                          </p:spTgt>
                                        </p:tgtEl>
                                        <p:attrNameLst>
                                          <p:attrName>style.visibility</p:attrName>
                                        </p:attrNameLst>
                                      </p:cBhvr>
                                      <p:to>
                                        <p:strVal val="visible"/>
                                      </p:to>
                                    </p:set>
                                    <p:animEffect transition="in" filter="fade">
                                      <p:cBhvr>
                                        <p:cTn id="16" dur="500"/>
                                        <p:tgtEl>
                                          <p:spTgt spid="615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8196" name="Text Box 4"/>
          <p:cNvSpPr txBox="1">
            <a:spLocks noChangeArrowheads="1"/>
          </p:cNvSpPr>
          <p:nvPr/>
        </p:nvSpPr>
        <p:spPr bwMode="auto">
          <a:xfrm>
            <a:off x="457200" y="1066800"/>
            <a:ext cx="8229600" cy="707886"/>
          </a:xfrm>
          <a:prstGeom prst="rect">
            <a:avLst/>
          </a:prstGeom>
          <a:solidFill>
            <a:schemeClr val="tx1">
              <a:alpha val="60000"/>
            </a:schemeClr>
          </a:solidFill>
          <a:ln w="9525">
            <a:noFill/>
            <a:miter lim="800000"/>
            <a:headEnd/>
            <a:tailEnd/>
          </a:ln>
        </p:spPr>
        <p:txBody>
          <a:bodyPr lIns="274320" tIns="137160" rIns="182880" bIns="137160">
            <a:spAutoFit/>
          </a:bodyPr>
          <a:lstStyle/>
          <a:p>
            <a:pPr>
              <a:spcBef>
                <a:spcPct val="50000"/>
              </a:spcBef>
            </a:pPr>
            <a:r>
              <a:rPr lang="en-US" sz="2800" b="1" dirty="0">
                <a:solidFill>
                  <a:schemeClr val="bg1"/>
                </a:solidFill>
                <a:latin typeface="Helvetica"/>
                <a:cs typeface="Helvetica"/>
              </a:rPr>
              <a:t>2 Chronicles 22:2-3</a:t>
            </a:r>
          </a:p>
        </p:txBody>
      </p:sp>
      <p:sp>
        <p:nvSpPr>
          <p:cNvPr id="9223" name="Text Box 7"/>
          <p:cNvSpPr txBox="1">
            <a:spLocks noChangeArrowheads="1"/>
          </p:cNvSpPr>
          <p:nvPr/>
        </p:nvSpPr>
        <p:spPr bwMode="auto">
          <a:xfrm>
            <a:off x="685800" y="2206604"/>
            <a:ext cx="2209800" cy="1184940"/>
          </a:xfrm>
          <a:prstGeom prst="rect">
            <a:avLst/>
          </a:prstGeom>
          <a:solidFill>
            <a:schemeClr val="tx1">
              <a:alpha val="76000"/>
            </a:schemeClr>
          </a:solidFill>
          <a:ln w="9525">
            <a:noFill/>
            <a:miter lim="800000"/>
            <a:headEnd/>
            <a:tailEnd/>
          </a:ln>
          <a:effectLst/>
        </p:spPr>
        <p:txBody>
          <a:bodyPr wrap="square" tIns="91440" bIns="228600">
            <a:spAutoFit/>
          </a:bodyPr>
          <a:lstStyle/>
          <a:p>
            <a:pPr algn="ctr">
              <a:spcBef>
                <a:spcPct val="50000"/>
              </a:spcBef>
              <a:defRPr/>
            </a:pPr>
            <a:r>
              <a:rPr lang="en-US" sz="2800" b="1" dirty="0">
                <a:solidFill>
                  <a:srgbClr val="97D1FF"/>
                </a:solidFill>
                <a:latin typeface="Helvetica"/>
                <a:cs typeface="Helvetica"/>
              </a:rPr>
              <a:t>Ahaziah</a:t>
            </a:r>
            <a:br>
              <a:rPr lang="en-US" sz="2800" b="1" dirty="0">
                <a:solidFill>
                  <a:srgbClr val="97D1FF"/>
                </a:solidFill>
                <a:latin typeface="Helvetica"/>
                <a:cs typeface="Helvetica"/>
              </a:rPr>
            </a:br>
            <a:r>
              <a:rPr lang="en-US" sz="2800" b="1" dirty="0">
                <a:solidFill>
                  <a:srgbClr val="97D1FF"/>
                </a:solidFill>
                <a:latin typeface="Helvetica"/>
                <a:cs typeface="Helvetica"/>
              </a:rPr>
              <a:t>(son)</a:t>
            </a:r>
          </a:p>
        </p:txBody>
      </p:sp>
      <p:grpSp>
        <p:nvGrpSpPr>
          <p:cNvPr id="2" name="Group 16"/>
          <p:cNvGrpSpPr>
            <a:grpSpLocks/>
          </p:cNvGrpSpPr>
          <p:nvPr/>
        </p:nvGrpSpPr>
        <p:grpSpPr bwMode="auto">
          <a:xfrm>
            <a:off x="3048000" y="2209801"/>
            <a:ext cx="3124200" cy="1066801"/>
            <a:chOff x="1824" y="1705"/>
            <a:chExt cx="1968" cy="672"/>
          </a:xfrm>
        </p:grpSpPr>
        <p:sp>
          <p:nvSpPr>
            <p:cNvPr id="8203" name="AutoShape 9"/>
            <p:cNvSpPr>
              <a:spLocks noChangeArrowheads="1"/>
            </p:cNvSpPr>
            <p:nvPr/>
          </p:nvSpPr>
          <p:spPr bwMode="auto">
            <a:xfrm rot="10800000">
              <a:off x="1824" y="1705"/>
              <a:ext cx="1872" cy="672"/>
            </a:xfrm>
            <a:prstGeom prst="rightArrow">
              <a:avLst>
                <a:gd name="adj1" fmla="val 50000"/>
                <a:gd name="adj2" fmla="val 47487"/>
              </a:avLst>
            </a:prstGeom>
            <a:solidFill>
              <a:schemeClr val="tx1">
                <a:alpha val="75000"/>
              </a:schemeClr>
            </a:solidFill>
            <a:ln w="9525">
              <a:solidFill>
                <a:schemeClr val="tx1"/>
              </a:solidFill>
              <a:miter lim="800000"/>
              <a:headEnd/>
              <a:tailEnd/>
            </a:ln>
          </p:spPr>
          <p:txBody>
            <a:bodyPr wrap="none" anchor="ctr"/>
            <a:lstStyle/>
            <a:p>
              <a:endParaRPr lang="en-US">
                <a:latin typeface="Helvetica"/>
                <a:cs typeface="Helvetica"/>
              </a:endParaRPr>
            </a:p>
          </p:txBody>
        </p:sp>
        <p:sp>
          <p:nvSpPr>
            <p:cNvPr id="9226" name="Text Box 10"/>
            <p:cNvSpPr txBox="1">
              <a:spLocks noChangeArrowheads="1"/>
            </p:cNvSpPr>
            <p:nvPr/>
          </p:nvSpPr>
          <p:spPr bwMode="auto">
            <a:xfrm>
              <a:off x="2112" y="1855"/>
              <a:ext cx="1680" cy="330"/>
            </a:xfrm>
            <a:prstGeom prst="rect">
              <a:avLst/>
            </a:prstGeom>
            <a:noFill/>
            <a:ln w="9525">
              <a:noFill/>
              <a:miter lim="800000"/>
              <a:headEnd/>
              <a:tailEnd/>
            </a:ln>
            <a:effectLst/>
          </p:spPr>
          <p:txBody>
            <a:bodyPr wrap="square">
              <a:spAutoFit/>
            </a:bodyPr>
            <a:lstStyle/>
            <a:p>
              <a:pPr>
                <a:spcBef>
                  <a:spcPct val="50000"/>
                </a:spcBef>
                <a:defRPr/>
              </a:pPr>
              <a:r>
                <a:rPr lang="en-US" sz="2800" b="1" dirty="0">
                  <a:solidFill>
                    <a:srgbClr val="97D1FF"/>
                  </a:solidFill>
                  <a:latin typeface="Helvetica"/>
                  <a:cs typeface="Helvetica"/>
                </a:rPr>
                <a:t>Evil Influence</a:t>
              </a:r>
            </a:p>
          </p:txBody>
        </p:sp>
      </p:grpSp>
      <p:grpSp>
        <p:nvGrpSpPr>
          <p:cNvPr id="3" name="Group 17"/>
          <p:cNvGrpSpPr>
            <a:grpSpLocks/>
          </p:cNvGrpSpPr>
          <p:nvPr/>
        </p:nvGrpSpPr>
        <p:grpSpPr bwMode="auto">
          <a:xfrm>
            <a:off x="6019800" y="2057400"/>
            <a:ext cx="2590800" cy="1371601"/>
            <a:chOff x="3576" y="1444"/>
            <a:chExt cx="1632" cy="864"/>
          </a:xfrm>
        </p:grpSpPr>
        <p:sp>
          <p:nvSpPr>
            <p:cNvPr id="8201" name="Oval 13"/>
            <p:cNvSpPr>
              <a:spLocks noChangeArrowheads="1"/>
            </p:cNvSpPr>
            <p:nvPr/>
          </p:nvSpPr>
          <p:spPr bwMode="auto">
            <a:xfrm>
              <a:off x="3696" y="1444"/>
              <a:ext cx="1392" cy="864"/>
            </a:xfrm>
            <a:prstGeom prst="ellipse">
              <a:avLst/>
            </a:prstGeom>
            <a:solidFill>
              <a:schemeClr val="tx1">
                <a:alpha val="73000"/>
              </a:schemeClr>
            </a:solidFill>
            <a:ln w="9525">
              <a:solidFill>
                <a:schemeClr val="tx1"/>
              </a:solidFill>
              <a:round/>
              <a:headEnd/>
              <a:tailEnd/>
            </a:ln>
          </p:spPr>
          <p:txBody>
            <a:bodyPr wrap="none" anchor="ctr"/>
            <a:lstStyle/>
            <a:p>
              <a:endParaRPr lang="en-US">
                <a:latin typeface="Helvetica"/>
                <a:cs typeface="Helvetica"/>
              </a:endParaRPr>
            </a:p>
          </p:txBody>
        </p:sp>
        <p:sp>
          <p:nvSpPr>
            <p:cNvPr id="9230" name="Text Box 14"/>
            <p:cNvSpPr txBox="1">
              <a:spLocks noChangeArrowheads="1"/>
            </p:cNvSpPr>
            <p:nvPr/>
          </p:nvSpPr>
          <p:spPr bwMode="auto">
            <a:xfrm>
              <a:off x="3576" y="1540"/>
              <a:ext cx="1632" cy="601"/>
            </a:xfrm>
            <a:prstGeom prst="rect">
              <a:avLst/>
            </a:prstGeom>
            <a:noFill/>
            <a:ln w="9525">
              <a:noFill/>
              <a:miter lim="800000"/>
              <a:headEnd/>
              <a:tailEnd/>
            </a:ln>
            <a:effectLst/>
          </p:spPr>
          <p:txBody>
            <a:bodyPr>
              <a:spAutoFit/>
            </a:bodyPr>
            <a:lstStyle/>
            <a:p>
              <a:pPr algn="ctr">
                <a:spcBef>
                  <a:spcPct val="50000"/>
                </a:spcBef>
                <a:defRPr/>
              </a:pPr>
              <a:r>
                <a:rPr lang="en-US" sz="2800" b="1" dirty="0">
                  <a:solidFill>
                    <a:srgbClr val="97D1FF"/>
                  </a:solidFill>
                  <a:latin typeface="Helvetica"/>
                  <a:cs typeface="Helvetica"/>
                </a:rPr>
                <a:t>Athaliah</a:t>
              </a:r>
              <a:br>
                <a:rPr lang="en-US" sz="2800" b="1" dirty="0">
                  <a:solidFill>
                    <a:srgbClr val="97D1FF"/>
                  </a:solidFill>
                  <a:latin typeface="Helvetica"/>
                  <a:cs typeface="Helvetica"/>
                </a:rPr>
              </a:br>
              <a:r>
                <a:rPr lang="en-US" sz="2800" b="1" dirty="0">
                  <a:solidFill>
                    <a:srgbClr val="97D1FF"/>
                  </a:solidFill>
                  <a:latin typeface="Helvetica"/>
                  <a:cs typeface="Helvetica"/>
                </a:rPr>
                <a:t>(mother)</a:t>
              </a:r>
            </a:p>
          </p:txBody>
        </p:sp>
      </p:grpSp>
      <p:sp>
        <p:nvSpPr>
          <p:cNvPr id="11" name="Title 2"/>
          <p:cNvSpPr txBox="1">
            <a:spLocks/>
          </p:cNvSpPr>
          <p:nvPr/>
        </p:nvSpPr>
        <p:spPr>
          <a:xfrm>
            <a:off x="0" y="0"/>
            <a:ext cx="9144000" cy="762000"/>
          </a:xfrm>
          <a:prstGeom prst="rect">
            <a:avLst/>
          </a:prstGeom>
          <a:solidFill>
            <a:schemeClr val="accent1">
              <a:lumMod val="50000"/>
              <a:alpha val="69804"/>
            </a:schemeClr>
          </a:solidFill>
        </p:spPr>
        <p:txBody>
          <a:bodyPr vert="horz" lIns="182880" tIns="91440" rIns="91440" bIns="45720" rtlCol="0" anchor="ctr">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117475" lvl="0" fontAlgn="auto">
              <a:spcAft>
                <a:spcPts val="0"/>
              </a:spcAft>
              <a:defRPr/>
            </a:pPr>
            <a:r>
              <a:rPr lang="en-US" sz="3500" b="1" dirty="0">
                <a:solidFill>
                  <a:schemeClr val="bg1"/>
                </a:solidFill>
                <a:latin typeface="Helvetica"/>
                <a:ea typeface="+mj-ea"/>
                <a:cs typeface="Helvetica"/>
              </a:rPr>
              <a:t>The Importance of the Role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23"/>
                                        </p:tgtEl>
                                        <p:attrNameLst>
                                          <p:attrName>style.visibility</p:attrName>
                                        </p:attrNameLst>
                                      </p:cBhvr>
                                      <p:to>
                                        <p:strVal val="visible"/>
                                      </p:to>
                                    </p:set>
                                    <p:animEffect transition="in" filter="blinds(horizontal)">
                                      <p:cBhvr>
                                        <p:cTn id="7" dur="500"/>
                                        <p:tgtEl>
                                          <p:spTgt spid="922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par>
                                <p:cTn id="13" presetID="3" presetClass="entr" presetSubtype="1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8199" name="Text Box 7"/>
          <p:cNvSpPr txBox="1">
            <a:spLocks noChangeArrowheads="1"/>
          </p:cNvSpPr>
          <p:nvPr/>
        </p:nvSpPr>
        <p:spPr bwMode="auto">
          <a:xfrm>
            <a:off x="1219200" y="1905000"/>
            <a:ext cx="1981200" cy="519113"/>
          </a:xfrm>
          <a:prstGeom prst="rect">
            <a:avLst/>
          </a:prstGeom>
          <a:solidFill>
            <a:schemeClr val="tx1"/>
          </a:solidFill>
          <a:ln w="9525">
            <a:noFill/>
            <a:miter lim="800000"/>
            <a:headEnd/>
            <a:tailEnd/>
          </a:ln>
          <a:effectLst/>
        </p:spPr>
        <p:txBody>
          <a:bodyPr>
            <a:spAutoFit/>
          </a:bodyPr>
          <a:lstStyle/>
          <a:p>
            <a:pPr algn="ctr">
              <a:spcBef>
                <a:spcPct val="50000"/>
              </a:spcBef>
              <a:defRPr/>
            </a:pPr>
            <a:r>
              <a:rPr lang="en-US" sz="2800" b="1" dirty="0">
                <a:solidFill>
                  <a:srgbClr val="97D1FF"/>
                </a:solidFill>
                <a:latin typeface="Helvetica"/>
                <a:cs typeface="Helvetica"/>
              </a:rPr>
              <a:t>Ahab</a:t>
            </a:r>
          </a:p>
        </p:txBody>
      </p:sp>
      <p:sp>
        <p:nvSpPr>
          <p:cNvPr id="8200" name="Line 8"/>
          <p:cNvSpPr>
            <a:spLocks noChangeShapeType="1"/>
          </p:cNvSpPr>
          <p:nvPr/>
        </p:nvSpPr>
        <p:spPr bwMode="auto">
          <a:xfrm>
            <a:off x="2209800" y="2336800"/>
            <a:ext cx="0" cy="571500"/>
          </a:xfrm>
          <a:prstGeom prst="line">
            <a:avLst/>
          </a:prstGeom>
          <a:noFill/>
          <a:ln w="76200">
            <a:solidFill>
              <a:schemeClr val="tx1"/>
            </a:solidFill>
            <a:round/>
            <a:headEnd/>
            <a:tailEnd type="triangle" w="med" len="med"/>
          </a:ln>
        </p:spPr>
        <p:txBody>
          <a:bodyPr/>
          <a:lstStyle/>
          <a:p>
            <a:endParaRPr lang="en-US"/>
          </a:p>
        </p:txBody>
      </p:sp>
      <p:sp>
        <p:nvSpPr>
          <p:cNvPr id="8201" name="Text Box 9"/>
          <p:cNvSpPr txBox="1">
            <a:spLocks noChangeArrowheads="1"/>
          </p:cNvSpPr>
          <p:nvPr/>
        </p:nvSpPr>
        <p:spPr bwMode="auto">
          <a:xfrm>
            <a:off x="1198047" y="3384332"/>
            <a:ext cx="2057400" cy="523220"/>
          </a:xfrm>
          <a:prstGeom prst="rect">
            <a:avLst/>
          </a:prstGeom>
          <a:solidFill>
            <a:schemeClr val="tx1"/>
          </a:solidFill>
          <a:ln w="9525">
            <a:noFill/>
            <a:miter lim="800000"/>
            <a:headEnd/>
            <a:tailEnd/>
          </a:ln>
          <a:effectLst/>
        </p:spPr>
        <p:txBody>
          <a:bodyPr wrap="square">
            <a:spAutoFit/>
          </a:bodyPr>
          <a:lstStyle/>
          <a:p>
            <a:pPr algn="ctr">
              <a:spcBef>
                <a:spcPct val="50000"/>
              </a:spcBef>
              <a:defRPr/>
            </a:pPr>
            <a:r>
              <a:rPr lang="en-US" sz="2800" b="1" dirty="0">
                <a:solidFill>
                  <a:srgbClr val="97D1FF"/>
                </a:solidFill>
                <a:latin typeface="Helvetica"/>
                <a:cs typeface="Helvetica"/>
              </a:rPr>
              <a:t>Wife</a:t>
            </a:r>
          </a:p>
        </p:txBody>
      </p:sp>
      <p:grpSp>
        <p:nvGrpSpPr>
          <p:cNvPr id="2" name="Group 17"/>
          <p:cNvGrpSpPr>
            <a:grpSpLocks/>
          </p:cNvGrpSpPr>
          <p:nvPr/>
        </p:nvGrpSpPr>
        <p:grpSpPr bwMode="auto">
          <a:xfrm>
            <a:off x="3324225" y="3263900"/>
            <a:ext cx="2619375" cy="838200"/>
            <a:chOff x="1854" y="1728"/>
            <a:chExt cx="1650" cy="528"/>
          </a:xfrm>
        </p:grpSpPr>
        <p:sp>
          <p:nvSpPr>
            <p:cNvPr id="7182" name="AutoShape 11"/>
            <p:cNvSpPr>
              <a:spLocks noChangeArrowheads="1"/>
            </p:cNvSpPr>
            <p:nvPr/>
          </p:nvSpPr>
          <p:spPr bwMode="auto">
            <a:xfrm>
              <a:off x="1872" y="1728"/>
              <a:ext cx="1632" cy="528"/>
            </a:xfrm>
            <a:prstGeom prst="rightArrow">
              <a:avLst>
                <a:gd name="adj1" fmla="val 50000"/>
                <a:gd name="adj2" fmla="val 77273"/>
              </a:avLst>
            </a:prstGeom>
            <a:solidFill>
              <a:schemeClr val="tx1"/>
            </a:solidFill>
            <a:ln w="9525">
              <a:solidFill>
                <a:schemeClr val="tx1"/>
              </a:solidFill>
              <a:miter lim="800000"/>
              <a:headEnd/>
              <a:tailEnd/>
            </a:ln>
          </p:spPr>
          <p:txBody>
            <a:bodyPr wrap="none" anchor="ctr"/>
            <a:lstStyle/>
            <a:p>
              <a:endParaRPr lang="en-US"/>
            </a:p>
          </p:txBody>
        </p:sp>
        <p:sp>
          <p:nvSpPr>
            <p:cNvPr id="8202" name="Text Box 10"/>
            <p:cNvSpPr txBox="1">
              <a:spLocks noChangeArrowheads="1"/>
            </p:cNvSpPr>
            <p:nvPr/>
          </p:nvSpPr>
          <p:spPr bwMode="auto">
            <a:xfrm>
              <a:off x="1854" y="1824"/>
              <a:ext cx="1584" cy="330"/>
            </a:xfrm>
            <a:prstGeom prst="rect">
              <a:avLst/>
            </a:prstGeom>
            <a:noFill/>
            <a:ln w="9525">
              <a:noFill/>
              <a:miter lim="800000"/>
              <a:headEnd/>
              <a:tailEnd/>
            </a:ln>
            <a:effectLst/>
          </p:spPr>
          <p:txBody>
            <a:bodyPr wrap="square">
              <a:spAutoFit/>
            </a:bodyPr>
            <a:lstStyle/>
            <a:p>
              <a:pPr>
                <a:spcBef>
                  <a:spcPct val="50000"/>
                </a:spcBef>
                <a:defRPr/>
              </a:pPr>
              <a:r>
                <a:rPr lang="en-US" sz="2800" b="1" dirty="0">
                  <a:solidFill>
                    <a:srgbClr val="97D1FF"/>
                  </a:solidFill>
                  <a:latin typeface="Helvetica"/>
                  <a:cs typeface="Helvetica"/>
                </a:rPr>
                <a:t>Evil Influence</a:t>
              </a:r>
            </a:p>
          </p:txBody>
        </p:sp>
      </p:grpSp>
      <p:sp>
        <p:nvSpPr>
          <p:cNvPr id="8204" name="Text Box 12"/>
          <p:cNvSpPr txBox="1">
            <a:spLocks noChangeArrowheads="1"/>
          </p:cNvSpPr>
          <p:nvPr/>
        </p:nvSpPr>
        <p:spPr bwMode="auto">
          <a:xfrm>
            <a:off x="6045200" y="3405188"/>
            <a:ext cx="1981200" cy="519112"/>
          </a:xfrm>
          <a:prstGeom prst="rect">
            <a:avLst/>
          </a:prstGeom>
          <a:solidFill>
            <a:schemeClr val="tx1"/>
          </a:solidFill>
          <a:ln w="9525">
            <a:noFill/>
            <a:miter lim="800000"/>
            <a:headEnd/>
            <a:tailEnd/>
          </a:ln>
          <a:effectLst/>
        </p:spPr>
        <p:txBody>
          <a:bodyPr>
            <a:spAutoFit/>
          </a:bodyPr>
          <a:lstStyle/>
          <a:p>
            <a:pPr algn="ctr">
              <a:spcBef>
                <a:spcPct val="50000"/>
              </a:spcBef>
              <a:defRPr/>
            </a:pPr>
            <a:r>
              <a:rPr lang="en-US" sz="2800" b="1" dirty="0" err="1">
                <a:solidFill>
                  <a:srgbClr val="97D1FF"/>
                </a:solidFill>
                <a:latin typeface="Helvetica"/>
                <a:cs typeface="Helvetica"/>
              </a:rPr>
              <a:t>Jehoram</a:t>
            </a:r>
            <a:endParaRPr lang="en-US" sz="2800" b="1" dirty="0">
              <a:solidFill>
                <a:srgbClr val="97D1FF"/>
              </a:solidFill>
              <a:latin typeface="Helvetica"/>
              <a:cs typeface="Helvetica"/>
            </a:endParaRPr>
          </a:p>
        </p:txBody>
      </p:sp>
      <p:grpSp>
        <p:nvGrpSpPr>
          <p:cNvPr id="3" name="Group 15"/>
          <p:cNvGrpSpPr>
            <a:grpSpLocks/>
          </p:cNvGrpSpPr>
          <p:nvPr/>
        </p:nvGrpSpPr>
        <p:grpSpPr bwMode="auto">
          <a:xfrm>
            <a:off x="5715000" y="4648200"/>
            <a:ext cx="2667000" cy="1676400"/>
            <a:chOff x="3328" y="2600"/>
            <a:chExt cx="1680" cy="1056"/>
          </a:xfrm>
        </p:grpSpPr>
        <p:sp>
          <p:nvSpPr>
            <p:cNvPr id="7180" name="Oval 13"/>
            <p:cNvSpPr>
              <a:spLocks noChangeArrowheads="1"/>
            </p:cNvSpPr>
            <p:nvPr/>
          </p:nvSpPr>
          <p:spPr bwMode="auto">
            <a:xfrm>
              <a:off x="3328" y="2600"/>
              <a:ext cx="1680" cy="1056"/>
            </a:xfrm>
            <a:prstGeom prst="ellipse">
              <a:avLst/>
            </a:prstGeom>
            <a:solidFill>
              <a:schemeClr val="tx1"/>
            </a:solidFill>
            <a:ln w="9525">
              <a:solidFill>
                <a:schemeClr val="tx1"/>
              </a:solidFill>
              <a:round/>
              <a:headEnd/>
              <a:tailEnd/>
            </a:ln>
          </p:spPr>
          <p:txBody>
            <a:bodyPr wrap="none" anchor="ctr"/>
            <a:lstStyle/>
            <a:p>
              <a:endParaRPr lang="en-US"/>
            </a:p>
          </p:txBody>
        </p:sp>
        <p:sp>
          <p:nvSpPr>
            <p:cNvPr id="8206" name="Text Box 14"/>
            <p:cNvSpPr txBox="1">
              <a:spLocks noChangeArrowheads="1"/>
            </p:cNvSpPr>
            <p:nvPr/>
          </p:nvSpPr>
          <p:spPr bwMode="auto">
            <a:xfrm>
              <a:off x="3360" y="2743"/>
              <a:ext cx="1632" cy="872"/>
            </a:xfrm>
            <a:prstGeom prst="rect">
              <a:avLst/>
            </a:prstGeom>
            <a:noFill/>
            <a:ln w="9525">
              <a:noFill/>
              <a:miter lim="800000"/>
              <a:headEnd/>
              <a:tailEnd/>
            </a:ln>
            <a:effectLst/>
          </p:spPr>
          <p:txBody>
            <a:bodyPr>
              <a:spAutoFit/>
            </a:bodyPr>
            <a:lstStyle/>
            <a:p>
              <a:pPr algn="ctr">
                <a:spcBef>
                  <a:spcPct val="50000"/>
                </a:spcBef>
                <a:defRPr/>
              </a:pPr>
              <a:r>
                <a:rPr lang="en-US" sz="2800" b="1" dirty="0">
                  <a:solidFill>
                    <a:srgbClr val="97D1FF"/>
                  </a:solidFill>
                  <a:latin typeface="Helvetica"/>
                  <a:cs typeface="Helvetica"/>
                </a:rPr>
                <a:t>JUDGMENT:</a:t>
              </a:r>
              <a:br>
                <a:rPr lang="en-US" sz="2800" b="1" dirty="0">
                  <a:solidFill>
                    <a:srgbClr val="97D1FF"/>
                  </a:solidFill>
                  <a:latin typeface="Helvetica"/>
                  <a:cs typeface="Helvetica"/>
                </a:rPr>
              </a:br>
              <a:r>
                <a:rPr lang="en-US" sz="2800" b="1" dirty="0">
                  <a:solidFill>
                    <a:srgbClr val="97D1FF"/>
                  </a:solidFill>
                  <a:latin typeface="Helvetica"/>
                  <a:cs typeface="Helvetica"/>
                </a:rPr>
                <a:t>incurable disease</a:t>
              </a:r>
            </a:p>
          </p:txBody>
        </p:sp>
      </p:grpSp>
      <p:sp>
        <p:nvSpPr>
          <p:cNvPr id="8208" name="Line 16"/>
          <p:cNvSpPr>
            <a:spLocks noChangeShapeType="1"/>
          </p:cNvSpPr>
          <p:nvPr/>
        </p:nvSpPr>
        <p:spPr bwMode="auto">
          <a:xfrm>
            <a:off x="7048500" y="3949700"/>
            <a:ext cx="0" cy="762000"/>
          </a:xfrm>
          <a:prstGeom prst="line">
            <a:avLst/>
          </a:prstGeom>
          <a:noFill/>
          <a:ln w="76200">
            <a:solidFill>
              <a:schemeClr val="tx1"/>
            </a:solidFill>
            <a:round/>
            <a:headEnd type="triangle" w="med" len="med"/>
            <a:tailEnd/>
          </a:ln>
        </p:spPr>
        <p:txBody>
          <a:bodyPr/>
          <a:lstStyle/>
          <a:p>
            <a:endParaRPr lang="en-US"/>
          </a:p>
        </p:txBody>
      </p:sp>
      <p:sp>
        <p:nvSpPr>
          <p:cNvPr id="17" name="Text Box 18"/>
          <p:cNvSpPr txBox="1">
            <a:spLocks noChangeArrowheads="1"/>
          </p:cNvSpPr>
          <p:nvPr/>
        </p:nvSpPr>
        <p:spPr bwMode="auto">
          <a:xfrm>
            <a:off x="762000" y="4419600"/>
            <a:ext cx="4495800" cy="1981200"/>
          </a:xfrm>
          <a:prstGeom prst="rect">
            <a:avLst/>
          </a:prstGeom>
          <a:solidFill>
            <a:schemeClr val="accent1">
              <a:lumMod val="50000"/>
              <a:alpha val="74000"/>
            </a:schemeClr>
          </a:solidFill>
          <a:ln w="9525">
            <a:noFill/>
            <a:miter lim="800000"/>
            <a:headEnd/>
            <a:tailEnd/>
          </a:ln>
        </p:spPr>
        <p:txBody>
          <a:bodyPr tIns="0" anchor="ctr"/>
          <a:lstStyle/>
          <a:p>
            <a:pPr marL="114300">
              <a:spcBef>
                <a:spcPct val="50000"/>
              </a:spcBef>
            </a:pPr>
            <a:r>
              <a:rPr lang="en-US" sz="2600" dirty="0">
                <a:solidFill>
                  <a:schemeClr val="bg1"/>
                </a:solidFill>
                <a:latin typeface="Helvetica"/>
                <a:cs typeface="Helvetica"/>
              </a:rPr>
              <a:t>Women have tremendous </a:t>
            </a:r>
            <a:r>
              <a:rPr lang="en-US" sz="2600" b="1" u="sng" dirty="0">
                <a:solidFill>
                  <a:schemeClr val="bg1"/>
                </a:solidFill>
                <a:latin typeface="Helvetica"/>
                <a:cs typeface="Helvetica"/>
              </a:rPr>
              <a:t>influence</a:t>
            </a:r>
            <a:r>
              <a:rPr lang="en-US" sz="2600" dirty="0">
                <a:solidFill>
                  <a:schemeClr val="bg1"/>
                </a:solidFill>
                <a:latin typeface="Helvetica"/>
                <a:cs typeface="Helvetica"/>
              </a:rPr>
              <a:t> either for good or for evil, especially in their roles as </a:t>
            </a:r>
            <a:r>
              <a:rPr lang="en-US" sz="2600" b="1" u="sng" dirty="0">
                <a:solidFill>
                  <a:schemeClr val="bg1"/>
                </a:solidFill>
                <a:latin typeface="Helvetica"/>
                <a:cs typeface="Helvetica"/>
              </a:rPr>
              <a:t>wife</a:t>
            </a:r>
            <a:r>
              <a:rPr lang="en-US" sz="2600" dirty="0">
                <a:solidFill>
                  <a:schemeClr val="bg1"/>
                </a:solidFill>
                <a:latin typeface="Helvetica"/>
                <a:cs typeface="Helvetica"/>
              </a:rPr>
              <a:t> and </a:t>
            </a:r>
            <a:r>
              <a:rPr lang="en-US" sz="2600" b="1" u="sng" dirty="0">
                <a:solidFill>
                  <a:schemeClr val="bg1"/>
                </a:solidFill>
                <a:latin typeface="Helvetica"/>
                <a:cs typeface="Helvetica"/>
              </a:rPr>
              <a:t>mother</a:t>
            </a:r>
            <a:r>
              <a:rPr lang="en-US" sz="2600" dirty="0">
                <a:solidFill>
                  <a:schemeClr val="bg1"/>
                </a:solidFill>
                <a:latin typeface="Helvetica"/>
                <a:cs typeface="Helvetica"/>
              </a:rPr>
              <a:t>.</a:t>
            </a:r>
          </a:p>
        </p:txBody>
      </p:sp>
      <p:sp>
        <p:nvSpPr>
          <p:cNvPr id="18" name="Text Box 9"/>
          <p:cNvSpPr txBox="1">
            <a:spLocks noChangeArrowheads="1"/>
          </p:cNvSpPr>
          <p:nvPr/>
        </p:nvSpPr>
        <p:spPr bwMode="auto">
          <a:xfrm>
            <a:off x="1195551" y="2895600"/>
            <a:ext cx="2057400" cy="523220"/>
          </a:xfrm>
          <a:prstGeom prst="rect">
            <a:avLst/>
          </a:prstGeom>
          <a:solidFill>
            <a:schemeClr val="tx1"/>
          </a:solidFill>
          <a:ln w="9525">
            <a:noFill/>
            <a:miter lim="800000"/>
            <a:headEnd/>
            <a:tailEnd/>
          </a:ln>
          <a:effectLst/>
        </p:spPr>
        <p:txBody>
          <a:bodyPr wrap="square">
            <a:spAutoFit/>
          </a:bodyPr>
          <a:lstStyle/>
          <a:p>
            <a:pPr algn="ctr">
              <a:spcBef>
                <a:spcPct val="50000"/>
              </a:spcBef>
              <a:defRPr/>
            </a:pPr>
            <a:r>
              <a:rPr lang="en-US" sz="2800" b="1" dirty="0">
                <a:solidFill>
                  <a:srgbClr val="97D1FF"/>
                </a:solidFill>
                <a:latin typeface="Helvetica"/>
                <a:cs typeface="Helvetica"/>
              </a:rPr>
              <a:t>Daughter</a:t>
            </a:r>
          </a:p>
        </p:txBody>
      </p:sp>
      <p:sp>
        <p:nvSpPr>
          <p:cNvPr id="19" name="Title 2"/>
          <p:cNvSpPr txBox="1">
            <a:spLocks/>
          </p:cNvSpPr>
          <p:nvPr/>
        </p:nvSpPr>
        <p:spPr>
          <a:xfrm>
            <a:off x="0" y="0"/>
            <a:ext cx="9144000" cy="762000"/>
          </a:xfrm>
          <a:prstGeom prst="rect">
            <a:avLst/>
          </a:prstGeom>
          <a:solidFill>
            <a:schemeClr val="accent1">
              <a:lumMod val="50000"/>
              <a:alpha val="69804"/>
            </a:schemeClr>
          </a:solidFill>
        </p:spPr>
        <p:txBody>
          <a:bodyPr vert="horz" lIns="182880" tIns="91440" rIns="91440" bIns="45720" rtlCol="0" anchor="ctr">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117475" lvl="0" fontAlgn="auto">
              <a:spcAft>
                <a:spcPts val="0"/>
              </a:spcAft>
              <a:defRPr/>
            </a:pPr>
            <a:r>
              <a:rPr lang="en-US" sz="3500" b="1" dirty="0">
                <a:solidFill>
                  <a:schemeClr val="bg1"/>
                </a:solidFill>
                <a:latin typeface="Helvetica"/>
                <a:ea typeface="+mj-ea"/>
                <a:cs typeface="Helvetica"/>
              </a:rPr>
              <a:t>The Importance of the Role</a:t>
            </a:r>
          </a:p>
        </p:txBody>
      </p:sp>
      <p:sp>
        <p:nvSpPr>
          <p:cNvPr id="20" name="Text Box 4"/>
          <p:cNvSpPr txBox="1">
            <a:spLocks noChangeArrowheads="1"/>
          </p:cNvSpPr>
          <p:nvPr/>
        </p:nvSpPr>
        <p:spPr bwMode="auto">
          <a:xfrm>
            <a:off x="457200" y="968514"/>
            <a:ext cx="8229600" cy="707886"/>
          </a:xfrm>
          <a:prstGeom prst="rect">
            <a:avLst/>
          </a:prstGeom>
          <a:solidFill>
            <a:schemeClr val="tx1">
              <a:alpha val="60000"/>
            </a:schemeClr>
          </a:solidFill>
          <a:ln w="9525">
            <a:noFill/>
            <a:miter lim="800000"/>
            <a:headEnd/>
            <a:tailEnd/>
          </a:ln>
        </p:spPr>
        <p:txBody>
          <a:bodyPr lIns="274320" tIns="137160" rIns="182880" bIns="137160">
            <a:spAutoFit/>
          </a:bodyPr>
          <a:lstStyle/>
          <a:p>
            <a:pPr>
              <a:spcBef>
                <a:spcPct val="50000"/>
              </a:spcBef>
            </a:pPr>
            <a:r>
              <a:rPr lang="en-US" sz="2800" b="1" dirty="0">
                <a:solidFill>
                  <a:schemeClr val="bg1"/>
                </a:solidFill>
                <a:latin typeface="Helvetica"/>
                <a:cs typeface="Helvetica"/>
              </a:rPr>
              <a:t>2 Chronicles 21:4-6</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204"/>
                                        </p:tgtEl>
                                        <p:attrNameLst>
                                          <p:attrName>style.visibility</p:attrName>
                                        </p:attrNameLst>
                                      </p:cBhvr>
                                      <p:to>
                                        <p:strVal val="visible"/>
                                      </p:to>
                                    </p:set>
                                    <p:animEffect transition="in" filter="fade">
                                      <p:cBhvr>
                                        <p:cTn id="7" dur="500"/>
                                        <p:tgtEl>
                                          <p:spTgt spid="820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201"/>
                                        </p:tgtEl>
                                        <p:attrNameLst>
                                          <p:attrName>style.visibility</p:attrName>
                                        </p:attrNameLst>
                                      </p:cBhvr>
                                      <p:to>
                                        <p:strVal val="visible"/>
                                      </p:to>
                                    </p:set>
                                    <p:animEffect transition="in" filter="fade">
                                      <p:cBhvr>
                                        <p:cTn id="15" dur="500"/>
                                        <p:tgtEl>
                                          <p:spTgt spid="820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199"/>
                                        </p:tgtEl>
                                        <p:attrNameLst>
                                          <p:attrName>style.visibility</p:attrName>
                                        </p:attrNameLst>
                                      </p:cBhvr>
                                      <p:to>
                                        <p:strVal val="visible"/>
                                      </p:to>
                                    </p:set>
                                    <p:animEffect transition="in" filter="fade">
                                      <p:cBhvr>
                                        <p:cTn id="20" dur="500"/>
                                        <p:tgtEl>
                                          <p:spTgt spid="819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200"/>
                                        </p:tgtEl>
                                        <p:attrNameLst>
                                          <p:attrName>style.visibility</p:attrName>
                                        </p:attrNameLst>
                                      </p:cBhvr>
                                      <p:to>
                                        <p:strVal val="visible"/>
                                      </p:to>
                                    </p:set>
                                    <p:animEffect transition="in" filter="fade">
                                      <p:cBhvr>
                                        <p:cTn id="23" dur="500"/>
                                        <p:tgtEl>
                                          <p:spTgt spid="820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8208"/>
                                        </p:tgtEl>
                                        <p:attrNameLst>
                                          <p:attrName>style.visibility</p:attrName>
                                        </p:attrNameLst>
                                      </p:cBhvr>
                                      <p:to>
                                        <p:strVal val="visible"/>
                                      </p:to>
                                    </p:set>
                                    <p:animEffect transition="in" filter="fade">
                                      <p:cBhvr>
                                        <p:cTn id="31" dur="500"/>
                                        <p:tgtEl>
                                          <p:spTgt spid="8208"/>
                                        </p:tgtEl>
                                      </p:cBhvr>
                                    </p:animEffect>
                                  </p:childTnLst>
                                </p:cTn>
                              </p:par>
                              <p:par>
                                <p:cTn id="32" presetID="10" presetClass="entr" presetSubtype="0" fill="hold" nodeType="with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9" grpId="0" animBg="1"/>
      <p:bldP spid="8200" grpId="0" animBg="1"/>
      <p:bldP spid="8201" grpId="0" animBg="1"/>
      <p:bldP spid="8204" grpId="0" animBg="1"/>
      <p:bldP spid="8208" grpId="0" animBg="1"/>
      <p:bldP spid="17" grpId="0" animBg="1"/>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10243" name="Text Box 3"/>
          <p:cNvSpPr txBox="1">
            <a:spLocks noChangeArrowheads="1"/>
          </p:cNvSpPr>
          <p:nvPr/>
        </p:nvSpPr>
        <p:spPr bwMode="auto">
          <a:xfrm>
            <a:off x="457200" y="304800"/>
            <a:ext cx="8382000" cy="4893647"/>
          </a:xfrm>
          <a:prstGeom prst="rect">
            <a:avLst/>
          </a:prstGeom>
          <a:solidFill>
            <a:schemeClr val="tx1">
              <a:alpha val="66000"/>
            </a:schemeClr>
          </a:solidFill>
          <a:ln w="9525">
            <a:noFill/>
            <a:miter lim="800000"/>
            <a:headEnd/>
            <a:tailEnd/>
          </a:ln>
          <a:effectLst/>
        </p:spPr>
        <p:txBody>
          <a:bodyPr wrap="square" lIns="182880" tIns="182880" rIns="182880" bIns="548640">
            <a:spAutoFit/>
          </a:bodyPr>
          <a:lstStyle/>
          <a:p>
            <a:pPr marL="115888">
              <a:spcBef>
                <a:spcPts val="0"/>
              </a:spcBef>
              <a:spcAft>
                <a:spcPts val="1200"/>
              </a:spcAft>
              <a:defRPr/>
            </a:pPr>
            <a:r>
              <a:rPr lang="en-US" sz="2600" b="1" dirty="0">
                <a:solidFill>
                  <a:schemeClr val="bg1"/>
                </a:solidFill>
                <a:latin typeface="Helvetica"/>
                <a:cs typeface="Helvetica"/>
              </a:rPr>
              <a:t>Rev. Edward Taylor Sullivan, early 1900s:</a:t>
            </a:r>
          </a:p>
          <a:p>
            <a:pPr marL="115888">
              <a:spcBef>
                <a:spcPts val="0"/>
              </a:spcBef>
              <a:spcAft>
                <a:spcPts val="1200"/>
              </a:spcAft>
              <a:defRPr/>
            </a:pPr>
            <a:r>
              <a:rPr lang="en-US" sz="2600" dirty="0">
                <a:solidFill>
                  <a:schemeClr val="bg1"/>
                </a:solidFill>
                <a:latin typeface="Helvetica"/>
                <a:cs typeface="Helvetica"/>
              </a:rPr>
              <a:t>“ ‘The great events of this world,’ says some one, ‘are not battles and earthquakes and hurricanes. The great events of this world are babies. They are earthquakes and hurricanes.’…Oh, the secrets that lie all about us hidden from our eyes! We glance at a tiny child, and we do not see, we </a:t>
            </a:r>
            <a:br>
              <a:rPr lang="en-US" sz="2600" dirty="0">
                <a:solidFill>
                  <a:schemeClr val="bg1"/>
                </a:solidFill>
                <a:latin typeface="Helvetica"/>
                <a:cs typeface="Helvetica"/>
              </a:rPr>
            </a:br>
            <a:r>
              <a:rPr lang="en-US" sz="2600" dirty="0">
                <a:solidFill>
                  <a:schemeClr val="bg1"/>
                </a:solidFill>
                <a:latin typeface="Helvetica"/>
                <a:cs typeface="Helvetica"/>
              </a:rPr>
              <a:t>do not know, what a thunderbolt </a:t>
            </a:r>
            <a:br>
              <a:rPr lang="en-US" sz="2600" dirty="0">
                <a:solidFill>
                  <a:schemeClr val="bg1"/>
                </a:solidFill>
                <a:latin typeface="Helvetica"/>
                <a:cs typeface="Helvetica"/>
              </a:rPr>
            </a:br>
            <a:r>
              <a:rPr lang="en-US" sz="2600" dirty="0">
                <a:solidFill>
                  <a:schemeClr val="bg1"/>
                </a:solidFill>
                <a:latin typeface="Helvetica"/>
                <a:cs typeface="Helvetica"/>
              </a:rPr>
              <a:t>of the Almighty is wrapped up in </a:t>
            </a:r>
            <a:br>
              <a:rPr lang="en-US" sz="2600" dirty="0">
                <a:solidFill>
                  <a:schemeClr val="bg1"/>
                </a:solidFill>
                <a:latin typeface="Helvetica"/>
                <a:cs typeface="Helvetica"/>
              </a:rPr>
            </a:br>
            <a:r>
              <a:rPr lang="en-US" sz="2600" dirty="0">
                <a:solidFill>
                  <a:schemeClr val="bg1"/>
                </a:solidFill>
                <a:latin typeface="Helvetica"/>
                <a:cs typeface="Helvetica"/>
              </a:rPr>
              <a:t>that little child.”</a:t>
            </a:r>
          </a:p>
        </p:txBody>
      </p:sp>
      <p:pic>
        <p:nvPicPr>
          <p:cNvPr id="9219" name="Picture 5"/>
          <p:cNvPicPr>
            <a:picLocks noChangeAspect="1" noChangeArrowheads="1"/>
          </p:cNvPicPr>
          <p:nvPr/>
        </p:nvPicPr>
        <p:blipFill>
          <a:blip r:embed="rId4" cstate="print"/>
          <a:srcRect t="14506"/>
          <a:stretch>
            <a:fillRect/>
          </a:stretch>
        </p:blipFill>
        <p:spPr bwMode="auto">
          <a:xfrm flipH="1">
            <a:off x="5895696" y="3124200"/>
            <a:ext cx="2486304" cy="3143644"/>
          </a:xfrm>
          <a:prstGeom prst="rect">
            <a:avLst/>
          </a:prstGeom>
          <a:ln>
            <a:noFill/>
          </a:ln>
          <a:effectLst>
            <a:outerShdw blurRad="63500" dir="2700000" algn="tl" rotWithShape="0">
              <a:srgbClr val="000000">
                <a:alpha val="65000"/>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4" name="Text Box 3"/>
          <p:cNvSpPr txBox="1">
            <a:spLocks noChangeArrowheads="1"/>
          </p:cNvSpPr>
          <p:nvPr/>
        </p:nvSpPr>
        <p:spPr bwMode="auto">
          <a:xfrm>
            <a:off x="381000" y="304800"/>
            <a:ext cx="8382000" cy="4170372"/>
          </a:xfrm>
          <a:prstGeom prst="rect">
            <a:avLst/>
          </a:prstGeom>
          <a:solidFill>
            <a:schemeClr val="tx1">
              <a:alpha val="66000"/>
            </a:schemeClr>
          </a:solidFill>
          <a:ln w="9525">
            <a:noFill/>
            <a:miter lim="800000"/>
            <a:headEnd/>
            <a:tailEnd/>
          </a:ln>
          <a:effectLst/>
        </p:spPr>
        <p:txBody>
          <a:bodyPr wrap="square" lIns="182880" tIns="182880" rIns="182880" bIns="777240">
            <a:spAutoFit/>
          </a:bodyPr>
          <a:lstStyle/>
          <a:p>
            <a:pPr marL="115888">
              <a:spcBef>
                <a:spcPts val="0"/>
              </a:spcBef>
              <a:spcAft>
                <a:spcPts val="1200"/>
              </a:spcAft>
              <a:defRPr/>
            </a:pPr>
            <a:r>
              <a:rPr lang="en-US" sz="2600" dirty="0">
                <a:solidFill>
                  <a:schemeClr val="bg1"/>
                </a:solidFill>
                <a:latin typeface="Helvetica"/>
                <a:cs typeface="Helvetica"/>
              </a:rPr>
              <a:t>“ ‘I walked down the furrow in the field,’ said a humble mother who lived on a New Hampshire farm; ‘I walked down the furrow with the Governor of New Hampshire in my arms, and the Governor of Massachusetts clinging to my skirts.’ She said that afterwards, long afterwards, in her old age. For she knew not then, and no one knew, that her two baby boys would be governors of two New England states.”</a:t>
            </a:r>
          </a:p>
        </p:txBody>
      </p:sp>
      <p:pic>
        <p:nvPicPr>
          <p:cNvPr id="10243" name="Picture 5" descr="75672858"/>
          <p:cNvPicPr>
            <a:picLocks noChangeAspect="1" noChangeArrowheads="1"/>
          </p:cNvPicPr>
          <p:nvPr/>
        </p:nvPicPr>
        <p:blipFill>
          <a:blip r:embed="rId4" cstate="print"/>
          <a:srcRect r="10548"/>
          <a:stretch>
            <a:fillRect/>
          </a:stretch>
        </p:blipFill>
        <p:spPr bwMode="auto">
          <a:xfrm>
            <a:off x="4800600" y="3926358"/>
            <a:ext cx="3527034" cy="2626842"/>
          </a:xfrm>
          <a:prstGeom prst="rect">
            <a:avLst/>
          </a:prstGeom>
          <a:ln>
            <a:noFill/>
          </a:ln>
          <a:effectLst>
            <a:outerShdw blurRad="101600" dir="2700000" algn="tl" rotWithShape="0">
              <a:srgbClr val="333333">
                <a:alpha val="65000"/>
              </a:srgbClr>
            </a:outerShdw>
          </a:effectLst>
        </p:spPr>
      </p:pic>
    </p:spTree>
  </p:cSld>
  <p:clrMapOvr>
    <a:masterClrMapping/>
  </p:clrMapOvr>
</p:sld>
</file>

<file path=ppt/theme/theme1.xml><?xml version="1.0" encoding="utf-8"?>
<a:theme xmlns:a="http://schemas.openxmlformats.org/drawingml/2006/main" name="Default Design">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544</TotalTime>
  <Words>826</Words>
  <Application>Microsoft Office PowerPoint</Application>
  <PresentationFormat>On-screen Show (4:3)</PresentationFormat>
  <Paragraphs>87</Paragraphs>
  <Slides>15</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Helvetica</vt: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Desiring God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Sarah M Nelson</dc:creator>
  <cp:lastModifiedBy>Lori Myers</cp:lastModifiedBy>
  <cp:revision>31</cp:revision>
  <dcterms:created xsi:type="dcterms:W3CDTF">2011-05-31T17:53:40Z</dcterms:created>
  <dcterms:modified xsi:type="dcterms:W3CDTF">2024-11-26T20:57:11Z</dcterms:modified>
</cp:coreProperties>
</file>