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6" r:id="rId2"/>
    <p:sldId id="258" r:id="rId3"/>
    <p:sldId id="259" r:id="rId4"/>
    <p:sldId id="257" r:id="rId5"/>
    <p:sldId id="260" r:id="rId6"/>
    <p:sldId id="261" r:id="rId7"/>
    <p:sldId id="262" r:id="rId8"/>
    <p:sldId id="264" r:id="rId9"/>
    <p:sldId id="265" r:id="rId10"/>
    <p:sldId id="270" r:id="rId11"/>
    <p:sldId id="266" r:id="rId12"/>
    <p:sldId id="269" r:id="rId13"/>
    <p:sldId id="274" r:id="rId14"/>
    <p:sldId id="267" r:id="rId15"/>
    <p:sldId id="268" r:id="rId16"/>
    <p:sldId id="271" r:id="rId17"/>
    <p:sldId id="275" r:id="rId18"/>
    <p:sldId id="273" r:id="rId19"/>
    <p:sldId id="276" r:id="rId20"/>
    <p:sldId id="277" r:id="rId2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3BA00"/>
    <a:srgbClr val="663300"/>
    <a:srgbClr val="402A15"/>
    <a:srgbClr val="FFFFFF"/>
    <a:srgbClr val="990000"/>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210" autoAdjust="0"/>
    <p:restoredTop sz="92197" autoAdjust="0"/>
  </p:normalViewPr>
  <p:slideViewPr>
    <p:cSldViewPr>
      <p:cViewPr varScale="1">
        <p:scale>
          <a:sx n="67" d="100"/>
          <a:sy n="67" d="100"/>
        </p:scale>
        <p:origin x="1512" y="8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31747"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3174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31749"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1750"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31751"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AC1680BD-32D3-4408-9DC6-C6E8326FEC85}" type="slidenum">
              <a:rPr lang="en-US"/>
              <a:pPr/>
              <a:t>‹#›</a:t>
            </a:fld>
            <a:endParaRPr lang="en-US"/>
          </a:p>
        </p:txBody>
      </p:sp>
    </p:spTree>
    <p:extLst>
      <p:ext uri="{BB962C8B-B14F-4D97-AF65-F5344CB8AC3E}">
        <p14:creationId xmlns:p14="http://schemas.microsoft.com/office/powerpoint/2010/main" val="3451721614"/>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B6226BF-7603-4A6E-B318-5B0E0F49F954}" type="slidenum">
              <a:rPr lang="en-US"/>
              <a:pPr/>
              <a:t>1</a:t>
            </a:fld>
            <a:endParaRPr lang="en-US"/>
          </a:p>
        </p:txBody>
      </p:sp>
      <p:sp>
        <p:nvSpPr>
          <p:cNvPr id="32770" name="Rectangle 2"/>
          <p:cNvSpPr>
            <a:spLocks noGrp="1" noRot="1" noChangeAspect="1" noChangeArrowheads="1" noTextEdit="1"/>
          </p:cNvSpPr>
          <p:nvPr>
            <p:ph type="sldImg"/>
          </p:nvPr>
        </p:nvSpPr>
        <p:spPr>
          <a:ln/>
        </p:spPr>
      </p:sp>
      <p:sp>
        <p:nvSpPr>
          <p:cNvPr id="3277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5054946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B17C62D-1519-4FED-AA72-8C87A87C0786}" type="slidenum">
              <a:rPr lang="en-US"/>
              <a:pPr/>
              <a:t>10</a:t>
            </a:fld>
            <a:endParaRPr lang="en-US"/>
          </a:p>
        </p:txBody>
      </p:sp>
      <p:sp>
        <p:nvSpPr>
          <p:cNvPr id="49154" name="Rectangle 2"/>
          <p:cNvSpPr>
            <a:spLocks noGrp="1" noRot="1" noChangeAspect="1" noChangeArrowheads="1" noTextEdit="1"/>
          </p:cNvSpPr>
          <p:nvPr>
            <p:ph type="sldImg"/>
          </p:nvPr>
        </p:nvSpPr>
        <p:spPr>
          <a:ln/>
        </p:spPr>
      </p:sp>
      <p:sp>
        <p:nvSpPr>
          <p:cNvPr id="4915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213315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58A7B21-F6DC-4B17-AD05-E4D193E2934C}" type="slidenum">
              <a:rPr lang="en-US"/>
              <a:pPr/>
              <a:t>11</a:t>
            </a:fld>
            <a:endParaRPr lang="en-US"/>
          </a:p>
        </p:txBody>
      </p:sp>
      <p:sp>
        <p:nvSpPr>
          <p:cNvPr id="41986" name="Rectangle 2"/>
          <p:cNvSpPr>
            <a:spLocks noGrp="1" noRot="1" noChangeAspect="1" noChangeArrowheads="1" noTextEdit="1"/>
          </p:cNvSpPr>
          <p:nvPr>
            <p:ph type="sldImg"/>
          </p:nvPr>
        </p:nvSpPr>
        <p:spPr>
          <a:ln/>
        </p:spPr>
      </p:sp>
      <p:sp>
        <p:nvSpPr>
          <p:cNvPr id="4198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8485660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35155E3-2DA9-454A-9EA7-1E3FFB6C82F3}" type="slidenum">
              <a:rPr lang="en-US"/>
              <a:pPr/>
              <a:t>12</a:t>
            </a:fld>
            <a:endParaRPr lang="en-US"/>
          </a:p>
        </p:txBody>
      </p:sp>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262205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35155E3-2DA9-454A-9EA7-1E3FFB6C82F3}" type="slidenum">
              <a:rPr lang="en-US"/>
              <a:pPr/>
              <a:t>13</a:t>
            </a:fld>
            <a:endParaRPr lang="en-US"/>
          </a:p>
        </p:txBody>
      </p:sp>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3103804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48F0D4C-C771-4CB7-BA9C-036A159F4551}" type="slidenum">
              <a:rPr lang="en-US"/>
              <a:pPr/>
              <a:t>14</a:t>
            </a:fld>
            <a:endParaRPr lang="en-US"/>
          </a:p>
        </p:txBody>
      </p:sp>
      <p:sp>
        <p:nvSpPr>
          <p:cNvPr id="43010" name="Rectangle 2"/>
          <p:cNvSpPr>
            <a:spLocks noGrp="1" noRot="1" noChangeAspect="1" noChangeArrowheads="1" noTextEdit="1"/>
          </p:cNvSpPr>
          <p:nvPr>
            <p:ph type="sldImg"/>
          </p:nvPr>
        </p:nvSpPr>
        <p:spPr>
          <a:ln/>
        </p:spPr>
      </p:sp>
      <p:sp>
        <p:nvSpPr>
          <p:cNvPr id="4301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38667419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CD27368-DBCC-4A89-ABB9-853405007073}" type="slidenum">
              <a:rPr lang="en-US"/>
              <a:pPr/>
              <a:t>15</a:t>
            </a:fld>
            <a:endParaRPr lang="en-US"/>
          </a:p>
        </p:txBody>
      </p:sp>
      <p:sp>
        <p:nvSpPr>
          <p:cNvPr id="44034" name="Rectangle 2"/>
          <p:cNvSpPr>
            <a:spLocks noGrp="1" noRot="1" noChangeAspect="1" noChangeArrowheads="1" noTextEdit="1"/>
          </p:cNvSpPr>
          <p:nvPr>
            <p:ph type="sldImg"/>
          </p:nvPr>
        </p:nvSpPr>
        <p:spPr>
          <a:ln/>
        </p:spPr>
      </p:sp>
      <p:sp>
        <p:nvSpPr>
          <p:cNvPr id="4403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0484728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E9F015E-49AA-4587-8A8D-4A03A0FE4FE4}" type="slidenum">
              <a:rPr lang="en-US"/>
              <a:pPr/>
              <a:t>16</a:t>
            </a:fld>
            <a:endParaRPr lang="en-US"/>
          </a:p>
        </p:txBody>
      </p:sp>
      <p:sp>
        <p:nvSpPr>
          <p:cNvPr id="53250" name="Rectangle 2"/>
          <p:cNvSpPr>
            <a:spLocks noGrp="1" noRot="1" noChangeAspect="1" noChangeArrowheads="1" noTextEdit="1"/>
          </p:cNvSpPr>
          <p:nvPr>
            <p:ph type="sldImg"/>
          </p:nvPr>
        </p:nvSpPr>
        <p:spPr>
          <a:ln/>
        </p:spPr>
      </p:sp>
      <p:sp>
        <p:nvSpPr>
          <p:cNvPr id="5325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41339523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35155E3-2DA9-454A-9EA7-1E3FFB6C82F3}" type="slidenum">
              <a:rPr lang="en-US"/>
              <a:pPr/>
              <a:t>17</a:t>
            </a:fld>
            <a:endParaRPr lang="en-US"/>
          </a:p>
        </p:txBody>
      </p:sp>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3782809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35155E3-2DA9-454A-9EA7-1E3FFB6C82F3}" type="slidenum">
              <a:rPr lang="en-US"/>
              <a:pPr/>
              <a:t>18</a:t>
            </a:fld>
            <a:endParaRPr lang="en-US"/>
          </a:p>
        </p:txBody>
      </p:sp>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7804375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35155E3-2DA9-454A-9EA7-1E3FFB6C82F3}" type="slidenum">
              <a:rPr lang="en-US"/>
              <a:pPr/>
              <a:t>19</a:t>
            </a:fld>
            <a:endParaRPr lang="en-US"/>
          </a:p>
        </p:txBody>
      </p:sp>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6785465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3DBF199-4815-4FBE-9A18-8B4B081CA4C8}" type="slidenum">
              <a:rPr lang="en-US"/>
              <a:pPr/>
              <a:t>2</a:t>
            </a:fld>
            <a:endParaRPr lang="en-US"/>
          </a:p>
        </p:txBody>
      </p:sp>
      <p:sp>
        <p:nvSpPr>
          <p:cNvPr id="33794" name="Rectangle 2"/>
          <p:cNvSpPr>
            <a:spLocks noGrp="1" noRot="1" noChangeAspect="1" noChangeArrowheads="1" noTextEdit="1"/>
          </p:cNvSpPr>
          <p:nvPr>
            <p:ph type="sldImg"/>
          </p:nvPr>
        </p:nvSpPr>
        <p:spPr>
          <a:ln/>
        </p:spPr>
      </p:sp>
      <p:sp>
        <p:nvSpPr>
          <p:cNvPr id="3379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9134395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35155E3-2DA9-454A-9EA7-1E3FFB6C82F3}" type="slidenum">
              <a:rPr lang="en-US"/>
              <a:pPr/>
              <a:t>20</a:t>
            </a:fld>
            <a:endParaRPr lang="en-US"/>
          </a:p>
        </p:txBody>
      </p:sp>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247742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E0EAC5E-8A00-4FBB-B3A6-1C5D59D18A7A}" type="slidenum">
              <a:rPr lang="en-US"/>
              <a:pPr/>
              <a:t>3</a:t>
            </a:fld>
            <a:endParaRPr lang="en-US"/>
          </a:p>
        </p:txBody>
      </p:sp>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40757586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72ABE72-F664-43B5-847D-7A041E463F26}" type="slidenum">
              <a:rPr lang="en-US"/>
              <a:pPr/>
              <a:t>4</a:t>
            </a:fld>
            <a:endParaRPr lang="en-US"/>
          </a:p>
        </p:txBody>
      </p:sp>
      <p:sp>
        <p:nvSpPr>
          <p:cNvPr id="35842" name="Rectangle 2"/>
          <p:cNvSpPr>
            <a:spLocks noGrp="1" noRot="1" noChangeAspect="1" noChangeArrowheads="1" noTextEdit="1"/>
          </p:cNvSpPr>
          <p:nvPr>
            <p:ph type="sldImg"/>
          </p:nvPr>
        </p:nvSpPr>
        <p:spPr>
          <a:ln/>
        </p:spPr>
      </p:sp>
      <p:sp>
        <p:nvSpPr>
          <p:cNvPr id="3584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9201360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2CAF5AA-B732-4BAB-A5E3-0AA937140D2B}" type="slidenum">
              <a:rPr lang="en-US"/>
              <a:pPr/>
              <a:t>5</a:t>
            </a:fld>
            <a:endParaRPr lang="en-US"/>
          </a:p>
        </p:txBody>
      </p:sp>
      <p:sp>
        <p:nvSpPr>
          <p:cNvPr id="36866" name="Rectangle 2"/>
          <p:cNvSpPr>
            <a:spLocks noGrp="1" noRot="1" noChangeAspect="1" noChangeArrowheads="1" noTextEdit="1"/>
          </p:cNvSpPr>
          <p:nvPr>
            <p:ph type="sldImg"/>
          </p:nvPr>
        </p:nvSpPr>
        <p:spPr>
          <a:ln/>
        </p:spPr>
      </p:sp>
      <p:sp>
        <p:nvSpPr>
          <p:cNvPr id="3686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40795438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C7ABAC0-6E57-4911-897A-3E3E4188991B}" type="slidenum">
              <a:rPr lang="en-US"/>
              <a:pPr/>
              <a:t>6</a:t>
            </a:fld>
            <a:endParaRPr lang="en-US"/>
          </a:p>
        </p:txBody>
      </p:sp>
      <p:sp>
        <p:nvSpPr>
          <p:cNvPr id="37890" name="Rectangle 2"/>
          <p:cNvSpPr>
            <a:spLocks noGrp="1" noRot="1" noChangeAspect="1" noChangeArrowheads="1" noTextEdit="1"/>
          </p:cNvSpPr>
          <p:nvPr>
            <p:ph type="sldImg"/>
          </p:nvPr>
        </p:nvSpPr>
        <p:spPr>
          <a:ln/>
        </p:spPr>
      </p:sp>
      <p:sp>
        <p:nvSpPr>
          <p:cNvPr id="3789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27683013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07D8FE9-E5C2-4FA8-88F5-31B409904A96}" type="slidenum">
              <a:rPr lang="en-US"/>
              <a:pPr/>
              <a:t>7</a:t>
            </a:fld>
            <a:endParaRPr lang="en-US"/>
          </a:p>
        </p:txBody>
      </p:sp>
      <p:sp>
        <p:nvSpPr>
          <p:cNvPr id="39938" name="Rectangle 2"/>
          <p:cNvSpPr>
            <a:spLocks noGrp="1" noRot="1" noChangeAspect="1" noChangeArrowheads="1" noTextEdit="1"/>
          </p:cNvSpPr>
          <p:nvPr>
            <p:ph type="sldImg"/>
          </p:nvPr>
        </p:nvSpPr>
        <p:spPr>
          <a:ln/>
        </p:spPr>
      </p:sp>
      <p:sp>
        <p:nvSpPr>
          <p:cNvPr id="3993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7593363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3A30AC2-0AFC-4CE3-98BD-4CE6932711F6}" type="slidenum">
              <a:rPr lang="en-US"/>
              <a:pPr/>
              <a:t>8</a:t>
            </a:fld>
            <a:endParaRPr lang="en-US"/>
          </a:p>
        </p:txBody>
      </p:sp>
      <p:sp>
        <p:nvSpPr>
          <p:cNvPr id="38914" name="Rectangle 2"/>
          <p:cNvSpPr>
            <a:spLocks noGrp="1" noRot="1" noChangeAspect="1" noChangeArrowheads="1" noTextEdit="1"/>
          </p:cNvSpPr>
          <p:nvPr>
            <p:ph type="sldImg"/>
          </p:nvPr>
        </p:nvSpPr>
        <p:spPr>
          <a:ln/>
        </p:spPr>
      </p:sp>
      <p:sp>
        <p:nvSpPr>
          <p:cNvPr id="3891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5154693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3C7FA4B-2E69-4BBB-8FAF-DCB7ECCEFA11}" type="slidenum">
              <a:rPr lang="en-US"/>
              <a:pPr/>
              <a:t>9</a:t>
            </a:fld>
            <a:endParaRPr lang="en-US"/>
          </a:p>
        </p:txBody>
      </p:sp>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9096085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5F47C67-BAEC-485C-AEB9-94C1B1B1A9D0}"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369C18F-408A-4972-B3B7-2A311E5594E9}"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9F68A4D-BB40-4938-85BA-FAD593830B5F}"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9C451FF-395C-4956-8147-7AC46B62E251}"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56C1EC2-B56E-4F91-BD32-733D19C78A3C}"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936B0F9C-920D-4200-B137-CC4DE06C09B4}"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EA600347-E9DF-41F5-B107-6FDFFAA3FD78}"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67C6CD96-134C-4B92-A7A7-2FAEC56837B3}"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D5F689BD-D4F2-4132-8BB3-A8FA35AB25C8}"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DC6C2046-3ABB-4346-84B2-29842C62F952}"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A83302D3-799F-493D-8C1F-CE677549605B}"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bright="60000" contrast="-70000"/>
          </a:blip>
          <a:srcRect/>
          <a:stretch>
            <a:fillRect l="-13000" t="-13000" r="-13000"/>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34694C48-8F76-43E4-8C3B-375E8110FFD7}" type="slidenum">
              <a:rPr lang="en-US"/>
              <a:pPr/>
              <a:t>‹#›</a:t>
            </a:fld>
            <a:endParaRPr lang="en-US"/>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6.jpeg"/></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9.jpeg"/></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3.jpeg"/><Relationship Id="rId7"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0" y="0"/>
            <a:ext cx="2438400" cy="1143000"/>
          </a:xfrm>
          <a:prstGeom prst="rect">
            <a:avLst/>
          </a:prstGeom>
          <a:solidFill>
            <a:srgbClr val="000000">
              <a:alpha val="5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Box 5"/>
          <p:cNvSpPr txBox="1">
            <a:spLocks noChangeArrowheads="1"/>
          </p:cNvSpPr>
          <p:nvPr/>
        </p:nvSpPr>
        <p:spPr bwMode="auto">
          <a:xfrm>
            <a:off x="0" y="0"/>
            <a:ext cx="9144000" cy="1143000"/>
          </a:xfrm>
          <a:prstGeom prst="rect">
            <a:avLst/>
          </a:prstGeom>
          <a:solidFill>
            <a:srgbClr val="000000">
              <a:alpha val="40000"/>
            </a:srgbClr>
          </a:solidFill>
          <a:ln w="9525">
            <a:noFill/>
            <a:miter lim="800000"/>
            <a:headEnd/>
            <a:tailEnd/>
          </a:ln>
        </p:spPr>
        <p:txBody>
          <a:bodyPr lIns="274320" tIns="137160" bIns="91440"/>
          <a:lstStyle/>
          <a:p>
            <a:pPr marL="112713" indent="-4763">
              <a:tabLst>
                <a:tab pos="2455863" algn="l"/>
              </a:tabLst>
            </a:pPr>
            <a:r>
              <a:rPr lang="en-US" sz="2800" b="1" dirty="0">
                <a:solidFill>
                  <a:srgbClr val="FFFFFF"/>
                </a:solidFill>
                <a:latin typeface="Helvetica"/>
                <a:cs typeface="Helvetica"/>
              </a:rPr>
              <a:t>Lesson 26 	The Value of Work and</a:t>
            </a:r>
            <a:br>
              <a:rPr lang="en-US" sz="2800" b="1" dirty="0">
                <a:solidFill>
                  <a:srgbClr val="FFFFFF"/>
                </a:solidFill>
                <a:latin typeface="Helvetica"/>
                <a:cs typeface="Helvetica"/>
              </a:rPr>
            </a:br>
            <a:r>
              <a:rPr lang="en-US" sz="2800" b="1" dirty="0">
                <a:solidFill>
                  <a:srgbClr val="FFFFFF"/>
                </a:solidFill>
                <a:latin typeface="Helvetica"/>
                <a:cs typeface="Helvetica"/>
              </a:rPr>
              <a:t>	Male Initiative in the World</a:t>
            </a:r>
          </a:p>
        </p:txBody>
      </p:sp>
      <p:sp>
        <p:nvSpPr>
          <p:cNvPr id="7" name="TextBox 6"/>
          <p:cNvSpPr txBox="1">
            <a:spLocks noChangeArrowheads="1"/>
          </p:cNvSpPr>
          <p:nvPr/>
        </p:nvSpPr>
        <p:spPr bwMode="auto">
          <a:xfrm>
            <a:off x="0" y="6096000"/>
            <a:ext cx="9144000" cy="762000"/>
          </a:xfrm>
          <a:prstGeom prst="rect">
            <a:avLst/>
          </a:prstGeom>
          <a:solidFill>
            <a:srgbClr val="000000">
              <a:alpha val="64000"/>
            </a:srgbClr>
          </a:solidFill>
          <a:ln w="9525">
            <a:noFill/>
            <a:miter lim="800000"/>
            <a:headEnd/>
            <a:tailEnd/>
          </a:ln>
        </p:spPr>
        <p:txBody>
          <a:bodyPr lIns="182880" tIns="91440" rIns="274320"/>
          <a:lstStyle/>
          <a:p>
            <a:pPr marL="228600" algn="r"/>
            <a:r>
              <a:rPr lang="en-US" sz="3200" b="1" dirty="0">
                <a:solidFill>
                  <a:srgbClr val="FFFFFF"/>
                </a:solidFill>
                <a:latin typeface="Helvetica"/>
                <a:cs typeface="Helvetica"/>
              </a:rPr>
              <a:t>Rejoicing in God’s Good Design</a:t>
            </a: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48132" name="Text Box 4"/>
          <p:cNvSpPr txBox="1">
            <a:spLocks noChangeArrowheads="1"/>
          </p:cNvSpPr>
          <p:nvPr/>
        </p:nvSpPr>
        <p:spPr bwMode="auto">
          <a:xfrm>
            <a:off x="457200" y="1177528"/>
            <a:ext cx="8610600" cy="4308872"/>
          </a:xfrm>
          <a:prstGeom prst="rect">
            <a:avLst/>
          </a:prstGeom>
          <a:noFill/>
          <a:ln w="9525">
            <a:noFill/>
            <a:miter lim="800000"/>
            <a:headEnd/>
            <a:tailEnd/>
          </a:ln>
          <a:effectLst/>
        </p:spPr>
        <p:txBody>
          <a:bodyPr wrap="square">
            <a:spAutoFit/>
          </a:bodyPr>
          <a:lstStyle/>
          <a:p>
            <a:pPr>
              <a:spcBef>
                <a:spcPts val="0"/>
              </a:spcBef>
              <a:spcAft>
                <a:spcPts val="1200"/>
              </a:spcAft>
            </a:pPr>
            <a:r>
              <a:rPr lang="en-US" sz="2800" b="1" u="sng" dirty="0">
                <a:solidFill>
                  <a:schemeClr val="bg1"/>
                </a:solidFill>
                <a:latin typeface="Helvetica"/>
                <a:cs typeface="Helvetica"/>
              </a:rPr>
              <a:t>Laziness</a:t>
            </a:r>
            <a:r>
              <a:rPr lang="en-US" sz="2800" dirty="0">
                <a:solidFill>
                  <a:schemeClr val="bg2"/>
                </a:solidFill>
                <a:latin typeface="Helvetica"/>
                <a:cs typeface="Helvetica"/>
              </a:rPr>
              <a:t> and idleness lead to hunger and poverty. Yet the Bible gives many </a:t>
            </a:r>
            <a:r>
              <a:rPr lang="en-US" sz="2800" b="1" u="sng" dirty="0">
                <a:solidFill>
                  <a:schemeClr val="bg1"/>
                </a:solidFill>
                <a:latin typeface="Helvetica"/>
                <a:cs typeface="Helvetica"/>
              </a:rPr>
              <a:t>incentives</a:t>
            </a:r>
            <a:r>
              <a:rPr lang="en-US" sz="2800" dirty="0">
                <a:solidFill>
                  <a:schemeClr val="bg2"/>
                </a:solidFill>
                <a:latin typeface="Helvetica"/>
                <a:cs typeface="Helvetica"/>
              </a:rPr>
              <a:t> to work hard and diligently.</a:t>
            </a:r>
          </a:p>
          <a:p>
            <a:pPr>
              <a:spcBef>
                <a:spcPts val="0"/>
              </a:spcBef>
              <a:spcAft>
                <a:spcPts val="1200"/>
              </a:spcAft>
            </a:pPr>
            <a:r>
              <a:rPr lang="en-US" sz="2800" dirty="0">
                <a:solidFill>
                  <a:schemeClr val="bg2"/>
                </a:solidFill>
                <a:latin typeface="Helvetica"/>
                <a:cs typeface="Helvetica"/>
              </a:rPr>
              <a:t>Proverbs 16:26—</a:t>
            </a:r>
          </a:p>
          <a:p>
            <a:pPr>
              <a:spcBef>
                <a:spcPts val="0"/>
              </a:spcBef>
              <a:spcAft>
                <a:spcPts val="1200"/>
              </a:spcAft>
            </a:pPr>
            <a:r>
              <a:rPr lang="en-US" sz="2800" dirty="0">
                <a:solidFill>
                  <a:schemeClr val="bg2"/>
                </a:solidFill>
                <a:latin typeface="Helvetica"/>
                <a:cs typeface="Helvetica"/>
              </a:rPr>
              <a:t>Proverbs 12:14—</a:t>
            </a:r>
          </a:p>
          <a:p>
            <a:pPr>
              <a:spcBef>
                <a:spcPts val="0"/>
              </a:spcBef>
              <a:spcAft>
                <a:spcPts val="1200"/>
              </a:spcAft>
            </a:pPr>
            <a:r>
              <a:rPr lang="en-US" sz="2800" dirty="0">
                <a:solidFill>
                  <a:schemeClr val="bg2"/>
                </a:solidFill>
                <a:latin typeface="Helvetica"/>
                <a:cs typeface="Helvetica"/>
              </a:rPr>
              <a:t>Proverbs 12:24—</a:t>
            </a:r>
          </a:p>
          <a:p>
            <a:pPr>
              <a:spcBef>
                <a:spcPts val="0"/>
              </a:spcBef>
              <a:spcAft>
                <a:spcPts val="1200"/>
              </a:spcAft>
            </a:pPr>
            <a:r>
              <a:rPr lang="en-US" sz="2800" dirty="0">
                <a:solidFill>
                  <a:schemeClr val="bg2"/>
                </a:solidFill>
                <a:latin typeface="Helvetica"/>
                <a:cs typeface="Helvetica"/>
              </a:rPr>
              <a:t>Proverbs 12:27—</a:t>
            </a:r>
          </a:p>
          <a:p>
            <a:pPr>
              <a:spcBef>
                <a:spcPts val="0"/>
              </a:spcBef>
              <a:spcAft>
                <a:spcPts val="1200"/>
              </a:spcAft>
            </a:pPr>
            <a:r>
              <a:rPr lang="en-US" sz="2800" dirty="0">
                <a:solidFill>
                  <a:schemeClr val="bg2"/>
                </a:solidFill>
                <a:latin typeface="Helvetica"/>
                <a:cs typeface="Helvetica"/>
              </a:rPr>
              <a:t>Proverbs 13:4—</a:t>
            </a:r>
            <a:endParaRPr lang="en-US" sz="2800" i="1" dirty="0">
              <a:solidFill>
                <a:schemeClr val="bg2"/>
              </a:solidFill>
              <a:latin typeface="Helvetica"/>
              <a:cs typeface="Helvetica"/>
            </a:endParaRPr>
          </a:p>
        </p:txBody>
      </p:sp>
      <p:sp>
        <p:nvSpPr>
          <p:cNvPr id="48134" name="Text Box 6"/>
          <p:cNvSpPr txBox="1">
            <a:spLocks noChangeArrowheads="1"/>
          </p:cNvSpPr>
          <p:nvPr/>
        </p:nvSpPr>
        <p:spPr bwMode="auto">
          <a:xfrm>
            <a:off x="3200400" y="2629996"/>
            <a:ext cx="3822700" cy="488950"/>
          </a:xfrm>
          <a:prstGeom prst="rect">
            <a:avLst/>
          </a:prstGeom>
          <a:noFill/>
          <a:ln w="9525">
            <a:noFill/>
            <a:miter lim="800000"/>
            <a:headEnd/>
            <a:tailEnd/>
          </a:ln>
          <a:effectLst/>
        </p:spPr>
        <p:txBody>
          <a:bodyPr wrap="square">
            <a:spAutoFit/>
          </a:bodyPr>
          <a:lstStyle/>
          <a:p>
            <a:pPr>
              <a:spcBef>
                <a:spcPct val="50000"/>
              </a:spcBef>
            </a:pPr>
            <a:r>
              <a:rPr lang="en-US" sz="2600" b="1" dirty="0">
                <a:solidFill>
                  <a:schemeClr val="bg1"/>
                </a:solidFill>
                <a:latin typeface="Helvetica"/>
                <a:cs typeface="Helvetica"/>
              </a:rPr>
              <a:t>Our own needs</a:t>
            </a:r>
          </a:p>
        </p:txBody>
      </p:sp>
      <p:sp>
        <p:nvSpPr>
          <p:cNvPr id="48135" name="Text Box 7"/>
          <p:cNvSpPr txBox="1">
            <a:spLocks noChangeArrowheads="1"/>
          </p:cNvSpPr>
          <p:nvPr/>
        </p:nvSpPr>
        <p:spPr bwMode="auto">
          <a:xfrm>
            <a:off x="3200400" y="3218959"/>
            <a:ext cx="3822700" cy="492443"/>
          </a:xfrm>
          <a:prstGeom prst="rect">
            <a:avLst/>
          </a:prstGeom>
          <a:noFill/>
          <a:ln w="9525">
            <a:noFill/>
            <a:miter lim="800000"/>
            <a:headEnd/>
            <a:tailEnd/>
          </a:ln>
          <a:effectLst/>
        </p:spPr>
        <p:txBody>
          <a:bodyPr wrap="square">
            <a:spAutoFit/>
          </a:bodyPr>
          <a:lstStyle/>
          <a:p>
            <a:pPr>
              <a:spcBef>
                <a:spcPct val="50000"/>
              </a:spcBef>
            </a:pPr>
            <a:r>
              <a:rPr lang="en-US" sz="2600" b="1" dirty="0">
                <a:solidFill>
                  <a:schemeClr val="bg1"/>
                </a:solidFill>
                <a:latin typeface="Helvetica"/>
                <a:cs typeface="Helvetica"/>
              </a:rPr>
              <a:t>Rewards, satisfaction</a:t>
            </a:r>
          </a:p>
        </p:txBody>
      </p:sp>
      <p:sp>
        <p:nvSpPr>
          <p:cNvPr id="48136" name="Text Box 8"/>
          <p:cNvSpPr txBox="1">
            <a:spLocks noChangeArrowheads="1"/>
          </p:cNvSpPr>
          <p:nvPr/>
        </p:nvSpPr>
        <p:spPr bwMode="auto">
          <a:xfrm>
            <a:off x="3179857" y="3796876"/>
            <a:ext cx="3822700" cy="488950"/>
          </a:xfrm>
          <a:prstGeom prst="rect">
            <a:avLst/>
          </a:prstGeom>
          <a:noFill/>
          <a:ln w="9525">
            <a:noFill/>
            <a:miter lim="800000"/>
            <a:headEnd/>
            <a:tailEnd/>
          </a:ln>
          <a:effectLst/>
        </p:spPr>
        <p:txBody>
          <a:bodyPr wrap="square">
            <a:spAutoFit/>
          </a:bodyPr>
          <a:lstStyle/>
          <a:p>
            <a:pPr>
              <a:spcBef>
                <a:spcPct val="50000"/>
              </a:spcBef>
            </a:pPr>
            <a:r>
              <a:rPr lang="en-US" sz="2600" b="1" dirty="0">
                <a:solidFill>
                  <a:schemeClr val="bg1"/>
                </a:solidFill>
                <a:latin typeface="Helvetica"/>
                <a:cs typeface="Helvetica"/>
              </a:rPr>
              <a:t>Respect, position</a:t>
            </a:r>
          </a:p>
        </p:txBody>
      </p:sp>
      <p:sp>
        <p:nvSpPr>
          <p:cNvPr id="48137" name="Text Box 9"/>
          <p:cNvSpPr txBox="1">
            <a:spLocks noChangeArrowheads="1"/>
          </p:cNvSpPr>
          <p:nvPr/>
        </p:nvSpPr>
        <p:spPr bwMode="auto">
          <a:xfrm>
            <a:off x="3184498" y="4382556"/>
            <a:ext cx="4889500" cy="488950"/>
          </a:xfrm>
          <a:prstGeom prst="rect">
            <a:avLst/>
          </a:prstGeom>
          <a:noFill/>
          <a:ln w="9525">
            <a:noFill/>
            <a:miter lim="800000"/>
            <a:headEnd/>
            <a:tailEnd/>
          </a:ln>
          <a:effectLst/>
        </p:spPr>
        <p:txBody>
          <a:bodyPr wrap="square">
            <a:spAutoFit/>
          </a:bodyPr>
          <a:lstStyle/>
          <a:p>
            <a:pPr>
              <a:spcBef>
                <a:spcPct val="50000"/>
              </a:spcBef>
            </a:pPr>
            <a:r>
              <a:rPr lang="en-US" sz="2600" b="1" dirty="0">
                <a:solidFill>
                  <a:schemeClr val="bg1"/>
                </a:solidFill>
                <a:latin typeface="Helvetica"/>
                <a:cs typeface="Helvetica"/>
              </a:rPr>
              <a:t>Rewards, compensation</a:t>
            </a:r>
          </a:p>
        </p:txBody>
      </p:sp>
      <p:sp>
        <p:nvSpPr>
          <p:cNvPr id="48138" name="Text Box 10"/>
          <p:cNvSpPr txBox="1">
            <a:spLocks noChangeArrowheads="1"/>
          </p:cNvSpPr>
          <p:nvPr/>
        </p:nvSpPr>
        <p:spPr bwMode="auto">
          <a:xfrm>
            <a:off x="2981656" y="4952468"/>
            <a:ext cx="5511800" cy="492443"/>
          </a:xfrm>
          <a:prstGeom prst="rect">
            <a:avLst/>
          </a:prstGeom>
          <a:noFill/>
          <a:ln w="9525">
            <a:noFill/>
            <a:miter lim="800000"/>
            <a:headEnd/>
            <a:tailEnd/>
          </a:ln>
          <a:effectLst/>
        </p:spPr>
        <p:txBody>
          <a:bodyPr wrap="square">
            <a:spAutoFit/>
          </a:bodyPr>
          <a:lstStyle/>
          <a:p>
            <a:pPr>
              <a:spcBef>
                <a:spcPct val="50000"/>
              </a:spcBef>
            </a:pPr>
            <a:r>
              <a:rPr lang="en-US" sz="2600" b="1" dirty="0">
                <a:solidFill>
                  <a:schemeClr val="bg1"/>
                </a:solidFill>
                <a:latin typeface="Helvetica"/>
                <a:cs typeface="Helvetica"/>
              </a:rPr>
              <a:t>Emotional stability, satisfaction</a:t>
            </a:r>
          </a:p>
        </p:txBody>
      </p:sp>
      <p:sp>
        <p:nvSpPr>
          <p:cNvPr id="9" name="Title 2"/>
          <p:cNvSpPr txBox="1">
            <a:spLocks/>
          </p:cNvSpPr>
          <p:nvPr/>
        </p:nvSpPr>
        <p:spPr>
          <a:xfrm>
            <a:off x="0" y="0"/>
            <a:ext cx="9144000" cy="762000"/>
          </a:xfrm>
          <a:prstGeom prst="rect">
            <a:avLst/>
          </a:prstGeom>
          <a:solidFill>
            <a:srgbClr val="F3BA00"/>
          </a:solidFill>
          <a:effectLst>
            <a:outerShdw blurRad="60325" dir="2700000" algn="tl" rotWithShape="0">
              <a:srgbClr val="000000">
                <a:alpha val="43000"/>
              </a:srgbClr>
            </a:outerShdw>
          </a:effectLst>
        </p:spPr>
        <p:txBody>
          <a:bodyPr vert="horz" lIns="182880" tIns="91440" rIns="91440" bIns="45720" rtlCol="0" anchor="ctr">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117475" lvl="0" fontAlgn="auto">
              <a:spcAft>
                <a:spcPts val="0"/>
              </a:spcAft>
              <a:defRPr/>
            </a:pPr>
            <a:r>
              <a:rPr lang="en-US" sz="3300" b="1" dirty="0">
                <a:solidFill>
                  <a:schemeClr val="bg1"/>
                </a:solidFill>
                <a:latin typeface="Helvetica"/>
                <a:ea typeface="+mj-ea"/>
                <a:cs typeface="Helvetica"/>
              </a:rPr>
              <a:t>Refusal to Work Brings Hunger and Poverty</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8134"/>
                                        </p:tgtEl>
                                        <p:attrNameLst>
                                          <p:attrName>style.visibility</p:attrName>
                                        </p:attrNameLst>
                                      </p:cBhvr>
                                      <p:to>
                                        <p:strVal val="visible"/>
                                      </p:to>
                                    </p:set>
                                    <p:animEffect transition="in" filter="blinds(horizontal)">
                                      <p:cBhvr>
                                        <p:cTn id="7" dur="500"/>
                                        <p:tgtEl>
                                          <p:spTgt spid="4813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8135"/>
                                        </p:tgtEl>
                                        <p:attrNameLst>
                                          <p:attrName>style.visibility</p:attrName>
                                        </p:attrNameLst>
                                      </p:cBhvr>
                                      <p:to>
                                        <p:strVal val="visible"/>
                                      </p:to>
                                    </p:set>
                                    <p:animEffect transition="in" filter="blinds(horizontal)">
                                      <p:cBhvr>
                                        <p:cTn id="12" dur="500"/>
                                        <p:tgtEl>
                                          <p:spTgt spid="4813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8136"/>
                                        </p:tgtEl>
                                        <p:attrNameLst>
                                          <p:attrName>style.visibility</p:attrName>
                                        </p:attrNameLst>
                                      </p:cBhvr>
                                      <p:to>
                                        <p:strVal val="visible"/>
                                      </p:to>
                                    </p:set>
                                    <p:animEffect transition="in" filter="blinds(horizontal)">
                                      <p:cBhvr>
                                        <p:cTn id="17" dur="500"/>
                                        <p:tgtEl>
                                          <p:spTgt spid="4813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8137"/>
                                        </p:tgtEl>
                                        <p:attrNameLst>
                                          <p:attrName>style.visibility</p:attrName>
                                        </p:attrNameLst>
                                      </p:cBhvr>
                                      <p:to>
                                        <p:strVal val="visible"/>
                                      </p:to>
                                    </p:set>
                                    <p:animEffect transition="in" filter="blinds(horizontal)">
                                      <p:cBhvr>
                                        <p:cTn id="22" dur="500"/>
                                        <p:tgtEl>
                                          <p:spTgt spid="4813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8138"/>
                                        </p:tgtEl>
                                        <p:attrNameLst>
                                          <p:attrName>style.visibility</p:attrName>
                                        </p:attrNameLst>
                                      </p:cBhvr>
                                      <p:to>
                                        <p:strVal val="visible"/>
                                      </p:to>
                                    </p:set>
                                    <p:animEffect transition="in" filter="blinds(horizontal)">
                                      <p:cBhvr>
                                        <p:cTn id="27" dur="500"/>
                                        <p:tgtEl>
                                          <p:spTgt spid="48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4" grpId="0"/>
      <p:bldP spid="48135" grpId="0"/>
      <p:bldP spid="48136" grpId="0"/>
      <p:bldP spid="48137" grpId="0"/>
      <p:bldP spid="48138"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24580" name="Text Box 4"/>
          <p:cNvSpPr txBox="1">
            <a:spLocks noChangeArrowheads="1"/>
          </p:cNvSpPr>
          <p:nvPr/>
        </p:nvSpPr>
        <p:spPr bwMode="auto">
          <a:xfrm>
            <a:off x="381000" y="1083945"/>
            <a:ext cx="8229600" cy="2954655"/>
          </a:xfrm>
          <a:prstGeom prst="rect">
            <a:avLst/>
          </a:prstGeom>
          <a:noFill/>
          <a:ln w="9525">
            <a:noFill/>
            <a:miter lim="800000"/>
            <a:headEnd/>
            <a:tailEnd/>
          </a:ln>
          <a:effectLst/>
        </p:spPr>
        <p:txBody>
          <a:bodyPr>
            <a:spAutoFit/>
          </a:bodyPr>
          <a:lstStyle/>
          <a:p>
            <a:pPr indent="-230188">
              <a:spcBef>
                <a:spcPts val="0"/>
              </a:spcBef>
              <a:spcAft>
                <a:spcPts val="1200"/>
              </a:spcAft>
            </a:pPr>
            <a:r>
              <a:rPr lang="en-US" sz="2600" dirty="0">
                <a:solidFill>
                  <a:schemeClr val="bg2"/>
                </a:solidFill>
                <a:latin typeface="Helvetica"/>
                <a:cs typeface="Helvetica"/>
              </a:rPr>
              <a:t>2 Thessalonians 3:6-12</a:t>
            </a:r>
          </a:p>
          <a:p>
            <a:pPr marL="341313" indent="-341313">
              <a:spcBef>
                <a:spcPts val="0"/>
              </a:spcBef>
              <a:spcAft>
                <a:spcPts val="1200"/>
              </a:spcAft>
              <a:buFontTx/>
              <a:buChar char="•"/>
            </a:pPr>
            <a:r>
              <a:rPr lang="en-US" sz="2600" dirty="0">
                <a:solidFill>
                  <a:schemeClr val="bg2"/>
                </a:solidFill>
                <a:latin typeface="Helvetica"/>
                <a:cs typeface="Helvetica"/>
              </a:rPr>
              <a:t>Do not keep company with other believers who are idlers</a:t>
            </a:r>
          </a:p>
          <a:p>
            <a:pPr marL="341313" indent="-341313">
              <a:spcBef>
                <a:spcPts val="0"/>
              </a:spcBef>
              <a:spcAft>
                <a:spcPts val="1200"/>
              </a:spcAft>
              <a:buFontTx/>
              <a:buChar char="•"/>
            </a:pPr>
            <a:r>
              <a:rPr lang="en-US" sz="2600" b="1" u="sng" dirty="0">
                <a:solidFill>
                  <a:schemeClr val="bg1"/>
                </a:solidFill>
                <a:latin typeface="Helvetica"/>
                <a:cs typeface="Helvetica"/>
              </a:rPr>
              <a:t>Imitate</a:t>
            </a:r>
            <a:r>
              <a:rPr lang="en-US" sz="2600" dirty="0">
                <a:solidFill>
                  <a:schemeClr val="bg2"/>
                </a:solidFill>
                <a:latin typeface="Helvetica"/>
                <a:cs typeface="Helvetica"/>
              </a:rPr>
              <a:t> Paul’s example of hard work</a:t>
            </a:r>
          </a:p>
          <a:p>
            <a:pPr marL="341313" indent="-341313">
              <a:spcBef>
                <a:spcPts val="0"/>
              </a:spcBef>
              <a:spcAft>
                <a:spcPts val="1200"/>
              </a:spcAft>
              <a:buFontTx/>
              <a:buChar char="•"/>
            </a:pPr>
            <a:r>
              <a:rPr lang="en-US" sz="2600" dirty="0">
                <a:solidFill>
                  <a:schemeClr val="bg2"/>
                </a:solidFill>
                <a:latin typeface="Helvetica"/>
                <a:cs typeface="Helvetica"/>
              </a:rPr>
              <a:t>Those who don’t work should be</a:t>
            </a:r>
            <a:r>
              <a:rPr lang="en-US" sz="2600" i="1" dirty="0">
                <a:solidFill>
                  <a:schemeClr val="bg2"/>
                </a:solidFill>
                <a:latin typeface="Helvetica"/>
                <a:cs typeface="Helvetica"/>
              </a:rPr>
              <a:t> </a:t>
            </a:r>
            <a:r>
              <a:rPr lang="en-US" sz="2600" b="1" u="sng" dirty="0">
                <a:solidFill>
                  <a:schemeClr val="bg1"/>
                </a:solidFill>
                <a:latin typeface="Helvetica"/>
                <a:cs typeface="Helvetica"/>
              </a:rPr>
              <a:t>denied food</a:t>
            </a:r>
            <a:r>
              <a:rPr lang="en-US" sz="2600" b="1" dirty="0">
                <a:solidFill>
                  <a:schemeClr val="bg1"/>
                </a:solidFill>
                <a:latin typeface="Helvetica"/>
                <a:cs typeface="Helvetica"/>
              </a:rPr>
              <a:t> </a:t>
            </a:r>
            <a:r>
              <a:rPr lang="en-US" sz="2600" dirty="0">
                <a:solidFill>
                  <a:schemeClr val="bg2"/>
                </a:solidFill>
                <a:latin typeface="Helvetica"/>
                <a:cs typeface="Helvetica"/>
              </a:rPr>
              <a:t>from others</a:t>
            </a:r>
            <a:endParaRPr lang="en-US" sz="2600" i="1" dirty="0">
              <a:solidFill>
                <a:schemeClr val="bg2"/>
              </a:solidFill>
              <a:latin typeface="Helvetica"/>
              <a:cs typeface="Helvetica"/>
            </a:endParaRPr>
          </a:p>
        </p:txBody>
      </p:sp>
      <p:sp>
        <p:nvSpPr>
          <p:cNvPr id="24587" name="Text Box 11"/>
          <p:cNvSpPr txBox="1">
            <a:spLocks noChangeArrowheads="1"/>
          </p:cNvSpPr>
          <p:nvPr/>
        </p:nvSpPr>
        <p:spPr bwMode="auto">
          <a:xfrm>
            <a:off x="533400" y="4343400"/>
            <a:ext cx="3962400" cy="1231106"/>
          </a:xfrm>
          <a:prstGeom prst="rect">
            <a:avLst/>
          </a:prstGeom>
          <a:solidFill>
            <a:schemeClr val="bg1">
              <a:alpha val="69804"/>
            </a:schemeClr>
          </a:solidFill>
          <a:ln w="9525">
            <a:noFill/>
            <a:miter lim="800000"/>
            <a:headEnd/>
            <a:tailEnd/>
          </a:ln>
          <a:effectLst/>
        </p:spPr>
        <p:txBody>
          <a:bodyPr wrap="square" lIns="182880" tIns="182880" rIns="182880" bIns="182880">
            <a:spAutoFit/>
          </a:bodyPr>
          <a:lstStyle/>
          <a:p>
            <a:pPr algn="ctr">
              <a:spcBef>
                <a:spcPct val="50000"/>
              </a:spcBef>
            </a:pPr>
            <a:r>
              <a:rPr lang="en-US" sz="2800" dirty="0">
                <a:latin typeface="Helvetica"/>
                <a:cs typeface="Helvetica"/>
              </a:rPr>
              <a:t>Busy </a:t>
            </a:r>
            <a:r>
              <a:rPr lang="en-US" sz="2800" b="1" u="sng" dirty="0">
                <a:latin typeface="Helvetica"/>
                <a:cs typeface="Helvetica"/>
              </a:rPr>
              <a:t>at work</a:t>
            </a:r>
            <a:r>
              <a:rPr lang="en-US" sz="2800" dirty="0">
                <a:latin typeface="Helvetica"/>
                <a:cs typeface="Helvetica"/>
              </a:rPr>
              <a:t> vs. </a:t>
            </a:r>
            <a:br>
              <a:rPr lang="en-US" sz="2800" dirty="0">
                <a:latin typeface="Helvetica"/>
                <a:cs typeface="Helvetica"/>
              </a:rPr>
            </a:br>
            <a:r>
              <a:rPr lang="en-US" sz="2800" dirty="0">
                <a:latin typeface="Helvetica"/>
                <a:cs typeface="Helvetica"/>
              </a:rPr>
              <a:t>being a </a:t>
            </a:r>
            <a:r>
              <a:rPr lang="en-US" sz="2800" b="1" u="sng" dirty="0">
                <a:latin typeface="Helvetica"/>
                <a:cs typeface="Helvetica"/>
              </a:rPr>
              <a:t>busybody</a:t>
            </a:r>
          </a:p>
        </p:txBody>
      </p:sp>
      <p:pic>
        <p:nvPicPr>
          <p:cNvPr id="24588" name="Picture 12" descr="83815235"/>
          <p:cNvPicPr>
            <a:picLocks noChangeAspect="1" noChangeArrowheads="1"/>
          </p:cNvPicPr>
          <p:nvPr/>
        </p:nvPicPr>
        <p:blipFill>
          <a:blip r:embed="rId4" cstate="print"/>
          <a:stretch>
            <a:fillRect/>
          </a:stretch>
        </p:blipFill>
        <p:spPr bwMode="auto">
          <a:xfrm>
            <a:off x="4876800" y="3733800"/>
            <a:ext cx="3657600" cy="2745219"/>
          </a:xfrm>
          <a:prstGeom prst="rect">
            <a:avLst/>
          </a:prstGeom>
          <a:ln>
            <a:noFill/>
          </a:ln>
          <a:effectLst>
            <a:outerShdw blurRad="101600" dir="2700000" algn="tl" rotWithShape="0">
              <a:srgbClr val="333333">
                <a:alpha val="65000"/>
              </a:srgbClr>
            </a:outerShdw>
          </a:effectLst>
        </p:spPr>
      </p:pic>
      <p:sp>
        <p:nvSpPr>
          <p:cNvPr id="6" name="Title 2"/>
          <p:cNvSpPr txBox="1">
            <a:spLocks/>
          </p:cNvSpPr>
          <p:nvPr/>
        </p:nvSpPr>
        <p:spPr>
          <a:xfrm>
            <a:off x="0" y="0"/>
            <a:ext cx="9144000" cy="762000"/>
          </a:xfrm>
          <a:prstGeom prst="rect">
            <a:avLst/>
          </a:prstGeom>
          <a:solidFill>
            <a:srgbClr val="F3BA00"/>
          </a:solidFill>
          <a:effectLst>
            <a:outerShdw blurRad="60325" dir="2700000" algn="tl" rotWithShape="0">
              <a:srgbClr val="000000">
                <a:alpha val="43000"/>
              </a:srgbClr>
            </a:outerShdw>
          </a:effectLst>
        </p:spPr>
        <p:txBody>
          <a:bodyPr vert="horz" lIns="182880" tIns="91440" rIns="91440" bIns="45720" rtlCol="0" anchor="ctr">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117475" lvl="0" fontAlgn="auto">
              <a:spcAft>
                <a:spcPts val="0"/>
              </a:spcAft>
              <a:defRPr/>
            </a:pPr>
            <a:r>
              <a:rPr lang="en-US" sz="3300" b="1" dirty="0">
                <a:solidFill>
                  <a:schemeClr val="bg1"/>
                </a:solidFill>
                <a:latin typeface="Helvetica"/>
                <a:ea typeface="+mj-ea"/>
                <a:cs typeface="Helvetica"/>
              </a:rPr>
              <a:t>Paul’s Commands to Work</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4580">
                                            <p:txEl>
                                              <p:pRg st="1" end="1"/>
                                            </p:txEl>
                                          </p:spTgt>
                                        </p:tgtEl>
                                        <p:attrNameLst>
                                          <p:attrName>style.visibility</p:attrName>
                                        </p:attrNameLst>
                                      </p:cBhvr>
                                      <p:to>
                                        <p:strVal val="visible"/>
                                      </p:to>
                                    </p:set>
                                    <p:animEffect transition="in" filter="blinds(horizontal)">
                                      <p:cBhvr>
                                        <p:cTn id="7" dur="500"/>
                                        <p:tgtEl>
                                          <p:spTgt spid="2458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4580">
                                            <p:txEl>
                                              <p:pRg st="2" end="2"/>
                                            </p:txEl>
                                          </p:spTgt>
                                        </p:tgtEl>
                                        <p:attrNameLst>
                                          <p:attrName>style.visibility</p:attrName>
                                        </p:attrNameLst>
                                      </p:cBhvr>
                                      <p:to>
                                        <p:strVal val="visible"/>
                                      </p:to>
                                    </p:set>
                                    <p:animEffect transition="in" filter="blinds(horizontal)">
                                      <p:cBhvr>
                                        <p:cTn id="12" dur="500"/>
                                        <p:tgtEl>
                                          <p:spTgt spid="2458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4580">
                                            <p:txEl>
                                              <p:pRg st="3" end="3"/>
                                            </p:txEl>
                                          </p:spTgt>
                                        </p:tgtEl>
                                        <p:attrNameLst>
                                          <p:attrName>style.visibility</p:attrName>
                                        </p:attrNameLst>
                                      </p:cBhvr>
                                      <p:to>
                                        <p:strVal val="visible"/>
                                      </p:to>
                                    </p:set>
                                    <p:animEffect transition="in" filter="blinds(horizontal)">
                                      <p:cBhvr>
                                        <p:cTn id="17" dur="500"/>
                                        <p:tgtEl>
                                          <p:spTgt spid="24580">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4587"/>
                                        </p:tgtEl>
                                        <p:attrNameLst>
                                          <p:attrName>style.visibility</p:attrName>
                                        </p:attrNameLst>
                                      </p:cBhvr>
                                      <p:to>
                                        <p:strVal val="visible"/>
                                      </p:to>
                                    </p:set>
                                    <p:animEffect transition="in" filter="blinds(horizontal)">
                                      <p:cBhvr>
                                        <p:cTn id="22" dur="500"/>
                                        <p:tgtEl>
                                          <p:spTgt spid="24587"/>
                                        </p:tgtEl>
                                      </p:cBhvr>
                                    </p:animEffect>
                                  </p:childTnLst>
                                </p:cTn>
                              </p:par>
                              <p:par>
                                <p:cTn id="23" presetID="3" presetClass="entr" presetSubtype="10" fill="hold" nodeType="withEffect">
                                  <p:stCondLst>
                                    <p:cond delay="0"/>
                                  </p:stCondLst>
                                  <p:childTnLst>
                                    <p:set>
                                      <p:cBhvr>
                                        <p:cTn id="24" dur="1" fill="hold">
                                          <p:stCondLst>
                                            <p:cond delay="0"/>
                                          </p:stCondLst>
                                        </p:cTn>
                                        <p:tgtEl>
                                          <p:spTgt spid="24588"/>
                                        </p:tgtEl>
                                        <p:attrNameLst>
                                          <p:attrName>style.visibility</p:attrName>
                                        </p:attrNameLst>
                                      </p:cBhvr>
                                      <p:to>
                                        <p:strVal val="visible"/>
                                      </p:to>
                                    </p:set>
                                    <p:animEffect transition="in" filter="blinds(horizontal)">
                                      <p:cBhvr>
                                        <p:cTn id="25" dur="500"/>
                                        <p:tgtEl>
                                          <p:spTgt spid="245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7"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30723" name="Text Box 3"/>
          <p:cNvSpPr txBox="1">
            <a:spLocks noChangeArrowheads="1"/>
          </p:cNvSpPr>
          <p:nvPr/>
        </p:nvSpPr>
        <p:spPr bwMode="auto">
          <a:xfrm>
            <a:off x="381000" y="1600200"/>
            <a:ext cx="8305800" cy="1384994"/>
          </a:xfrm>
          <a:prstGeom prst="rect">
            <a:avLst/>
          </a:prstGeom>
          <a:solidFill>
            <a:srgbClr val="FFFFFF">
              <a:alpha val="70000"/>
            </a:srgbClr>
          </a:solidFill>
          <a:ln w="9525">
            <a:noFill/>
            <a:miter lim="800000"/>
            <a:headEnd/>
            <a:tailEnd/>
          </a:ln>
          <a:effectLst/>
        </p:spPr>
        <p:txBody>
          <a:bodyPr wrap="square" lIns="182880" tIns="182880" rIns="182880" bIns="182880">
            <a:spAutoFit/>
          </a:bodyPr>
          <a:lstStyle/>
          <a:p>
            <a:pPr>
              <a:spcBef>
                <a:spcPct val="50000"/>
              </a:spcBef>
            </a:pPr>
            <a:r>
              <a:rPr lang="en-US" sz="3300" b="1" i="1" dirty="0">
                <a:solidFill>
                  <a:schemeClr val="bg1"/>
                </a:solidFill>
                <a:latin typeface="Helvetica"/>
                <a:cs typeface="Helvetica"/>
              </a:rPr>
              <a:t>Whatever you do, work heartily, as for the Lord and not for men. 	</a:t>
            </a:r>
            <a:r>
              <a:rPr lang="en-US" sz="2000" b="1" dirty="0">
                <a:solidFill>
                  <a:schemeClr val="bg1"/>
                </a:solidFill>
                <a:latin typeface="Helvetica"/>
                <a:cs typeface="Helvetica"/>
              </a:rPr>
              <a:t>Colossians 3:23</a:t>
            </a:r>
          </a:p>
        </p:txBody>
      </p:sp>
      <p:sp>
        <p:nvSpPr>
          <p:cNvPr id="5" name="Title 2"/>
          <p:cNvSpPr txBox="1">
            <a:spLocks/>
          </p:cNvSpPr>
          <p:nvPr/>
        </p:nvSpPr>
        <p:spPr>
          <a:xfrm>
            <a:off x="0" y="0"/>
            <a:ext cx="9144000" cy="1219200"/>
          </a:xfrm>
          <a:prstGeom prst="rect">
            <a:avLst/>
          </a:prstGeom>
          <a:solidFill>
            <a:srgbClr val="F3BA00"/>
          </a:solidFill>
          <a:effectLst>
            <a:outerShdw blurRad="60325" dir="2700000" algn="tl" rotWithShape="0">
              <a:srgbClr val="000000">
                <a:alpha val="43000"/>
              </a:srgbClr>
            </a:outerShdw>
          </a:effectLst>
        </p:spPr>
        <p:txBody>
          <a:bodyPr vert="horz" lIns="182880" tIns="91440" rIns="91440" bIns="45720" rtlCol="0" anchor="ctr">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117475" lvl="0" fontAlgn="auto">
              <a:spcAft>
                <a:spcPts val="0"/>
              </a:spcAft>
              <a:defRPr/>
            </a:pPr>
            <a:r>
              <a:rPr lang="en-US" sz="3300" b="1" dirty="0">
                <a:solidFill>
                  <a:schemeClr val="bg1"/>
                </a:solidFill>
                <a:latin typeface="Helvetica"/>
                <a:ea typeface="+mj-ea"/>
                <a:cs typeface="Helvetica"/>
              </a:rPr>
              <a:t>The Value of Work, Initiative,</a:t>
            </a:r>
            <a:br>
              <a:rPr lang="en-US" sz="3300" b="1" dirty="0">
                <a:solidFill>
                  <a:schemeClr val="bg1"/>
                </a:solidFill>
                <a:latin typeface="Helvetica"/>
                <a:ea typeface="+mj-ea"/>
                <a:cs typeface="Helvetica"/>
              </a:rPr>
            </a:br>
            <a:r>
              <a:rPr lang="en-US" sz="3300" b="1" dirty="0">
                <a:solidFill>
                  <a:schemeClr val="bg1"/>
                </a:solidFill>
                <a:latin typeface="Helvetica"/>
                <a:ea typeface="+mj-ea"/>
                <a:cs typeface="Helvetica"/>
              </a:rPr>
              <a:t>and Risk-Taking in the World</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0723"/>
                                        </p:tgtEl>
                                        <p:attrNameLst>
                                          <p:attrName>style.visibility</p:attrName>
                                        </p:attrNameLst>
                                      </p:cBhvr>
                                      <p:to>
                                        <p:strVal val="visible"/>
                                      </p:to>
                                    </p:set>
                                    <p:animEffect transition="in" filter="blinds(horizontal)">
                                      <p:cBhvr>
                                        <p:cTn id="7" dur="500"/>
                                        <p:tgtEl>
                                          <p:spTgt spid="307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30723" name="Text Box 3"/>
          <p:cNvSpPr txBox="1">
            <a:spLocks noChangeArrowheads="1"/>
          </p:cNvSpPr>
          <p:nvPr/>
        </p:nvSpPr>
        <p:spPr bwMode="auto">
          <a:xfrm>
            <a:off x="0" y="1524000"/>
            <a:ext cx="9144000" cy="4924425"/>
          </a:xfrm>
          <a:prstGeom prst="rect">
            <a:avLst/>
          </a:prstGeom>
          <a:solidFill>
            <a:schemeClr val="tx1">
              <a:alpha val="26000"/>
            </a:schemeClr>
          </a:solidFill>
          <a:ln w="9525">
            <a:noFill/>
            <a:miter lim="800000"/>
            <a:headEnd/>
            <a:tailEnd/>
          </a:ln>
          <a:effectLst/>
        </p:spPr>
        <p:txBody>
          <a:bodyPr wrap="square" lIns="548640" tIns="182880" rIns="548640" bIns="182880">
            <a:spAutoFit/>
          </a:bodyPr>
          <a:lstStyle/>
          <a:p>
            <a:pPr>
              <a:spcBef>
                <a:spcPct val="50000"/>
              </a:spcBef>
            </a:pPr>
            <a:r>
              <a:rPr lang="en-US" sz="2600" dirty="0">
                <a:solidFill>
                  <a:srgbClr val="402A15"/>
                </a:solidFill>
                <a:latin typeface="Helvetica"/>
                <a:cs typeface="Helvetica"/>
              </a:rPr>
              <a:t>“You may feel you have a ‘nothing job.’ Because of the Curse, your joy may involve painful toil and yield little job satisfaction. But you can glorify God where you are by your heart attitude. You may feel your occupation is not holy, but it is if you see it so and do it for God’s glory. You are God’s masterpiece, created in Christ Jesus to do good works which God planned in advance for you. Men, everything about your work must be directed toward Him—your attitudes, your integrity, your intensity, and your skill.”</a:t>
            </a:r>
          </a:p>
          <a:p>
            <a:pPr algn="r">
              <a:spcBef>
                <a:spcPct val="50000"/>
              </a:spcBef>
            </a:pPr>
            <a:r>
              <a:rPr lang="en-US" sz="2600" dirty="0">
                <a:solidFill>
                  <a:srgbClr val="402A15"/>
                </a:solidFill>
                <a:latin typeface="Helvetica"/>
                <a:cs typeface="Helvetica"/>
              </a:rPr>
              <a:t>—R. Kent Hughes</a:t>
            </a:r>
          </a:p>
        </p:txBody>
      </p:sp>
      <p:sp>
        <p:nvSpPr>
          <p:cNvPr id="5" name="Title 2"/>
          <p:cNvSpPr txBox="1">
            <a:spLocks/>
          </p:cNvSpPr>
          <p:nvPr/>
        </p:nvSpPr>
        <p:spPr>
          <a:xfrm>
            <a:off x="0" y="0"/>
            <a:ext cx="9144000" cy="1219200"/>
          </a:xfrm>
          <a:prstGeom prst="rect">
            <a:avLst/>
          </a:prstGeom>
          <a:solidFill>
            <a:srgbClr val="F3BA00"/>
          </a:solidFill>
          <a:effectLst>
            <a:outerShdw blurRad="60325" dir="2700000" algn="tl" rotWithShape="0">
              <a:srgbClr val="000000">
                <a:alpha val="43000"/>
              </a:srgbClr>
            </a:outerShdw>
          </a:effectLst>
        </p:spPr>
        <p:txBody>
          <a:bodyPr vert="horz" lIns="182880" tIns="91440" rIns="91440" bIns="45720" rtlCol="0" anchor="ctr">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117475" lvl="0" fontAlgn="auto">
              <a:spcAft>
                <a:spcPts val="0"/>
              </a:spcAft>
              <a:defRPr/>
            </a:pPr>
            <a:r>
              <a:rPr lang="en-US" sz="3300" b="1" dirty="0">
                <a:solidFill>
                  <a:schemeClr val="bg1"/>
                </a:solidFill>
                <a:latin typeface="Helvetica"/>
                <a:ea typeface="+mj-ea"/>
                <a:cs typeface="Helvetica"/>
              </a:rPr>
              <a:t>The Value of Work, Initiative,</a:t>
            </a:r>
            <a:br>
              <a:rPr lang="en-US" sz="3300" b="1" dirty="0">
                <a:solidFill>
                  <a:schemeClr val="bg1"/>
                </a:solidFill>
                <a:latin typeface="Helvetica"/>
                <a:ea typeface="+mj-ea"/>
                <a:cs typeface="Helvetica"/>
              </a:rPr>
            </a:br>
            <a:r>
              <a:rPr lang="en-US" sz="3300" b="1" dirty="0">
                <a:solidFill>
                  <a:schemeClr val="bg1"/>
                </a:solidFill>
                <a:latin typeface="Helvetica"/>
                <a:ea typeface="+mj-ea"/>
                <a:cs typeface="Helvetica"/>
              </a:rPr>
              <a:t>and Risk-Taking in the World</a:t>
            </a:r>
          </a:p>
        </p:txBody>
      </p:sp>
    </p:spTree>
  </p:cSld>
  <p:clrMapOvr>
    <a:masterClrMapping/>
  </p:clrMapOvr>
  <p:transition spd="slow">
    <p:fade/>
  </p:transition>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26632" name="Text Box 8"/>
          <p:cNvSpPr txBox="1">
            <a:spLocks noChangeArrowheads="1"/>
          </p:cNvSpPr>
          <p:nvPr/>
        </p:nvSpPr>
        <p:spPr bwMode="auto">
          <a:xfrm>
            <a:off x="0" y="1752600"/>
            <a:ext cx="9144000" cy="4862870"/>
          </a:xfrm>
          <a:prstGeom prst="rect">
            <a:avLst/>
          </a:prstGeom>
          <a:solidFill>
            <a:srgbClr val="000000">
              <a:alpha val="43000"/>
            </a:srgbClr>
          </a:solidFill>
          <a:ln w="9525">
            <a:noFill/>
            <a:miter lim="800000"/>
            <a:headEnd/>
            <a:tailEnd/>
          </a:ln>
          <a:effectLst/>
        </p:spPr>
        <p:txBody>
          <a:bodyPr wrap="square" lIns="457200" tIns="137160" rIns="4023360" bIns="137160">
            <a:spAutoFit/>
          </a:bodyPr>
          <a:lstStyle/>
          <a:p>
            <a:pPr>
              <a:spcBef>
                <a:spcPct val="50000"/>
              </a:spcBef>
            </a:pPr>
            <a:r>
              <a:rPr lang="en-US" sz="2600" dirty="0">
                <a:latin typeface="Helvetica"/>
                <a:cs typeface="Helvetica"/>
              </a:rPr>
              <a:t>“Growing up in a boarding house introduced me to hard work and taught me the value of diligent labor. I learned to shuck corn, shell peas, wash dirty dishes, set the table, shop for my mother at the corner grocery store and even flip eggs and pancakes on the grill.” </a:t>
            </a:r>
          </a:p>
          <a:p>
            <a:pPr>
              <a:spcBef>
                <a:spcPct val="50000"/>
              </a:spcBef>
            </a:pPr>
            <a:br>
              <a:rPr lang="en-US" sz="800" dirty="0">
                <a:latin typeface="Helvetica"/>
                <a:cs typeface="Helvetica"/>
              </a:rPr>
            </a:br>
            <a:r>
              <a:rPr lang="en-US" sz="1200" dirty="0">
                <a:latin typeface="Helvetica"/>
                <a:cs typeface="Helvetica"/>
              </a:rPr>
              <a:t>Cathy, </a:t>
            </a:r>
            <a:r>
              <a:rPr lang="en-US" sz="1200" dirty="0" err="1">
                <a:latin typeface="Helvetica"/>
                <a:cs typeface="Helvetica"/>
              </a:rPr>
              <a:t>Truett</a:t>
            </a:r>
            <a:r>
              <a:rPr lang="en-US" sz="1200" dirty="0">
                <a:latin typeface="Helvetica"/>
                <a:cs typeface="Helvetica"/>
              </a:rPr>
              <a:t>. </a:t>
            </a:r>
            <a:r>
              <a:rPr lang="en-US" sz="1200" i="1" dirty="0">
                <a:latin typeface="Helvetica"/>
                <a:cs typeface="Helvetica"/>
              </a:rPr>
              <a:t>It’s Easier to Succeed than to Fail</a:t>
            </a:r>
            <a:br>
              <a:rPr lang="en-US" sz="1200" i="1" dirty="0">
                <a:latin typeface="Helvetica"/>
                <a:cs typeface="Helvetica"/>
              </a:rPr>
            </a:br>
            <a:r>
              <a:rPr lang="en-US" sz="1200" dirty="0">
                <a:latin typeface="Helvetica"/>
                <a:cs typeface="Helvetica"/>
              </a:rPr>
              <a:t>(Thomas Nelson, 1989), 37</a:t>
            </a:r>
          </a:p>
        </p:txBody>
      </p:sp>
      <p:sp>
        <p:nvSpPr>
          <p:cNvPr id="26628" name="Text Box 4"/>
          <p:cNvSpPr txBox="1">
            <a:spLocks noChangeArrowheads="1"/>
          </p:cNvSpPr>
          <p:nvPr/>
        </p:nvSpPr>
        <p:spPr bwMode="auto">
          <a:xfrm>
            <a:off x="381000" y="1066800"/>
            <a:ext cx="8229600" cy="492443"/>
          </a:xfrm>
          <a:prstGeom prst="rect">
            <a:avLst/>
          </a:prstGeom>
          <a:noFill/>
          <a:ln w="9525">
            <a:noFill/>
            <a:miter lim="800000"/>
            <a:headEnd/>
            <a:tailEnd/>
          </a:ln>
          <a:effectLst/>
        </p:spPr>
        <p:txBody>
          <a:bodyPr>
            <a:spAutoFit/>
          </a:bodyPr>
          <a:lstStyle/>
          <a:p>
            <a:pPr marL="230188" indent="-230188">
              <a:spcBef>
                <a:spcPct val="50000"/>
              </a:spcBef>
            </a:pPr>
            <a:r>
              <a:rPr lang="en-US" sz="2600" dirty="0" err="1">
                <a:solidFill>
                  <a:schemeClr val="bg2"/>
                </a:solidFill>
                <a:latin typeface="Helvetica"/>
                <a:cs typeface="Helvetica"/>
              </a:rPr>
              <a:t>Truett</a:t>
            </a:r>
            <a:r>
              <a:rPr lang="en-US" sz="2600" dirty="0">
                <a:solidFill>
                  <a:schemeClr val="bg2"/>
                </a:solidFill>
                <a:latin typeface="Helvetica"/>
                <a:cs typeface="Helvetica"/>
              </a:rPr>
              <a:t> Cathy: Innovator, risk-taker and diligent worker</a:t>
            </a:r>
            <a:endParaRPr lang="en-US" sz="2600" i="1" dirty="0">
              <a:solidFill>
                <a:schemeClr val="bg2"/>
              </a:solidFill>
              <a:latin typeface="Helvetica"/>
              <a:cs typeface="Helvetica"/>
            </a:endParaRPr>
          </a:p>
        </p:txBody>
      </p:sp>
      <p:pic>
        <p:nvPicPr>
          <p:cNvPr id="26631" name="Picture 7" descr="Surplus_Foods_Are_Quality_Foods"/>
          <p:cNvPicPr>
            <a:picLocks noChangeAspect="1" noChangeArrowheads="1"/>
          </p:cNvPicPr>
          <p:nvPr/>
        </p:nvPicPr>
        <p:blipFill>
          <a:blip r:embed="rId4" cstate="print"/>
          <a:srcRect l="12801"/>
          <a:stretch>
            <a:fillRect/>
          </a:stretch>
        </p:blipFill>
        <p:spPr bwMode="auto">
          <a:xfrm>
            <a:off x="5334000" y="2057400"/>
            <a:ext cx="3505200" cy="3214960"/>
          </a:xfrm>
          <a:prstGeom prst="rect">
            <a:avLst/>
          </a:prstGeom>
          <a:ln>
            <a:noFill/>
          </a:ln>
          <a:effectLst>
            <a:outerShdw blurRad="101600" dir="2700000" algn="tl" rotWithShape="0">
              <a:srgbClr val="333333">
                <a:alpha val="65000"/>
              </a:srgbClr>
            </a:outerShdw>
          </a:effectLst>
        </p:spPr>
      </p:pic>
      <p:sp>
        <p:nvSpPr>
          <p:cNvPr id="7" name="Title 2"/>
          <p:cNvSpPr txBox="1">
            <a:spLocks/>
          </p:cNvSpPr>
          <p:nvPr/>
        </p:nvSpPr>
        <p:spPr>
          <a:xfrm>
            <a:off x="0" y="0"/>
            <a:ext cx="9144000" cy="762000"/>
          </a:xfrm>
          <a:prstGeom prst="rect">
            <a:avLst/>
          </a:prstGeom>
          <a:solidFill>
            <a:srgbClr val="F3BA00"/>
          </a:solidFill>
          <a:effectLst>
            <a:outerShdw blurRad="60325" dir="2700000" algn="tl" rotWithShape="0">
              <a:srgbClr val="000000">
                <a:alpha val="43000"/>
              </a:srgbClr>
            </a:outerShdw>
          </a:effectLst>
        </p:spPr>
        <p:txBody>
          <a:bodyPr vert="horz" lIns="182880" tIns="91440" rIns="91440" bIns="45720" rtlCol="0" anchor="ctr">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117475" lvl="0" fontAlgn="auto">
              <a:spcAft>
                <a:spcPts val="0"/>
              </a:spcAft>
              <a:defRPr/>
            </a:pPr>
            <a:r>
              <a:rPr lang="en-US" sz="3300" b="1" dirty="0">
                <a:solidFill>
                  <a:schemeClr val="bg1"/>
                </a:solidFill>
                <a:latin typeface="Helvetica"/>
                <a:ea typeface="+mj-ea"/>
                <a:cs typeface="Helvetica"/>
              </a:rPr>
              <a:t>Illustration: </a:t>
            </a:r>
            <a:r>
              <a:rPr lang="en-US" sz="3300" b="1" dirty="0" err="1">
                <a:solidFill>
                  <a:schemeClr val="bg1"/>
                </a:solidFill>
                <a:latin typeface="Helvetica"/>
                <a:ea typeface="+mj-ea"/>
                <a:cs typeface="Helvetica"/>
              </a:rPr>
              <a:t>Truett</a:t>
            </a:r>
            <a:r>
              <a:rPr lang="en-US" sz="3300" b="1" dirty="0">
                <a:solidFill>
                  <a:schemeClr val="bg1"/>
                </a:solidFill>
                <a:latin typeface="Helvetica"/>
                <a:ea typeface="+mj-ea"/>
                <a:cs typeface="Helvetica"/>
              </a:rPr>
              <a:t> Cathy</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632"/>
                                        </p:tgtEl>
                                        <p:attrNameLst>
                                          <p:attrName>style.visibility</p:attrName>
                                        </p:attrNameLst>
                                      </p:cBhvr>
                                      <p:to>
                                        <p:strVal val="visible"/>
                                      </p:to>
                                    </p:set>
                                    <p:animEffect transition="in" filter="blinds(horizontal)">
                                      <p:cBhvr>
                                        <p:cTn id="7" dur="500"/>
                                        <p:tgtEl>
                                          <p:spTgt spid="26632"/>
                                        </p:tgtEl>
                                      </p:cBhvr>
                                    </p:animEffect>
                                  </p:childTnLst>
                                </p:cTn>
                              </p:par>
                              <p:par>
                                <p:cTn id="8" presetID="3" presetClass="entr" presetSubtype="10" fill="hold" nodeType="withEffect">
                                  <p:stCondLst>
                                    <p:cond delay="0"/>
                                  </p:stCondLst>
                                  <p:childTnLst>
                                    <p:set>
                                      <p:cBhvr>
                                        <p:cTn id="9" dur="1" fill="hold">
                                          <p:stCondLst>
                                            <p:cond delay="0"/>
                                          </p:stCondLst>
                                        </p:cTn>
                                        <p:tgtEl>
                                          <p:spTgt spid="26631"/>
                                        </p:tgtEl>
                                        <p:attrNameLst>
                                          <p:attrName>style.visibility</p:attrName>
                                        </p:attrNameLst>
                                      </p:cBhvr>
                                      <p:to>
                                        <p:strVal val="visible"/>
                                      </p:to>
                                    </p:set>
                                    <p:animEffect transition="in" filter="blinds(horizontal)">
                                      <p:cBhvr>
                                        <p:cTn id="10" dur="500"/>
                                        <p:tgtEl>
                                          <p:spTgt spid="266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2"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pic>
        <p:nvPicPr>
          <p:cNvPr id="28679" name="Picture 7" descr="86802969"/>
          <p:cNvPicPr>
            <a:picLocks noChangeAspect="1" noChangeArrowheads="1"/>
          </p:cNvPicPr>
          <p:nvPr/>
        </p:nvPicPr>
        <p:blipFill>
          <a:blip r:embed="rId4" cstate="print"/>
          <a:stretch>
            <a:fillRect/>
          </a:stretch>
        </p:blipFill>
        <p:spPr bwMode="auto">
          <a:xfrm>
            <a:off x="304800" y="1219200"/>
            <a:ext cx="2938463" cy="4416673"/>
          </a:xfrm>
          <a:prstGeom prst="rect">
            <a:avLst/>
          </a:prstGeom>
          <a:ln>
            <a:noFill/>
          </a:ln>
          <a:effectLst>
            <a:outerShdw blurRad="101600" dir="2700000" algn="tl" rotWithShape="0">
              <a:srgbClr val="333333">
                <a:alpha val="65000"/>
              </a:srgbClr>
            </a:outerShdw>
          </a:effectLst>
        </p:spPr>
      </p:pic>
      <p:sp>
        <p:nvSpPr>
          <p:cNvPr id="28678" name="Text Box 6"/>
          <p:cNvSpPr txBox="1">
            <a:spLocks noChangeArrowheads="1"/>
          </p:cNvSpPr>
          <p:nvPr/>
        </p:nvSpPr>
        <p:spPr bwMode="auto">
          <a:xfrm>
            <a:off x="3505200" y="1219200"/>
            <a:ext cx="5410200" cy="3323987"/>
          </a:xfrm>
          <a:prstGeom prst="rect">
            <a:avLst/>
          </a:prstGeom>
          <a:solidFill>
            <a:srgbClr val="000000">
              <a:alpha val="70000"/>
            </a:srgbClr>
          </a:solidFill>
          <a:ln w="9525">
            <a:noFill/>
            <a:miter lim="800000"/>
            <a:headEnd/>
            <a:tailEnd/>
          </a:ln>
          <a:effectLst/>
        </p:spPr>
        <p:txBody>
          <a:bodyPr lIns="274320" tIns="182880" rIns="274320" bIns="274320">
            <a:spAutoFit/>
          </a:bodyPr>
          <a:lstStyle/>
          <a:p>
            <a:pPr>
              <a:spcBef>
                <a:spcPct val="50000"/>
              </a:spcBef>
            </a:pPr>
            <a:r>
              <a:rPr lang="en-US" sz="2800" dirty="0">
                <a:latin typeface="Helvetica"/>
                <a:cs typeface="Helvetica"/>
              </a:rPr>
              <a:t>“My success with the paper route convinced me that I would one day open a business of my own, most likely a service station, grocery store or restaurant.” </a:t>
            </a:r>
          </a:p>
          <a:p>
            <a:pPr>
              <a:spcBef>
                <a:spcPct val="50000"/>
              </a:spcBef>
            </a:pPr>
            <a:r>
              <a:rPr lang="en-US" sz="1200" dirty="0" err="1">
                <a:latin typeface="Helvetica"/>
                <a:cs typeface="Helvetica"/>
              </a:rPr>
              <a:t>Cathy,Truett</a:t>
            </a:r>
            <a:r>
              <a:rPr lang="en-US" sz="1200" dirty="0">
                <a:latin typeface="Helvetica"/>
                <a:cs typeface="Helvetica"/>
              </a:rPr>
              <a:t>. </a:t>
            </a:r>
            <a:r>
              <a:rPr lang="en-US" sz="1200" i="1" dirty="0">
                <a:latin typeface="Helvetica"/>
                <a:cs typeface="Helvetica"/>
              </a:rPr>
              <a:t>Eat </a:t>
            </a:r>
            <a:r>
              <a:rPr lang="en-US" sz="1200" i="1" dirty="0" err="1">
                <a:latin typeface="Helvetica"/>
                <a:cs typeface="Helvetica"/>
              </a:rPr>
              <a:t>Mor</a:t>
            </a:r>
            <a:r>
              <a:rPr lang="en-US" sz="1200" i="1" dirty="0">
                <a:latin typeface="Helvetica"/>
                <a:cs typeface="Helvetica"/>
              </a:rPr>
              <a:t> </a:t>
            </a:r>
            <a:r>
              <a:rPr lang="en-US" sz="1200" i="1" dirty="0" err="1">
                <a:latin typeface="Helvetica"/>
                <a:cs typeface="Helvetica"/>
              </a:rPr>
              <a:t>Chiken</a:t>
            </a:r>
            <a:r>
              <a:rPr lang="en-US" sz="1200" i="1" dirty="0">
                <a:latin typeface="Helvetica"/>
                <a:cs typeface="Helvetica"/>
              </a:rPr>
              <a:t>.</a:t>
            </a:r>
            <a:r>
              <a:rPr lang="en-US" sz="1200" dirty="0">
                <a:latin typeface="Helvetica"/>
                <a:cs typeface="Helvetica"/>
              </a:rPr>
              <a:t> (Looking Glass Books, 2002), 31.</a:t>
            </a:r>
          </a:p>
        </p:txBody>
      </p:sp>
      <p:sp>
        <p:nvSpPr>
          <p:cNvPr id="5" name="Title 2"/>
          <p:cNvSpPr txBox="1">
            <a:spLocks/>
          </p:cNvSpPr>
          <p:nvPr/>
        </p:nvSpPr>
        <p:spPr>
          <a:xfrm>
            <a:off x="0" y="0"/>
            <a:ext cx="9144000" cy="762000"/>
          </a:xfrm>
          <a:prstGeom prst="rect">
            <a:avLst/>
          </a:prstGeom>
          <a:solidFill>
            <a:srgbClr val="F3BA00"/>
          </a:solidFill>
          <a:effectLst>
            <a:outerShdw blurRad="60325" dir="2700000" algn="tl" rotWithShape="0">
              <a:srgbClr val="000000">
                <a:alpha val="43000"/>
              </a:srgbClr>
            </a:outerShdw>
          </a:effectLst>
        </p:spPr>
        <p:txBody>
          <a:bodyPr vert="horz" lIns="182880" tIns="91440" rIns="91440" bIns="45720" rtlCol="0" anchor="ctr">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117475" lvl="0" fontAlgn="auto">
              <a:spcAft>
                <a:spcPts val="0"/>
              </a:spcAft>
              <a:defRPr/>
            </a:pPr>
            <a:r>
              <a:rPr lang="en-US" sz="3300" b="1" dirty="0">
                <a:solidFill>
                  <a:schemeClr val="bg1"/>
                </a:solidFill>
                <a:latin typeface="Helvetica"/>
                <a:ea typeface="+mj-ea"/>
                <a:cs typeface="Helvetica"/>
              </a:rPr>
              <a:t>Illustration: </a:t>
            </a:r>
            <a:r>
              <a:rPr lang="en-US" sz="3300" b="1" dirty="0" err="1">
                <a:solidFill>
                  <a:schemeClr val="bg1"/>
                </a:solidFill>
                <a:latin typeface="Helvetica"/>
                <a:ea typeface="+mj-ea"/>
                <a:cs typeface="Helvetica"/>
              </a:rPr>
              <a:t>Truett</a:t>
            </a:r>
            <a:r>
              <a:rPr lang="en-US" sz="3300" b="1" dirty="0">
                <a:solidFill>
                  <a:schemeClr val="bg1"/>
                </a:solidFill>
                <a:latin typeface="Helvetica"/>
                <a:ea typeface="+mj-ea"/>
                <a:cs typeface="Helvetica"/>
              </a:rPr>
              <a:t> Cathy</a:t>
            </a:r>
          </a:p>
        </p:txBody>
      </p:sp>
    </p:spTree>
  </p:cSld>
  <p:clrMapOvr>
    <a:masterClrMapping/>
  </p:clrMapOvr>
  <p:transition spd="slow">
    <p:fade/>
  </p:transition>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pic>
        <p:nvPicPr>
          <p:cNvPr id="52229" name="Picture 5" descr="Truett_Cathy"/>
          <p:cNvPicPr>
            <a:picLocks noChangeAspect="1" noChangeArrowheads="1"/>
          </p:cNvPicPr>
          <p:nvPr/>
        </p:nvPicPr>
        <p:blipFill>
          <a:blip r:embed="rId4" cstate="print"/>
          <a:srcRect/>
          <a:stretch>
            <a:fillRect/>
          </a:stretch>
        </p:blipFill>
        <p:spPr bwMode="auto">
          <a:xfrm>
            <a:off x="228600" y="304800"/>
            <a:ext cx="3054209" cy="4267200"/>
          </a:xfrm>
          <a:prstGeom prst="rect">
            <a:avLst/>
          </a:prstGeom>
          <a:ln>
            <a:noFill/>
          </a:ln>
          <a:effectLst>
            <a:outerShdw blurRad="101600" dir="2700000" algn="tl" rotWithShape="0">
              <a:srgbClr val="333333">
                <a:alpha val="65000"/>
              </a:srgbClr>
            </a:outerShdw>
          </a:effectLst>
        </p:spPr>
      </p:pic>
      <p:sp>
        <p:nvSpPr>
          <p:cNvPr id="52230" name="Text Box 6"/>
          <p:cNvSpPr txBox="1">
            <a:spLocks noChangeArrowheads="1"/>
          </p:cNvSpPr>
          <p:nvPr/>
        </p:nvSpPr>
        <p:spPr bwMode="auto">
          <a:xfrm>
            <a:off x="3276600" y="304800"/>
            <a:ext cx="5638800" cy="4247317"/>
          </a:xfrm>
          <a:prstGeom prst="rect">
            <a:avLst/>
          </a:prstGeom>
          <a:solidFill>
            <a:srgbClr val="000000">
              <a:alpha val="45000"/>
            </a:srgbClr>
          </a:solidFill>
          <a:ln w="9525">
            <a:noFill/>
            <a:miter lim="800000"/>
            <a:headEnd/>
            <a:tailEnd/>
          </a:ln>
          <a:effectLst/>
        </p:spPr>
        <p:txBody>
          <a:bodyPr wrap="square" lIns="182880" tIns="182880" rIns="182880" bIns="182880">
            <a:spAutoFit/>
          </a:bodyPr>
          <a:lstStyle/>
          <a:p>
            <a:pPr>
              <a:spcBef>
                <a:spcPct val="50000"/>
              </a:spcBef>
            </a:pPr>
            <a:r>
              <a:rPr lang="en-US" sz="2600" dirty="0">
                <a:latin typeface="Helvetica"/>
                <a:cs typeface="Helvetica"/>
              </a:rPr>
              <a:t>The </a:t>
            </a:r>
            <a:r>
              <a:rPr lang="en-US" sz="2600" dirty="0" err="1">
                <a:latin typeface="Helvetica"/>
                <a:cs typeface="Helvetica"/>
              </a:rPr>
              <a:t>Chik-Fil-A</a:t>
            </a:r>
            <a:r>
              <a:rPr lang="en-US" sz="2600" dirty="0">
                <a:latin typeface="Helvetica"/>
                <a:cs typeface="Helvetica"/>
              </a:rPr>
              <a:t>® chicken sandwich is now sold in over 1,000 restaurants netting over one billion dollars in annual sales. The first fast food restaurant to open in a mall and the first to sell a boneless chicken sandwich, </a:t>
            </a:r>
            <a:r>
              <a:rPr lang="en-US" sz="2600" dirty="0" err="1">
                <a:latin typeface="Helvetica"/>
                <a:cs typeface="Helvetica"/>
              </a:rPr>
              <a:t>Chik-Fil-A</a:t>
            </a:r>
            <a:r>
              <a:rPr lang="en-US" sz="2600" dirty="0">
                <a:latin typeface="Helvetica"/>
                <a:cs typeface="Helvetica"/>
              </a:rPr>
              <a:t> restaurants are still closed on Sundays.</a:t>
            </a:r>
          </a:p>
          <a:p>
            <a:pPr>
              <a:spcBef>
                <a:spcPct val="50000"/>
              </a:spcBef>
            </a:pPr>
            <a:r>
              <a:rPr lang="en-US" sz="1200" dirty="0">
                <a:latin typeface="Helvetica"/>
                <a:cs typeface="Helvetica"/>
              </a:rPr>
              <a:t>http://</a:t>
            </a:r>
            <a:r>
              <a:rPr lang="en-US" sz="1200" dirty="0" err="1">
                <a:latin typeface="Helvetica"/>
                <a:cs typeface="Helvetica"/>
              </a:rPr>
              <a:t>www.secretsofsuccess.com/people/cathy.html</a:t>
            </a:r>
            <a:r>
              <a:rPr lang="en-US" sz="1200" dirty="0">
                <a:latin typeface="Helvetica"/>
                <a:cs typeface="Helvetica"/>
              </a:rPr>
              <a:t> </a:t>
            </a:r>
          </a:p>
        </p:txBody>
      </p:sp>
      <p:sp>
        <p:nvSpPr>
          <p:cNvPr id="52231" name="Text Box 7"/>
          <p:cNvSpPr txBox="1">
            <a:spLocks noChangeArrowheads="1"/>
          </p:cNvSpPr>
          <p:nvPr/>
        </p:nvSpPr>
        <p:spPr bwMode="auto">
          <a:xfrm>
            <a:off x="609600" y="5105400"/>
            <a:ext cx="7924800" cy="1077218"/>
          </a:xfrm>
          <a:prstGeom prst="rect">
            <a:avLst/>
          </a:prstGeom>
          <a:noFill/>
          <a:ln w="9525">
            <a:noFill/>
            <a:miter lim="800000"/>
            <a:headEnd/>
            <a:tailEnd/>
          </a:ln>
          <a:effectLst/>
        </p:spPr>
        <p:txBody>
          <a:bodyPr wrap="square">
            <a:spAutoFit/>
          </a:bodyPr>
          <a:lstStyle/>
          <a:p>
            <a:pPr>
              <a:spcBef>
                <a:spcPct val="50000"/>
              </a:spcBef>
            </a:pPr>
            <a:r>
              <a:rPr lang="en-US" sz="3200" b="1" dirty="0" err="1">
                <a:solidFill>
                  <a:schemeClr val="bg1"/>
                </a:solidFill>
                <a:latin typeface="Helvetica"/>
                <a:cs typeface="Helvetica"/>
              </a:rPr>
              <a:t>Truett</a:t>
            </a:r>
            <a:r>
              <a:rPr lang="en-US" sz="3200" b="1" dirty="0">
                <a:solidFill>
                  <a:schemeClr val="bg1"/>
                </a:solidFill>
                <a:latin typeface="Helvetica"/>
                <a:cs typeface="Helvetica"/>
              </a:rPr>
              <a:t> Cathy: innovator, risk-taker, hard worker . . . and Christian.</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2231"/>
                                        </p:tgtEl>
                                        <p:attrNameLst>
                                          <p:attrName>style.visibility</p:attrName>
                                        </p:attrNameLst>
                                      </p:cBhvr>
                                      <p:to>
                                        <p:strVal val="visible"/>
                                      </p:to>
                                    </p:set>
                                    <p:animEffect transition="in" filter="blinds(horizontal)">
                                      <p:cBhvr>
                                        <p:cTn id="7" dur="500"/>
                                        <p:tgtEl>
                                          <p:spTgt spid="522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31"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30723" name="Text Box 3"/>
          <p:cNvSpPr txBox="1">
            <a:spLocks noChangeArrowheads="1"/>
          </p:cNvSpPr>
          <p:nvPr/>
        </p:nvSpPr>
        <p:spPr bwMode="auto">
          <a:xfrm>
            <a:off x="0" y="685800"/>
            <a:ext cx="9144000" cy="1862048"/>
          </a:xfrm>
          <a:prstGeom prst="rect">
            <a:avLst/>
          </a:prstGeom>
          <a:solidFill>
            <a:srgbClr val="000000">
              <a:alpha val="35000"/>
            </a:srgbClr>
          </a:solidFill>
          <a:ln w="9525">
            <a:noFill/>
            <a:miter lim="800000"/>
            <a:headEnd/>
            <a:tailEnd/>
          </a:ln>
          <a:effectLst/>
        </p:spPr>
        <p:txBody>
          <a:bodyPr wrap="square" lIns="640080" tIns="182880" rIns="640080" bIns="228600">
            <a:spAutoFit/>
          </a:bodyPr>
          <a:lstStyle/>
          <a:p>
            <a:pPr>
              <a:spcBef>
                <a:spcPct val="50000"/>
              </a:spcBef>
            </a:pPr>
            <a:r>
              <a:rPr lang="en-US" sz="3200" b="1" i="1" dirty="0">
                <a:latin typeface="Helvetica"/>
                <a:cs typeface="Helvetica"/>
              </a:rPr>
              <a:t>Whatever you do, work heartily, as for the Lord and not for men. </a:t>
            </a:r>
          </a:p>
          <a:p>
            <a:pPr algn="r">
              <a:spcBef>
                <a:spcPct val="50000"/>
              </a:spcBef>
            </a:pPr>
            <a:r>
              <a:rPr lang="en-US" sz="2000" b="1" dirty="0">
                <a:latin typeface="Helvetica"/>
                <a:cs typeface="Helvetica"/>
              </a:rPr>
              <a:t>Colossians 3:23</a:t>
            </a:r>
          </a:p>
        </p:txBody>
      </p:sp>
    </p:spTree>
  </p:cSld>
  <p:clrMapOvr>
    <a:masterClrMapping/>
  </p:clrMapOvr>
  <p:transition spd="slow">
    <p:fade/>
  </p:transition>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spd="slow">
    <p:fade/>
  </p:transition>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381000" y="304800"/>
            <a:ext cx="8458200" cy="6247864"/>
          </a:xfrm>
          <a:prstGeom prst="rect">
            <a:avLst/>
          </a:prstGeom>
          <a:solidFill>
            <a:srgbClr val="000000">
              <a:alpha val="69804"/>
            </a:srgbClr>
          </a:solidFill>
        </p:spPr>
        <p:txBody>
          <a:bodyPr wrap="square" rtlCol="0">
            <a:spAutoFit/>
          </a:bodyPr>
          <a:lstStyle/>
          <a:p>
            <a:pPr marL="236538" lvl="0"/>
            <a:endParaRPr lang="en-US" sz="2200" b="1" dirty="0">
              <a:latin typeface="Arial" pitchFamily="34" charset="0"/>
              <a:cs typeface="Arial" pitchFamily="34" charset="0"/>
            </a:endParaRPr>
          </a:p>
          <a:p>
            <a:pPr marL="236538"/>
            <a:r>
              <a:rPr lang="en-US" sz="2200" b="1" dirty="0">
                <a:latin typeface="Arial" pitchFamily="34" charset="0"/>
                <a:cs typeface="Arial" pitchFamily="34" charset="0"/>
              </a:rPr>
              <a:t>This curriculum includes images from </a:t>
            </a:r>
            <a:r>
              <a:rPr lang="en-US" sz="2200" b="1" dirty="0" err="1">
                <a:latin typeface="Arial" pitchFamily="34" charset="0"/>
                <a:cs typeface="Arial" pitchFamily="34" charset="0"/>
              </a:rPr>
              <a:t>Thinkstock</a:t>
            </a:r>
            <a:r>
              <a:rPr lang="en-US" sz="2200" b="1" dirty="0">
                <a:latin typeface="Arial" pitchFamily="34" charset="0"/>
                <a:cs typeface="Arial" pitchFamily="34" charset="0"/>
              </a:rPr>
              <a:t> © 2011, and its licensors, which are protected by the copyright laws of the U.S., Canada, and elsewhere. Used under license. Images for this PowerPoint® show supplied by:</a:t>
            </a:r>
          </a:p>
          <a:p>
            <a:pPr marL="236538" lvl="0"/>
            <a:endParaRPr lang="en-US" b="1" dirty="0">
              <a:latin typeface="Arial" pitchFamily="34" charset="0"/>
              <a:cs typeface="Arial" pitchFamily="34" charset="0"/>
            </a:endParaRPr>
          </a:p>
          <a:p>
            <a:pPr marL="682625" indent="-446088"/>
            <a:r>
              <a:rPr lang="en-US" dirty="0">
                <a:latin typeface="Arial" pitchFamily="34" charset="0"/>
                <a:cs typeface="Arial" pitchFamily="34" charset="0"/>
              </a:rPr>
              <a:t>Gloves and Wrench (slide background): </a:t>
            </a:r>
            <a:r>
              <a:rPr lang="en-US" dirty="0" err="1"/>
              <a:t>iStockphoto</a:t>
            </a:r>
            <a:r>
              <a:rPr lang="en-US" dirty="0"/>
              <a:t>/</a:t>
            </a:r>
            <a:r>
              <a:rPr lang="en-US" dirty="0" err="1"/>
              <a:t>Thinkstock</a:t>
            </a:r>
            <a:r>
              <a:rPr lang="en-US" dirty="0"/>
              <a:t> </a:t>
            </a:r>
            <a:r>
              <a:rPr lang="en-US" dirty="0">
                <a:latin typeface="Arial" pitchFamily="34" charset="0"/>
                <a:cs typeface="Arial" pitchFamily="34" charset="0"/>
              </a:rPr>
              <a:t>  </a:t>
            </a:r>
          </a:p>
          <a:p>
            <a:pPr marL="682625" indent="-446088"/>
            <a:r>
              <a:rPr lang="en-US" dirty="0"/>
              <a:t>Sheep Dog (slide 2): Ablestock.com/</a:t>
            </a:r>
            <a:r>
              <a:rPr lang="en-US" dirty="0" err="1"/>
              <a:t>Thinkstock</a:t>
            </a:r>
            <a:r>
              <a:rPr lang="en-US" dirty="0"/>
              <a:t> </a:t>
            </a:r>
          </a:p>
          <a:p>
            <a:pPr marL="682625" indent="-446088"/>
            <a:r>
              <a:rPr lang="en-US" dirty="0"/>
              <a:t>Sheep Dog (slide 2): </a:t>
            </a:r>
            <a:r>
              <a:rPr lang="en-US" dirty="0" err="1"/>
              <a:t>iStockphoto</a:t>
            </a:r>
            <a:r>
              <a:rPr lang="en-US" dirty="0"/>
              <a:t>/</a:t>
            </a:r>
            <a:r>
              <a:rPr lang="en-US" dirty="0" err="1"/>
              <a:t>Thinkstock</a:t>
            </a:r>
            <a:r>
              <a:rPr lang="en-US" dirty="0"/>
              <a:t> </a:t>
            </a:r>
          </a:p>
          <a:p>
            <a:pPr marL="682625" indent="-446088"/>
            <a:r>
              <a:rPr lang="en-US" dirty="0"/>
              <a:t>Sheep Dog Herding (slide 3): </a:t>
            </a:r>
            <a:r>
              <a:rPr lang="en-US" dirty="0" err="1"/>
              <a:t>Hemera</a:t>
            </a:r>
            <a:r>
              <a:rPr lang="en-US" dirty="0"/>
              <a:t>/</a:t>
            </a:r>
            <a:r>
              <a:rPr lang="en-US" dirty="0" err="1"/>
              <a:t>Thinkstock</a:t>
            </a:r>
            <a:r>
              <a:rPr lang="en-US" dirty="0"/>
              <a:t> </a:t>
            </a:r>
          </a:p>
          <a:p>
            <a:pPr marL="682625" indent="-446088"/>
            <a:r>
              <a:rPr lang="en-US" dirty="0"/>
              <a:t>Man at Desk (slide 4): </a:t>
            </a:r>
            <a:r>
              <a:rPr lang="en-US" dirty="0" err="1"/>
              <a:t>BananaStock</a:t>
            </a:r>
            <a:r>
              <a:rPr lang="en-US" dirty="0"/>
              <a:t>/</a:t>
            </a:r>
            <a:r>
              <a:rPr lang="en-US" dirty="0" err="1"/>
              <a:t>Thinkstock</a:t>
            </a:r>
            <a:r>
              <a:rPr lang="en-US" dirty="0"/>
              <a:t> </a:t>
            </a:r>
          </a:p>
          <a:p>
            <a:pPr marL="682625" indent="-446088"/>
            <a:r>
              <a:rPr lang="en-US" dirty="0"/>
              <a:t>Man Washing Windows (slide 4): </a:t>
            </a:r>
            <a:r>
              <a:rPr lang="en-US" dirty="0" err="1"/>
              <a:t>Creatas</a:t>
            </a:r>
            <a:r>
              <a:rPr lang="en-US" dirty="0"/>
              <a:t>/</a:t>
            </a:r>
            <a:r>
              <a:rPr lang="en-US" dirty="0" err="1"/>
              <a:t>Thinkstock</a:t>
            </a:r>
            <a:r>
              <a:rPr lang="en-US" dirty="0"/>
              <a:t> </a:t>
            </a:r>
          </a:p>
          <a:p>
            <a:pPr marL="682625" indent="-446088"/>
            <a:r>
              <a:rPr lang="en-US" dirty="0"/>
              <a:t>Doctor with Patient (slide 4): Comstock Images/Comstock/</a:t>
            </a:r>
            <a:r>
              <a:rPr lang="en-US" dirty="0" err="1"/>
              <a:t>Thinkstock</a:t>
            </a:r>
            <a:r>
              <a:rPr lang="en-US" dirty="0"/>
              <a:t> </a:t>
            </a:r>
          </a:p>
          <a:p>
            <a:pPr marL="682625" indent="-446088"/>
            <a:r>
              <a:rPr lang="en-US" dirty="0"/>
              <a:t>Man Welding (slide 4): Digital Vision/</a:t>
            </a:r>
            <a:r>
              <a:rPr lang="en-US" dirty="0" err="1"/>
              <a:t>Thinkstock</a:t>
            </a:r>
            <a:r>
              <a:rPr lang="en-US" dirty="0"/>
              <a:t> </a:t>
            </a:r>
          </a:p>
          <a:p>
            <a:pPr marL="682625" indent="-446088"/>
            <a:r>
              <a:rPr lang="en-US" dirty="0"/>
              <a:t>Couple Planting Tree (slide 4): </a:t>
            </a:r>
            <a:r>
              <a:rPr lang="en-US" dirty="0" err="1"/>
              <a:t>Jupiterimages</a:t>
            </a:r>
            <a:r>
              <a:rPr lang="en-US" dirty="0"/>
              <a:t>/Photos.com/</a:t>
            </a:r>
            <a:r>
              <a:rPr lang="en-US" dirty="0" err="1"/>
              <a:t>Thinkstock</a:t>
            </a:r>
            <a:r>
              <a:rPr lang="en-US" dirty="0"/>
              <a:t> </a:t>
            </a:r>
          </a:p>
          <a:p>
            <a:pPr marL="682625" indent="-446088"/>
            <a:r>
              <a:rPr lang="en-US" dirty="0"/>
              <a:t>Adult Gamer (slide 5): Brand X Pictures/</a:t>
            </a:r>
            <a:r>
              <a:rPr lang="en-US" dirty="0" err="1"/>
              <a:t>Thinkstock</a:t>
            </a:r>
            <a:r>
              <a:rPr lang="en-US" dirty="0"/>
              <a:t> </a:t>
            </a:r>
          </a:p>
          <a:p>
            <a:pPr marL="682625" indent="-446088"/>
            <a:r>
              <a:rPr lang="en-US" dirty="0"/>
              <a:t>Man Napping (slide 6): </a:t>
            </a:r>
            <a:r>
              <a:rPr lang="en-US" dirty="0" err="1"/>
              <a:t>BananaStock</a:t>
            </a:r>
            <a:r>
              <a:rPr lang="en-US" dirty="0"/>
              <a:t>/</a:t>
            </a:r>
            <a:r>
              <a:rPr lang="en-US" dirty="0" err="1"/>
              <a:t>Thinkstock</a:t>
            </a:r>
            <a:r>
              <a:rPr lang="en-US" dirty="0"/>
              <a:t> </a:t>
            </a:r>
          </a:p>
          <a:p>
            <a:pPr marL="682625" indent="-446088"/>
            <a:r>
              <a:rPr lang="en-US" dirty="0"/>
              <a:t>Lazy Man (slide 7): </a:t>
            </a:r>
            <a:r>
              <a:rPr lang="en-US" dirty="0" err="1"/>
              <a:t>iStockphoto</a:t>
            </a:r>
            <a:r>
              <a:rPr lang="en-US" dirty="0"/>
              <a:t>/</a:t>
            </a:r>
            <a:r>
              <a:rPr lang="en-US" dirty="0" err="1"/>
              <a:t>Thinkstock</a:t>
            </a:r>
            <a:r>
              <a:rPr lang="en-US" dirty="0"/>
              <a:t> </a:t>
            </a:r>
          </a:p>
          <a:p>
            <a:pPr marL="682625" indent="-446088"/>
            <a:r>
              <a:rPr lang="en-US" dirty="0"/>
              <a:t>Water Cooler Break (slide 8): </a:t>
            </a:r>
            <a:r>
              <a:rPr lang="en-US" dirty="0" err="1"/>
              <a:t>iStockphoto</a:t>
            </a:r>
            <a:r>
              <a:rPr lang="en-US" dirty="0"/>
              <a:t>/</a:t>
            </a:r>
            <a:r>
              <a:rPr lang="en-US" dirty="0" err="1"/>
              <a:t>Thinkstock</a:t>
            </a:r>
            <a:r>
              <a:rPr lang="en-US" dirty="0"/>
              <a:t> </a:t>
            </a:r>
          </a:p>
          <a:p>
            <a:pPr marL="682625" indent="-446088"/>
            <a:r>
              <a:rPr lang="en-US" dirty="0"/>
              <a:t>Men in the Workshop (slide 11): John Howard/</a:t>
            </a:r>
            <a:r>
              <a:rPr lang="en-US" dirty="0" err="1"/>
              <a:t>Lifesize</a:t>
            </a:r>
            <a:r>
              <a:rPr lang="en-US" dirty="0"/>
              <a:t>/</a:t>
            </a:r>
            <a:r>
              <a:rPr lang="en-US" dirty="0" err="1"/>
              <a:t>Thinkstock</a:t>
            </a:r>
            <a:r>
              <a:rPr lang="en-US" dirty="0"/>
              <a:t> </a:t>
            </a:r>
          </a:p>
          <a:p>
            <a:pPr marL="682625" indent="-446088"/>
            <a:r>
              <a:rPr lang="en-US" dirty="0"/>
              <a:t>Boy on Paper Route (slide 15): Comstock Images/Comstock/</a:t>
            </a:r>
            <a:r>
              <a:rPr lang="en-US" dirty="0" err="1"/>
              <a:t>Thinkstock</a:t>
            </a:r>
            <a:endParaRPr lang="en-US" sz="2000" b="1" dirty="0">
              <a:solidFill>
                <a:schemeClr val="bg1"/>
              </a:solidFill>
              <a:latin typeface="Arial" pitchFamily="34" charset="0"/>
              <a:cs typeface="Arial"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rotWithShape="1">
          <a:blip r:embed="rId3" cstate="print"/>
          <a:stretch>
            <a:fillRect/>
          </a:stretch>
        </a:blipFill>
        <a:effectLst/>
      </p:bgPr>
    </p:bg>
    <p:spTree>
      <p:nvGrpSpPr>
        <p:cNvPr id="1" name=""/>
        <p:cNvGrpSpPr/>
        <p:nvPr/>
      </p:nvGrpSpPr>
      <p:grpSpPr>
        <a:xfrm>
          <a:off x="0" y="0"/>
          <a:ext cx="0" cy="0"/>
          <a:chOff x="0" y="0"/>
          <a:chExt cx="0" cy="0"/>
        </a:xfrm>
      </p:grpSpPr>
      <p:pic>
        <p:nvPicPr>
          <p:cNvPr id="7171" name="Picture 3" descr="87451744"/>
          <p:cNvPicPr>
            <a:picLocks noChangeAspect="1" noChangeArrowheads="1"/>
          </p:cNvPicPr>
          <p:nvPr/>
        </p:nvPicPr>
        <p:blipFill>
          <a:blip r:embed="rId4" cstate="print"/>
          <a:stretch>
            <a:fillRect/>
          </a:stretch>
        </p:blipFill>
        <p:spPr bwMode="auto">
          <a:xfrm>
            <a:off x="533400" y="1143000"/>
            <a:ext cx="4536253" cy="3505200"/>
          </a:xfrm>
          <a:prstGeom prst="rect">
            <a:avLst/>
          </a:prstGeom>
          <a:ln>
            <a:noFill/>
          </a:ln>
          <a:effectLst>
            <a:outerShdw blurRad="63500" dir="2700000" algn="tl" rotWithShape="0">
              <a:srgbClr val="000000">
                <a:alpha val="76000"/>
              </a:srgbClr>
            </a:outerShdw>
          </a:effectLst>
        </p:spPr>
      </p:pic>
      <p:pic>
        <p:nvPicPr>
          <p:cNvPr id="7172" name="Picture 4" descr="96771912"/>
          <p:cNvPicPr>
            <a:picLocks noChangeAspect="1" noChangeArrowheads="1"/>
          </p:cNvPicPr>
          <p:nvPr/>
        </p:nvPicPr>
        <p:blipFill>
          <a:blip r:embed="rId5" cstate="print"/>
          <a:stretch>
            <a:fillRect/>
          </a:stretch>
        </p:blipFill>
        <p:spPr bwMode="auto">
          <a:xfrm>
            <a:off x="4114800" y="3429000"/>
            <a:ext cx="4495800" cy="2989229"/>
          </a:xfrm>
          <a:prstGeom prst="rect">
            <a:avLst/>
          </a:prstGeom>
          <a:ln>
            <a:noFill/>
          </a:ln>
          <a:effectLst>
            <a:outerShdw blurRad="63500" dir="2700000" algn="tl" rotWithShape="0">
              <a:srgbClr val="000000">
                <a:alpha val="76000"/>
              </a:srgbClr>
            </a:outerShdw>
          </a:effectLst>
        </p:spPr>
      </p:pic>
      <p:sp>
        <p:nvSpPr>
          <p:cNvPr id="4" name="Title 2"/>
          <p:cNvSpPr txBox="1">
            <a:spLocks/>
          </p:cNvSpPr>
          <p:nvPr/>
        </p:nvSpPr>
        <p:spPr>
          <a:xfrm>
            <a:off x="0" y="0"/>
            <a:ext cx="9144000" cy="762000"/>
          </a:xfrm>
          <a:prstGeom prst="rect">
            <a:avLst/>
          </a:prstGeom>
          <a:solidFill>
            <a:srgbClr val="F3BA00"/>
          </a:solidFill>
          <a:effectLst>
            <a:outerShdw blurRad="60325" dir="2700000" algn="tl" rotWithShape="0">
              <a:srgbClr val="000000">
                <a:alpha val="43000"/>
              </a:srgbClr>
            </a:outerShdw>
          </a:effectLst>
        </p:spPr>
        <p:txBody>
          <a:bodyPr vert="horz" lIns="182880" tIns="91440" rIns="91440" bIns="45720" rtlCol="0" anchor="ctr">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117475" marR="0" lvl="0" indent="0" algn="l" defTabSz="914400" rtl="0" eaLnBrk="1" fontAlgn="auto" latinLnBrk="0" hangingPunct="1">
              <a:lnSpc>
                <a:spcPct val="100000"/>
              </a:lnSpc>
              <a:spcBef>
                <a:spcPct val="0"/>
              </a:spcBef>
              <a:spcAft>
                <a:spcPts val="0"/>
              </a:spcAft>
              <a:buClrTx/>
              <a:buSzTx/>
              <a:buFontTx/>
              <a:buNone/>
              <a:tabLst/>
              <a:defRPr/>
            </a:pPr>
            <a:r>
              <a:rPr kumimoji="0" lang="en-US" sz="3300" b="1" i="0" u="none" strike="noStrike" kern="1200" cap="none" spc="0" normalizeH="0" baseline="0" noProof="0" dirty="0">
                <a:ln>
                  <a:noFill/>
                </a:ln>
                <a:solidFill>
                  <a:schemeClr val="bg1"/>
                </a:solidFill>
                <a:effectLst/>
                <a:uLnTx/>
                <a:uFillTx/>
                <a:latin typeface="Helvetica"/>
                <a:ea typeface="+mj-ea"/>
                <a:cs typeface="Helvetica"/>
              </a:rPr>
              <a:t>Illustration</a:t>
            </a:r>
          </a:p>
        </p:txBody>
      </p:sp>
    </p:spTree>
  </p:cSld>
  <p:clrMapOvr>
    <a:masterClrMapping/>
  </p:clrMapOvr>
  <p:transition spd="slow">
    <p:fade/>
  </p:transition>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367864" y="457200"/>
            <a:ext cx="8458200" cy="5909310"/>
          </a:xfrm>
          <a:prstGeom prst="rect">
            <a:avLst/>
          </a:prstGeom>
          <a:solidFill>
            <a:srgbClr val="000000">
              <a:alpha val="69804"/>
            </a:srgbClr>
          </a:solidFill>
        </p:spPr>
        <p:txBody>
          <a:bodyPr wrap="square" rtlCol="0">
            <a:spAutoFit/>
          </a:bodyPr>
          <a:lstStyle/>
          <a:p>
            <a:pPr lvl="0" algn="ctr"/>
            <a:endParaRPr lang="en-US" sz="2100" b="1" dirty="0">
              <a:latin typeface="Helvetica"/>
              <a:cs typeface="Helvetica"/>
            </a:endParaRPr>
          </a:p>
          <a:p>
            <a:pPr lvl="0" algn="ctr"/>
            <a:r>
              <a:rPr lang="en-US" sz="2100" b="1" dirty="0">
                <a:latin typeface="Arial" pitchFamily="34" charset="0"/>
                <a:cs typeface="Arial" pitchFamily="34" charset="0"/>
              </a:rPr>
              <a:t>Copyright © 2011 by Gary Steward and Next Generation Resources, Inc. Illustrations Truth78. All rights reserved.</a:t>
            </a:r>
          </a:p>
          <a:p>
            <a:pPr lvl="0" algn="ctr"/>
            <a:endParaRPr lang="en-US" sz="2100" b="1" dirty="0">
              <a:latin typeface="Helvetica"/>
              <a:cs typeface="Helvetica"/>
            </a:endParaRPr>
          </a:p>
          <a:p>
            <a:pPr lvl="0" algn="ctr"/>
            <a:r>
              <a:rPr lang="en-US" sz="2100" b="1" dirty="0">
                <a:latin typeface="Helvetica"/>
                <a:cs typeface="Helvetica"/>
              </a:rPr>
              <a:t>Scripture quotations are from The Holy Bible, English</a:t>
            </a:r>
          </a:p>
          <a:p>
            <a:pPr lvl="0" algn="ctr"/>
            <a:r>
              <a:rPr lang="en-US" sz="2100" b="1" dirty="0">
                <a:latin typeface="Helvetica"/>
                <a:cs typeface="Helvetica"/>
              </a:rPr>
              <a:t>Standard Version, copyright © 2001 by Crossway Bibles, </a:t>
            </a:r>
            <a:br>
              <a:rPr lang="en-US" sz="2100" b="1" dirty="0">
                <a:latin typeface="Helvetica"/>
                <a:cs typeface="Helvetica"/>
              </a:rPr>
            </a:br>
            <a:r>
              <a:rPr lang="en-US" sz="2100" b="1" dirty="0">
                <a:latin typeface="Helvetica"/>
                <a:cs typeface="Helvetica"/>
              </a:rPr>
              <a:t>a division of Good News Publishers. Used by permission. All rights reserved.</a:t>
            </a:r>
          </a:p>
          <a:p>
            <a:pPr lvl="0" algn="ctr"/>
            <a:r>
              <a:rPr lang="en-US" sz="2100" b="1" dirty="0">
                <a:solidFill>
                  <a:srgbClr val="FF0000"/>
                </a:solidFill>
                <a:latin typeface="Arial" pitchFamily="34" charset="0"/>
                <a:cs typeface="Arial" pitchFamily="34" charset="0"/>
              </a:rPr>
              <a:t>You may edit the slide to match the lesson you teach, but </a:t>
            </a:r>
            <a:br>
              <a:rPr lang="en-US" sz="2100" b="1" dirty="0">
                <a:solidFill>
                  <a:srgbClr val="FF0000"/>
                </a:solidFill>
                <a:latin typeface="Arial" pitchFamily="34" charset="0"/>
                <a:cs typeface="Arial" pitchFamily="34" charset="0"/>
              </a:rPr>
            </a:br>
            <a:r>
              <a:rPr lang="en-US" sz="2100" b="1" dirty="0">
                <a:solidFill>
                  <a:srgbClr val="FF0000"/>
                </a:solidFill>
                <a:latin typeface="Arial" pitchFamily="34" charset="0"/>
                <a:cs typeface="Arial" pitchFamily="34" charset="0"/>
              </a:rPr>
              <a:t>you may not alter the licensed images </a:t>
            </a:r>
          </a:p>
          <a:p>
            <a:pPr lvl="0" algn="ctr"/>
            <a:r>
              <a:rPr lang="en-US" sz="2100" b="1" dirty="0">
                <a:solidFill>
                  <a:srgbClr val="FF0000"/>
                </a:solidFill>
                <a:latin typeface="Arial" pitchFamily="34" charset="0"/>
                <a:cs typeface="Arial" pitchFamily="34" charset="0"/>
              </a:rPr>
              <a:t>or use them for any purpose other than Your Word is Truth.</a:t>
            </a:r>
          </a:p>
          <a:p>
            <a:pPr lvl="0" algn="ctr"/>
            <a:r>
              <a:rPr lang="en-US" sz="2100" b="1" dirty="0">
                <a:latin typeface="Helvetica"/>
                <a:cs typeface="Helvetica"/>
              </a:rPr>
              <a:t>This publication includes images from </a:t>
            </a:r>
            <a:br>
              <a:rPr lang="en-US" sz="2100" b="1" dirty="0">
                <a:latin typeface="Helvetica"/>
                <a:cs typeface="Helvetica"/>
              </a:rPr>
            </a:br>
            <a:r>
              <a:rPr lang="en-US" sz="2100" b="1" dirty="0" err="1">
                <a:latin typeface="Helvetica"/>
                <a:cs typeface="Helvetica"/>
              </a:rPr>
              <a:t>GettyImages</a:t>
            </a:r>
            <a:r>
              <a:rPr lang="en-US" sz="2100" b="1" dirty="0">
                <a:latin typeface="Helvetica"/>
                <a:cs typeface="Helvetica"/>
              </a:rPr>
              <a:t>/Thinkstock Corporation © 2011, and </a:t>
            </a:r>
            <a:br>
              <a:rPr lang="en-US" sz="2100" b="1" dirty="0">
                <a:latin typeface="Helvetica"/>
                <a:cs typeface="Helvetica"/>
              </a:rPr>
            </a:br>
            <a:r>
              <a:rPr lang="en-US" sz="2100" b="1" dirty="0">
                <a:latin typeface="Helvetica"/>
                <a:cs typeface="Helvetica"/>
              </a:rPr>
              <a:t>its licensors. Used under license.</a:t>
            </a:r>
          </a:p>
          <a:p>
            <a:pPr lvl="0"/>
            <a:endParaRPr lang="en-US" sz="2100" b="1" dirty="0">
              <a:latin typeface="Helvetica"/>
              <a:cs typeface="Helvetica"/>
            </a:endParaRPr>
          </a:p>
          <a:p>
            <a:pPr lvl="0" algn="ctr"/>
            <a:r>
              <a:rPr lang="en-US" sz="2100" b="1" dirty="0">
                <a:latin typeface="Arial" pitchFamily="34" charset="0"/>
                <a:cs typeface="Arial" pitchFamily="34" charset="0"/>
              </a:rPr>
              <a:t>Truth78</a:t>
            </a:r>
          </a:p>
          <a:p>
            <a:pPr lvl="0" algn="ctr"/>
            <a:r>
              <a:rPr lang="en-US" sz="2100" b="1" dirty="0">
                <a:latin typeface="Arial" pitchFamily="34" charset="0"/>
                <a:cs typeface="Arial" pitchFamily="34" charset="0"/>
              </a:rPr>
              <a:t>info@Truth78.org</a:t>
            </a:r>
          </a:p>
          <a:p>
            <a:pPr lvl="0" algn="ctr"/>
            <a:r>
              <a:rPr lang="en-US" sz="2100" b="1" dirty="0">
                <a:latin typeface="Arial" pitchFamily="34" charset="0"/>
                <a:cs typeface="Arial" pitchFamily="34" charset="0"/>
              </a:rPr>
              <a:t>www.Truth78</a:t>
            </a:r>
            <a:r>
              <a:rPr lang="en-US" sz="2100" b="1">
                <a:latin typeface="Arial" pitchFamily="34" charset="0"/>
                <a:cs typeface="Arial" pitchFamily="34" charset="0"/>
              </a:rPr>
              <a:t>.org</a:t>
            </a:r>
            <a:endParaRPr lang="en-US" sz="2100" b="1" dirty="0">
              <a:latin typeface="Arial" pitchFamily="34" charset="0"/>
              <a:cs typeface="Arial" pitchFamily="34" charset="0"/>
            </a:endParaRPr>
          </a:p>
        </p:txBody>
      </p:sp>
    </p:spTree>
  </p:cSld>
  <p:clrMapOvr>
    <a:masterClrMapping/>
  </p:clrMapOvr>
  <p:transition spd="slow">
    <p:fade/>
  </p:transition>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rotWithShape="1">
          <a:blip r:embed="rId3" cstate="print"/>
          <a:stretch>
            <a:fillRect/>
          </a:stretch>
        </a:blipFill>
        <a:effectLst/>
      </p:bgPr>
    </p:bg>
    <p:spTree>
      <p:nvGrpSpPr>
        <p:cNvPr id="1" name=""/>
        <p:cNvGrpSpPr/>
        <p:nvPr/>
      </p:nvGrpSpPr>
      <p:grpSpPr>
        <a:xfrm>
          <a:off x="0" y="0"/>
          <a:ext cx="0" cy="0"/>
          <a:chOff x="0" y="0"/>
          <a:chExt cx="0" cy="0"/>
        </a:xfrm>
      </p:grpSpPr>
      <p:pic>
        <p:nvPicPr>
          <p:cNvPr id="10244" name="Picture 4" descr="93588451"/>
          <p:cNvPicPr>
            <a:picLocks noChangeAspect="1" noChangeArrowheads="1"/>
          </p:cNvPicPr>
          <p:nvPr/>
        </p:nvPicPr>
        <p:blipFill>
          <a:blip r:embed="rId4" cstate="print"/>
          <a:stretch>
            <a:fillRect/>
          </a:stretch>
        </p:blipFill>
        <p:spPr bwMode="auto">
          <a:xfrm>
            <a:off x="520700" y="1143000"/>
            <a:ext cx="8089900" cy="4374100"/>
          </a:xfrm>
          <a:prstGeom prst="rect">
            <a:avLst/>
          </a:prstGeom>
          <a:ln>
            <a:noFill/>
          </a:ln>
          <a:effectLst>
            <a:outerShdw blurRad="88900" dir="2700000" algn="tl" rotWithShape="0">
              <a:srgbClr val="333333">
                <a:alpha val="76000"/>
              </a:srgbClr>
            </a:outerShdw>
          </a:effectLst>
        </p:spPr>
      </p:pic>
      <p:sp>
        <p:nvSpPr>
          <p:cNvPr id="4" name="Title 2"/>
          <p:cNvSpPr txBox="1">
            <a:spLocks/>
          </p:cNvSpPr>
          <p:nvPr/>
        </p:nvSpPr>
        <p:spPr>
          <a:xfrm>
            <a:off x="0" y="0"/>
            <a:ext cx="9144000" cy="762000"/>
          </a:xfrm>
          <a:prstGeom prst="rect">
            <a:avLst/>
          </a:prstGeom>
          <a:solidFill>
            <a:srgbClr val="F3BA00"/>
          </a:solidFill>
          <a:effectLst>
            <a:outerShdw blurRad="60325" dir="2700000" algn="tl" rotWithShape="0">
              <a:srgbClr val="000000">
                <a:alpha val="43000"/>
              </a:srgbClr>
            </a:outerShdw>
          </a:effectLst>
        </p:spPr>
        <p:txBody>
          <a:bodyPr vert="horz" lIns="182880" tIns="91440" rIns="91440" bIns="45720" rtlCol="0" anchor="ctr">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117475" marR="0" lvl="0" indent="0" algn="l" defTabSz="914400" rtl="0" eaLnBrk="1" fontAlgn="auto" latinLnBrk="0" hangingPunct="1">
              <a:lnSpc>
                <a:spcPct val="100000"/>
              </a:lnSpc>
              <a:spcBef>
                <a:spcPct val="0"/>
              </a:spcBef>
              <a:spcAft>
                <a:spcPts val="0"/>
              </a:spcAft>
              <a:buClrTx/>
              <a:buSzTx/>
              <a:buFontTx/>
              <a:buNone/>
              <a:tabLst/>
              <a:defRPr/>
            </a:pPr>
            <a:r>
              <a:rPr kumimoji="0" lang="en-US" sz="3300" b="1" i="0" u="none" strike="noStrike" kern="1200" cap="none" spc="0" normalizeH="0" baseline="0" noProof="0" dirty="0">
                <a:ln>
                  <a:noFill/>
                </a:ln>
                <a:solidFill>
                  <a:schemeClr val="bg1"/>
                </a:solidFill>
                <a:effectLst/>
                <a:uLnTx/>
                <a:uFillTx/>
                <a:latin typeface="Helvetica"/>
                <a:ea typeface="+mj-ea"/>
                <a:cs typeface="Helvetica"/>
              </a:rPr>
              <a:t>Illustration</a:t>
            </a:r>
          </a:p>
        </p:txBody>
      </p:sp>
    </p:spTree>
  </p:cSld>
  <p:clrMapOvr>
    <a:masterClrMapping/>
  </p:clrMapOvr>
  <p:transition spd="slow">
    <p:fade/>
  </p:transition>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13" name="Rectangle 12"/>
          <p:cNvSpPr/>
          <p:nvPr/>
        </p:nvSpPr>
        <p:spPr>
          <a:xfrm>
            <a:off x="0" y="1752600"/>
            <a:ext cx="9144000" cy="2209800"/>
          </a:xfrm>
          <a:prstGeom prst="rect">
            <a:avLst/>
          </a:prstGeom>
          <a:solidFill>
            <a:srgbClr val="000000">
              <a:alpha val="21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25" name="Text Box 5"/>
          <p:cNvSpPr txBox="1">
            <a:spLocks noChangeArrowheads="1"/>
          </p:cNvSpPr>
          <p:nvPr/>
        </p:nvSpPr>
        <p:spPr bwMode="auto">
          <a:xfrm>
            <a:off x="457200" y="1069029"/>
            <a:ext cx="8229600" cy="523220"/>
          </a:xfrm>
          <a:prstGeom prst="rect">
            <a:avLst/>
          </a:prstGeom>
          <a:noFill/>
          <a:ln w="9525">
            <a:noFill/>
            <a:miter lim="800000"/>
            <a:headEnd/>
            <a:tailEnd/>
          </a:ln>
          <a:effectLst/>
        </p:spPr>
        <p:txBody>
          <a:bodyPr wrap="square">
            <a:spAutoFit/>
          </a:bodyPr>
          <a:lstStyle/>
          <a:p>
            <a:pPr>
              <a:spcBef>
                <a:spcPct val="50000"/>
              </a:spcBef>
            </a:pPr>
            <a:r>
              <a:rPr lang="en-US" sz="2700" dirty="0">
                <a:solidFill>
                  <a:schemeClr val="bg2"/>
                </a:solidFill>
                <a:latin typeface="Helvetica"/>
                <a:cs typeface="Helvetica"/>
              </a:rPr>
              <a:t>Man was created for </a:t>
            </a:r>
            <a:r>
              <a:rPr lang="en-US" sz="2700" b="1" u="sng" dirty="0">
                <a:solidFill>
                  <a:schemeClr val="bg1"/>
                </a:solidFill>
                <a:latin typeface="Helvetica"/>
                <a:cs typeface="Helvetica"/>
              </a:rPr>
              <a:t>work</a:t>
            </a:r>
            <a:r>
              <a:rPr lang="en-US" sz="2700" dirty="0">
                <a:solidFill>
                  <a:schemeClr val="bg2"/>
                </a:solidFill>
                <a:latin typeface="Helvetica"/>
                <a:cs typeface="Helvetica"/>
              </a:rPr>
              <a:t>. (Genesis 2:15)</a:t>
            </a:r>
          </a:p>
        </p:txBody>
      </p:sp>
      <p:pic>
        <p:nvPicPr>
          <p:cNvPr id="5126" name="Picture 6" descr="78154546"/>
          <p:cNvPicPr>
            <a:picLocks noChangeAspect="1" noChangeArrowheads="1"/>
          </p:cNvPicPr>
          <p:nvPr/>
        </p:nvPicPr>
        <p:blipFill>
          <a:blip r:embed="rId4" cstate="print"/>
          <a:stretch>
            <a:fillRect/>
          </a:stretch>
        </p:blipFill>
        <p:spPr bwMode="auto">
          <a:xfrm>
            <a:off x="674273" y="1805628"/>
            <a:ext cx="1578804" cy="2103744"/>
          </a:xfrm>
          <a:prstGeom prst="rect">
            <a:avLst/>
          </a:prstGeom>
          <a:ln>
            <a:noFill/>
          </a:ln>
          <a:effectLst>
            <a:outerShdw blurRad="114300" dir="2700000" algn="tl" rotWithShape="0">
              <a:srgbClr val="333333">
                <a:alpha val="65000"/>
              </a:srgbClr>
            </a:outerShdw>
          </a:effectLst>
        </p:spPr>
      </p:pic>
      <p:pic>
        <p:nvPicPr>
          <p:cNvPr id="5127" name="Picture 7" descr="86806141"/>
          <p:cNvPicPr>
            <a:picLocks noChangeAspect="1" noChangeArrowheads="1"/>
          </p:cNvPicPr>
          <p:nvPr/>
        </p:nvPicPr>
        <p:blipFill>
          <a:blip r:embed="rId5" cstate="print"/>
          <a:stretch>
            <a:fillRect/>
          </a:stretch>
        </p:blipFill>
        <p:spPr bwMode="auto">
          <a:xfrm>
            <a:off x="4982436" y="1796836"/>
            <a:ext cx="1411604" cy="2121328"/>
          </a:xfrm>
          <a:prstGeom prst="rect">
            <a:avLst/>
          </a:prstGeom>
          <a:ln>
            <a:noFill/>
          </a:ln>
          <a:effectLst>
            <a:outerShdw blurRad="114300" dir="2700000" algn="tl" rotWithShape="0">
              <a:srgbClr val="333333">
                <a:alpha val="65000"/>
              </a:srgbClr>
            </a:outerShdw>
          </a:effectLst>
        </p:spPr>
      </p:pic>
      <p:pic>
        <p:nvPicPr>
          <p:cNvPr id="5128" name="Picture 8" descr="76729413"/>
          <p:cNvPicPr>
            <a:picLocks noChangeAspect="1" noChangeArrowheads="1"/>
          </p:cNvPicPr>
          <p:nvPr/>
        </p:nvPicPr>
        <p:blipFill>
          <a:blip r:embed="rId6" cstate="print"/>
          <a:stretch>
            <a:fillRect/>
          </a:stretch>
        </p:blipFill>
        <p:spPr bwMode="auto">
          <a:xfrm>
            <a:off x="2925011" y="1796836"/>
            <a:ext cx="1410404" cy="2121328"/>
          </a:xfrm>
          <a:prstGeom prst="rect">
            <a:avLst/>
          </a:prstGeom>
          <a:ln>
            <a:noFill/>
          </a:ln>
          <a:effectLst>
            <a:outerShdw blurRad="114300" dir="2700000" algn="tl" rotWithShape="0">
              <a:srgbClr val="333333">
                <a:alpha val="65000"/>
              </a:srgbClr>
            </a:outerShdw>
          </a:effectLst>
        </p:spPr>
      </p:pic>
      <p:pic>
        <p:nvPicPr>
          <p:cNvPr id="5129" name="Picture 9" descr="dv2054016"/>
          <p:cNvPicPr>
            <a:picLocks noChangeAspect="1" noChangeArrowheads="1"/>
          </p:cNvPicPr>
          <p:nvPr/>
        </p:nvPicPr>
        <p:blipFill>
          <a:blip r:embed="rId7" cstate="print"/>
          <a:stretch>
            <a:fillRect/>
          </a:stretch>
        </p:blipFill>
        <p:spPr bwMode="auto">
          <a:xfrm>
            <a:off x="7192374" y="1796836"/>
            <a:ext cx="1418226" cy="2121328"/>
          </a:xfrm>
          <a:prstGeom prst="rect">
            <a:avLst/>
          </a:prstGeom>
          <a:ln>
            <a:noFill/>
          </a:ln>
          <a:effectLst>
            <a:outerShdw blurRad="114300" dir="2700000" algn="tl" rotWithShape="0">
              <a:srgbClr val="333333">
                <a:alpha val="65000"/>
              </a:srgbClr>
            </a:outerShdw>
          </a:effectLst>
        </p:spPr>
      </p:pic>
      <p:pic>
        <p:nvPicPr>
          <p:cNvPr id="5130" name="Picture 10" descr="87606210"/>
          <p:cNvPicPr>
            <a:picLocks noChangeAspect="1" noChangeArrowheads="1"/>
          </p:cNvPicPr>
          <p:nvPr/>
        </p:nvPicPr>
        <p:blipFill>
          <a:blip r:embed="rId8" cstate="print"/>
          <a:stretch>
            <a:fillRect/>
          </a:stretch>
        </p:blipFill>
        <p:spPr bwMode="auto">
          <a:xfrm>
            <a:off x="5029200" y="4191000"/>
            <a:ext cx="3618084" cy="2419092"/>
          </a:xfrm>
          <a:prstGeom prst="rect">
            <a:avLst/>
          </a:prstGeom>
          <a:ln>
            <a:noFill/>
          </a:ln>
          <a:effectLst>
            <a:outerShdw blurRad="114300" dir="2700000" algn="tl" rotWithShape="0">
              <a:srgbClr val="333333">
                <a:alpha val="65000"/>
              </a:srgbClr>
            </a:outerShdw>
          </a:effectLst>
        </p:spPr>
      </p:pic>
      <p:sp>
        <p:nvSpPr>
          <p:cNvPr id="10" name="Text Box 5"/>
          <p:cNvSpPr txBox="1">
            <a:spLocks noChangeArrowheads="1"/>
          </p:cNvSpPr>
          <p:nvPr/>
        </p:nvSpPr>
        <p:spPr bwMode="auto">
          <a:xfrm>
            <a:off x="609600" y="4343400"/>
            <a:ext cx="4191000" cy="1815882"/>
          </a:xfrm>
          <a:prstGeom prst="rect">
            <a:avLst/>
          </a:prstGeom>
          <a:noFill/>
          <a:ln w="9525">
            <a:noFill/>
            <a:miter lim="800000"/>
            <a:headEnd/>
            <a:tailEnd/>
          </a:ln>
          <a:effectLst/>
        </p:spPr>
        <p:txBody>
          <a:bodyPr wrap="square">
            <a:spAutoFit/>
          </a:bodyPr>
          <a:lstStyle/>
          <a:p>
            <a:pPr>
              <a:spcBef>
                <a:spcPct val="50000"/>
              </a:spcBef>
            </a:pPr>
            <a:r>
              <a:rPr lang="en-US" sz="2700" dirty="0">
                <a:solidFill>
                  <a:schemeClr val="bg2"/>
                </a:solidFill>
                <a:latin typeface="Helvetica"/>
                <a:cs typeface="Helvetica"/>
              </a:rPr>
              <a:t>Woman was created to be a </a:t>
            </a:r>
            <a:r>
              <a:rPr lang="en-US" sz="2700" b="1" u="sng" dirty="0">
                <a:solidFill>
                  <a:schemeClr val="bg1"/>
                </a:solidFill>
                <a:latin typeface="Helvetica"/>
                <a:cs typeface="Helvetica"/>
              </a:rPr>
              <a:t>helper-companion</a:t>
            </a:r>
            <a:r>
              <a:rPr lang="en-US" sz="2700" dirty="0">
                <a:solidFill>
                  <a:schemeClr val="bg2"/>
                </a:solidFill>
                <a:latin typeface="Helvetica"/>
                <a:cs typeface="Helvetica"/>
              </a:rPr>
              <a:t> for man in the work God had given him.</a:t>
            </a:r>
          </a:p>
        </p:txBody>
      </p:sp>
      <p:sp>
        <p:nvSpPr>
          <p:cNvPr id="12" name="Title 2"/>
          <p:cNvSpPr txBox="1">
            <a:spLocks/>
          </p:cNvSpPr>
          <p:nvPr/>
        </p:nvSpPr>
        <p:spPr>
          <a:xfrm>
            <a:off x="0" y="0"/>
            <a:ext cx="9144000" cy="762000"/>
          </a:xfrm>
          <a:prstGeom prst="rect">
            <a:avLst/>
          </a:prstGeom>
          <a:solidFill>
            <a:srgbClr val="F3BA00"/>
          </a:solidFill>
          <a:effectLst>
            <a:outerShdw blurRad="60325" dir="2700000" algn="tl" rotWithShape="0">
              <a:srgbClr val="000000">
                <a:alpha val="43000"/>
              </a:srgbClr>
            </a:outerShdw>
          </a:effectLst>
        </p:spPr>
        <p:txBody>
          <a:bodyPr vert="horz" lIns="182880" tIns="91440" rIns="91440" bIns="45720" rtlCol="0" anchor="ctr">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117475" lvl="0" fontAlgn="auto">
              <a:spcAft>
                <a:spcPts val="0"/>
              </a:spcAft>
              <a:defRPr/>
            </a:pPr>
            <a:r>
              <a:rPr lang="en-US" sz="3300" b="1" dirty="0">
                <a:solidFill>
                  <a:schemeClr val="bg1"/>
                </a:solidFill>
                <a:latin typeface="Helvetica"/>
                <a:ea typeface="+mj-ea"/>
                <a:cs typeface="Helvetica"/>
              </a:rPr>
              <a:t>Created for Work</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126"/>
                                        </p:tgtEl>
                                        <p:attrNameLst>
                                          <p:attrName>style.visibility</p:attrName>
                                        </p:attrNameLst>
                                      </p:cBhvr>
                                      <p:to>
                                        <p:strVal val="visible"/>
                                      </p:to>
                                    </p:set>
                                    <p:animEffect transition="in" filter="blinds(horizontal)">
                                      <p:cBhvr>
                                        <p:cTn id="7" dur="500"/>
                                        <p:tgtEl>
                                          <p:spTgt spid="5126"/>
                                        </p:tgtEl>
                                      </p:cBhvr>
                                    </p:animEffect>
                                  </p:childTnLst>
                                </p:cTn>
                              </p:par>
                              <p:par>
                                <p:cTn id="8" presetID="3" presetClass="entr" presetSubtype="10" fill="hold" nodeType="withEffect">
                                  <p:stCondLst>
                                    <p:cond delay="0"/>
                                  </p:stCondLst>
                                  <p:childTnLst>
                                    <p:set>
                                      <p:cBhvr>
                                        <p:cTn id="9" dur="1" fill="hold">
                                          <p:stCondLst>
                                            <p:cond delay="0"/>
                                          </p:stCondLst>
                                        </p:cTn>
                                        <p:tgtEl>
                                          <p:spTgt spid="5128"/>
                                        </p:tgtEl>
                                        <p:attrNameLst>
                                          <p:attrName>style.visibility</p:attrName>
                                        </p:attrNameLst>
                                      </p:cBhvr>
                                      <p:to>
                                        <p:strVal val="visible"/>
                                      </p:to>
                                    </p:set>
                                    <p:animEffect transition="in" filter="blinds(horizontal)">
                                      <p:cBhvr>
                                        <p:cTn id="10" dur="500"/>
                                        <p:tgtEl>
                                          <p:spTgt spid="5128"/>
                                        </p:tgtEl>
                                      </p:cBhvr>
                                    </p:animEffect>
                                  </p:childTnLst>
                                </p:cTn>
                              </p:par>
                              <p:par>
                                <p:cTn id="11" presetID="3" presetClass="entr" presetSubtype="10" fill="hold" nodeType="withEffect">
                                  <p:stCondLst>
                                    <p:cond delay="0"/>
                                  </p:stCondLst>
                                  <p:childTnLst>
                                    <p:set>
                                      <p:cBhvr>
                                        <p:cTn id="12" dur="1" fill="hold">
                                          <p:stCondLst>
                                            <p:cond delay="0"/>
                                          </p:stCondLst>
                                        </p:cTn>
                                        <p:tgtEl>
                                          <p:spTgt spid="5127"/>
                                        </p:tgtEl>
                                        <p:attrNameLst>
                                          <p:attrName>style.visibility</p:attrName>
                                        </p:attrNameLst>
                                      </p:cBhvr>
                                      <p:to>
                                        <p:strVal val="visible"/>
                                      </p:to>
                                    </p:set>
                                    <p:animEffect transition="in" filter="blinds(horizontal)">
                                      <p:cBhvr>
                                        <p:cTn id="13" dur="500"/>
                                        <p:tgtEl>
                                          <p:spTgt spid="5127"/>
                                        </p:tgtEl>
                                      </p:cBhvr>
                                    </p:animEffect>
                                  </p:childTnLst>
                                </p:cTn>
                              </p:par>
                              <p:par>
                                <p:cTn id="14" presetID="3" presetClass="entr" presetSubtype="10" fill="hold" nodeType="withEffect">
                                  <p:stCondLst>
                                    <p:cond delay="0"/>
                                  </p:stCondLst>
                                  <p:childTnLst>
                                    <p:set>
                                      <p:cBhvr>
                                        <p:cTn id="15" dur="1" fill="hold">
                                          <p:stCondLst>
                                            <p:cond delay="0"/>
                                          </p:stCondLst>
                                        </p:cTn>
                                        <p:tgtEl>
                                          <p:spTgt spid="5129"/>
                                        </p:tgtEl>
                                        <p:attrNameLst>
                                          <p:attrName>style.visibility</p:attrName>
                                        </p:attrNameLst>
                                      </p:cBhvr>
                                      <p:to>
                                        <p:strVal val="visible"/>
                                      </p:to>
                                    </p:set>
                                    <p:animEffect transition="in" filter="blinds(horizontal)">
                                      <p:cBhvr>
                                        <p:cTn id="16" dur="500"/>
                                        <p:tgtEl>
                                          <p:spTgt spid="5129"/>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10">
                                            <p:txEl>
                                              <p:pRg st="0" end="0"/>
                                            </p:txEl>
                                          </p:spTgt>
                                        </p:tgtEl>
                                        <p:attrNameLst>
                                          <p:attrName>style.visibility</p:attrName>
                                        </p:attrNameLst>
                                      </p:cBhvr>
                                      <p:to>
                                        <p:strVal val="visible"/>
                                      </p:to>
                                    </p:set>
                                    <p:animEffect transition="in" filter="blinds(horizontal)">
                                      <p:cBhvr>
                                        <p:cTn id="21" dur="500"/>
                                        <p:tgtEl>
                                          <p:spTgt spid="10">
                                            <p:txEl>
                                              <p:pRg st="0" end="0"/>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5130"/>
                                        </p:tgtEl>
                                        <p:attrNameLst>
                                          <p:attrName>style.visibility</p:attrName>
                                        </p:attrNameLst>
                                      </p:cBhvr>
                                      <p:to>
                                        <p:strVal val="visible"/>
                                      </p:to>
                                    </p:set>
                                    <p:animEffect transition="in" filter="blinds(horizontal)">
                                      <p:cBhvr>
                                        <p:cTn id="24" dur="500"/>
                                        <p:tgtEl>
                                          <p:spTgt spid="5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12292" name="Text Box 4"/>
          <p:cNvSpPr txBox="1">
            <a:spLocks noChangeArrowheads="1"/>
          </p:cNvSpPr>
          <p:nvPr/>
        </p:nvSpPr>
        <p:spPr bwMode="auto">
          <a:xfrm>
            <a:off x="457200" y="1233130"/>
            <a:ext cx="8229600" cy="4862870"/>
          </a:xfrm>
          <a:prstGeom prst="rect">
            <a:avLst/>
          </a:prstGeom>
          <a:noFill/>
          <a:ln w="9525">
            <a:noFill/>
            <a:miter lim="800000"/>
            <a:headEnd/>
            <a:tailEnd/>
          </a:ln>
          <a:effectLst/>
        </p:spPr>
        <p:txBody>
          <a:bodyPr wrap="square">
            <a:spAutoFit/>
          </a:bodyPr>
          <a:lstStyle/>
          <a:p>
            <a:pPr>
              <a:spcBef>
                <a:spcPts val="0"/>
              </a:spcBef>
              <a:spcAft>
                <a:spcPts val="1200"/>
              </a:spcAft>
            </a:pPr>
            <a:r>
              <a:rPr lang="en-US" sz="2500" dirty="0">
                <a:solidFill>
                  <a:schemeClr val="bg2"/>
                </a:solidFill>
                <a:latin typeface="Helvetica"/>
                <a:cs typeface="Helvetica"/>
              </a:rPr>
              <a:t>Man in his </a:t>
            </a:r>
            <a:r>
              <a:rPr lang="en-US" sz="2500" b="1" u="sng" dirty="0">
                <a:solidFill>
                  <a:schemeClr val="bg1"/>
                </a:solidFill>
                <a:latin typeface="Helvetica"/>
                <a:cs typeface="Helvetica"/>
              </a:rPr>
              <a:t>sinfulness</a:t>
            </a:r>
            <a:r>
              <a:rPr lang="en-US" sz="2500" dirty="0">
                <a:solidFill>
                  <a:schemeClr val="bg2"/>
                </a:solidFill>
                <a:latin typeface="Helvetica"/>
                <a:cs typeface="Helvetica"/>
              </a:rPr>
              <a:t> often </a:t>
            </a:r>
            <a:r>
              <a:rPr lang="en-US" sz="2500" b="1" u="sng" dirty="0">
                <a:solidFill>
                  <a:schemeClr val="bg1"/>
                </a:solidFill>
                <a:latin typeface="Helvetica"/>
                <a:cs typeface="Helvetica"/>
              </a:rPr>
              <a:t>resists</a:t>
            </a:r>
            <a:r>
              <a:rPr lang="en-US" sz="2500" dirty="0">
                <a:solidFill>
                  <a:schemeClr val="bg2"/>
                </a:solidFill>
                <a:latin typeface="Helvetica"/>
                <a:cs typeface="Helvetica"/>
              </a:rPr>
              <a:t> work. In his sin, he can become lazy.</a:t>
            </a:r>
          </a:p>
          <a:p>
            <a:pPr>
              <a:spcBef>
                <a:spcPts val="0"/>
              </a:spcBef>
              <a:spcAft>
                <a:spcPts val="1200"/>
              </a:spcAft>
            </a:pPr>
            <a:r>
              <a:rPr lang="en-US" sz="2500" dirty="0">
                <a:solidFill>
                  <a:schemeClr val="bg2"/>
                </a:solidFill>
                <a:latin typeface="Helvetica"/>
                <a:cs typeface="Helvetica"/>
              </a:rPr>
              <a:t>Be on guard against </a:t>
            </a:r>
            <a:r>
              <a:rPr lang="en-US" sz="2500" b="1" u="sng" dirty="0">
                <a:solidFill>
                  <a:schemeClr val="bg1"/>
                </a:solidFill>
                <a:latin typeface="Helvetica"/>
                <a:cs typeface="Helvetica"/>
              </a:rPr>
              <a:t>playing</a:t>
            </a:r>
            <a:r>
              <a:rPr lang="en-US" sz="2500" dirty="0">
                <a:solidFill>
                  <a:schemeClr val="bg2"/>
                </a:solidFill>
                <a:latin typeface="Helvetica"/>
                <a:cs typeface="Helvetica"/>
              </a:rPr>
              <a:t>.</a:t>
            </a:r>
          </a:p>
          <a:p>
            <a:pPr>
              <a:spcBef>
                <a:spcPts val="0"/>
              </a:spcBef>
              <a:spcAft>
                <a:spcPts val="1200"/>
              </a:spcAft>
            </a:pPr>
            <a:r>
              <a:rPr lang="en-US" sz="2500" dirty="0">
                <a:solidFill>
                  <a:schemeClr val="bg2"/>
                </a:solidFill>
                <a:latin typeface="Helvetica"/>
                <a:cs typeface="Helvetica"/>
              </a:rPr>
              <a:t>Proverbs 28:19, Proverbs 12:11</a:t>
            </a:r>
          </a:p>
          <a:p>
            <a:pPr marL="341313" indent="-341313">
              <a:spcBef>
                <a:spcPts val="0"/>
              </a:spcBef>
              <a:spcAft>
                <a:spcPts val="1200"/>
              </a:spcAft>
              <a:buFont typeface="Arial" pitchFamily="34" charset="0"/>
              <a:buChar char="•"/>
            </a:pPr>
            <a:r>
              <a:rPr lang="en-US" sz="2500" dirty="0">
                <a:solidFill>
                  <a:schemeClr val="bg2"/>
                </a:solidFill>
                <a:latin typeface="Helvetica"/>
                <a:cs typeface="Helvetica"/>
              </a:rPr>
              <a:t>The man who follows worthless</a:t>
            </a:r>
            <a:br>
              <a:rPr lang="en-US" sz="2500" dirty="0">
                <a:solidFill>
                  <a:schemeClr val="bg2"/>
                </a:solidFill>
                <a:latin typeface="Helvetica"/>
                <a:cs typeface="Helvetica"/>
              </a:rPr>
            </a:br>
            <a:r>
              <a:rPr lang="en-US" sz="2500" dirty="0">
                <a:solidFill>
                  <a:schemeClr val="bg2"/>
                </a:solidFill>
                <a:latin typeface="Helvetica"/>
                <a:cs typeface="Helvetica"/>
              </a:rPr>
              <a:t>pursuits lacks </a:t>
            </a:r>
            <a:r>
              <a:rPr lang="en-US" sz="2500" b="1" u="sng" dirty="0">
                <a:solidFill>
                  <a:schemeClr val="bg1"/>
                </a:solidFill>
                <a:latin typeface="Helvetica"/>
                <a:cs typeface="Helvetica"/>
              </a:rPr>
              <a:t>sense</a:t>
            </a:r>
            <a:endParaRPr lang="en-US" sz="2500" u="sng" dirty="0">
              <a:solidFill>
                <a:schemeClr val="bg1"/>
              </a:solidFill>
              <a:latin typeface="Helvetica"/>
              <a:cs typeface="Helvetica"/>
            </a:endParaRPr>
          </a:p>
          <a:p>
            <a:pPr marL="341313" indent="-341313">
              <a:spcBef>
                <a:spcPts val="0"/>
              </a:spcBef>
              <a:spcAft>
                <a:spcPts val="1200"/>
              </a:spcAft>
              <a:buFont typeface="Arial" pitchFamily="34" charset="0"/>
              <a:buChar char="•"/>
            </a:pPr>
            <a:r>
              <a:rPr lang="en-US" sz="2500" dirty="0">
                <a:solidFill>
                  <a:schemeClr val="bg2"/>
                </a:solidFill>
                <a:latin typeface="Helvetica"/>
                <a:cs typeface="Helvetica"/>
              </a:rPr>
              <a:t>The man who follows worthless</a:t>
            </a:r>
            <a:br>
              <a:rPr lang="en-US" sz="2500" dirty="0">
                <a:solidFill>
                  <a:schemeClr val="bg2"/>
                </a:solidFill>
                <a:latin typeface="Helvetica"/>
                <a:cs typeface="Helvetica"/>
              </a:rPr>
            </a:br>
            <a:r>
              <a:rPr lang="en-US" sz="2500" dirty="0">
                <a:solidFill>
                  <a:schemeClr val="bg2"/>
                </a:solidFill>
                <a:latin typeface="Helvetica"/>
                <a:cs typeface="Helvetica"/>
              </a:rPr>
              <a:t>pursuits gains plenty of </a:t>
            </a:r>
            <a:r>
              <a:rPr lang="en-US" sz="2500" b="1" u="sng" dirty="0">
                <a:solidFill>
                  <a:schemeClr val="bg1"/>
                </a:solidFill>
                <a:latin typeface="Helvetica"/>
                <a:cs typeface="Helvetica"/>
              </a:rPr>
              <a:t>poverty</a:t>
            </a:r>
            <a:endParaRPr lang="en-US" sz="2500" u="sng" dirty="0">
              <a:solidFill>
                <a:schemeClr val="bg1"/>
              </a:solidFill>
              <a:latin typeface="Helvetica"/>
              <a:cs typeface="Helvetica"/>
            </a:endParaRPr>
          </a:p>
          <a:p>
            <a:pPr marL="341313" indent="-341313">
              <a:spcBef>
                <a:spcPts val="0"/>
              </a:spcBef>
              <a:spcAft>
                <a:spcPts val="1200"/>
              </a:spcAft>
              <a:buFont typeface="Arial" pitchFamily="34" charset="0"/>
              <a:buChar char="•"/>
            </a:pPr>
            <a:r>
              <a:rPr lang="en-US" sz="2500" dirty="0">
                <a:solidFill>
                  <a:schemeClr val="bg2"/>
                </a:solidFill>
                <a:latin typeface="Helvetica"/>
                <a:cs typeface="Helvetica"/>
              </a:rPr>
              <a:t>The man who works will have </a:t>
            </a:r>
            <a:br>
              <a:rPr lang="en-US" sz="2500" b="1" dirty="0">
                <a:solidFill>
                  <a:schemeClr val="bg2"/>
                </a:solidFill>
                <a:latin typeface="Helvetica"/>
                <a:cs typeface="Helvetica"/>
              </a:rPr>
            </a:br>
            <a:r>
              <a:rPr lang="en-US" sz="2500" dirty="0">
                <a:solidFill>
                  <a:schemeClr val="bg2"/>
                </a:solidFill>
                <a:latin typeface="Helvetica"/>
                <a:cs typeface="Helvetica"/>
              </a:rPr>
              <a:t>plenty of bread</a:t>
            </a:r>
          </a:p>
        </p:txBody>
      </p:sp>
      <p:pic>
        <p:nvPicPr>
          <p:cNvPr id="12298" name="Picture 10" descr="78363585"/>
          <p:cNvPicPr>
            <a:picLocks noChangeAspect="1" noChangeArrowheads="1"/>
          </p:cNvPicPr>
          <p:nvPr/>
        </p:nvPicPr>
        <p:blipFill>
          <a:blip r:embed="rId4" cstate="print"/>
          <a:stretch>
            <a:fillRect/>
          </a:stretch>
        </p:blipFill>
        <p:spPr bwMode="auto">
          <a:xfrm>
            <a:off x="5663379" y="2111803"/>
            <a:ext cx="2803032" cy="4212797"/>
          </a:xfrm>
          <a:prstGeom prst="rect">
            <a:avLst/>
          </a:prstGeom>
          <a:ln>
            <a:noFill/>
          </a:ln>
          <a:effectLst>
            <a:outerShdw blurRad="114300" dir="2700000" algn="tl" rotWithShape="0">
              <a:srgbClr val="000000">
                <a:alpha val="65000"/>
              </a:srgbClr>
            </a:outerShdw>
          </a:effectLst>
        </p:spPr>
      </p:pic>
      <p:grpSp>
        <p:nvGrpSpPr>
          <p:cNvPr id="12301" name="Group 13"/>
          <p:cNvGrpSpPr>
            <a:grpSpLocks/>
          </p:cNvGrpSpPr>
          <p:nvPr/>
        </p:nvGrpSpPr>
        <p:grpSpPr bwMode="auto">
          <a:xfrm>
            <a:off x="5638800" y="2107821"/>
            <a:ext cx="2818086" cy="4191000"/>
            <a:chOff x="3552" y="1296"/>
            <a:chExt cx="1872" cy="2784"/>
          </a:xfrm>
        </p:grpSpPr>
        <p:sp>
          <p:nvSpPr>
            <p:cNvPr id="12299" name="Line 11"/>
            <p:cNvSpPr>
              <a:spLocks noChangeShapeType="1"/>
            </p:cNvSpPr>
            <p:nvPr/>
          </p:nvSpPr>
          <p:spPr bwMode="auto">
            <a:xfrm>
              <a:off x="3552" y="1296"/>
              <a:ext cx="1872" cy="2784"/>
            </a:xfrm>
            <a:prstGeom prst="line">
              <a:avLst/>
            </a:prstGeom>
            <a:noFill/>
            <a:ln w="180975" cap="flat" cmpd="sng" algn="ctr">
              <a:solidFill>
                <a:srgbClr val="990000">
                  <a:alpha val="70000"/>
                </a:srgbClr>
              </a:solidFill>
              <a:prstDash val="solid"/>
              <a:round/>
              <a:headEnd type="none" w="med" len="med"/>
              <a:tailEnd type="none" w="med" len="med"/>
            </a:ln>
            <a:effectLst/>
          </p:spPr>
          <p:txBody>
            <a:bodyPr/>
            <a:lstStyle/>
            <a:p>
              <a:endParaRPr lang="en-US"/>
            </a:p>
          </p:txBody>
        </p:sp>
        <p:sp>
          <p:nvSpPr>
            <p:cNvPr id="12300" name="Line 12"/>
            <p:cNvSpPr>
              <a:spLocks noChangeShapeType="1"/>
            </p:cNvSpPr>
            <p:nvPr/>
          </p:nvSpPr>
          <p:spPr bwMode="auto">
            <a:xfrm flipH="1">
              <a:off x="3552" y="1296"/>
              <a:ext cx="1872" cy="2784"/>
            </a:xfrm>
            <a:prstGeom prst="line">
              <a:avLst/>
            </a:prstGeom>
            <a:noFill/>
            <a:ln w="180975" cap="flat" cmpd="sng" algn="ctr">
              <a:solidFill>
                <a:srgbClr val="990000">
                  <a:alpha val="70000"/>
                </a:srgbClr>
              </a:solidFill>
              <a:prstDash val="solid"/>
              <a:round/>
              <a:headEnd type="none" w="med" len="med"/>
              <a:tailEnd type="none" w="med" len="med"/>
            </a:ln>
            <a:effectLst/>
          </p:spPr>
          <p:txBody>
            <a:bodyPr/>
            <a:lstStyle/>
            <a:p>
              <a:endParaRPr lang="en-US"/>
            </a:p>
          </p:txBody>
        </p:sp>
      </p:grpSp>
      <p:sp>
        <p:nvSpPr>
          <p:cNvPr id="8" name="Title 2"/>
          <p:cNvSpPr txBox="1">
            <a:spLocks/>
          </p:cNvSpPr>
          <p:nvPr/>
        </p:nvSpPr>
        <p:spPr>
          <a:xfrm>
            <a:off x="0" y="0"/>
            <a:ext cx="9144000" cy="762000"/>
          </a:xfrm>
          <a:prstGeom prst="rect">
            <a:avLst/>
          </a:prstGeom>
          <a:solidFill>
            <a:srgbClr val="F3BA00"/>
          </a:solidFill>
          <a:effectLst>
            <a:outerShdw blurRad="60325" dir="2700000" algn="tl" rotWithShape="0">
              <a:srgbClr val="000000">
                <a:alpha val="43000"/>
              </a:srgbClr>
            </a:outerShdw>
          </a:effectLst>
        </p:spPr>
        <p:txBody>
          <a:bodyPr vert="horz" lIns="182880" tIns="91440" rIns="91440" bIns="45720" rtlCol="0" anchor="ctr">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117475" lvl="0" fontAlgn="auto">
              <a:spcAft>
                <a:spcPts val="0"/>
              </a:spcAft>
              <a:defRPr/>
            </a:pPr>
            <a:r>
              <a:rPr lang="en-US" sz="3300" b="1" dirty="0">
                <a:solidFill>
                  <a:schemeClr val="bg1"/>
                </a:solidFill>
                <a:latin typeface="Helvetica"/>
                <a:ea typeface="+mj-ea"/>
                <a:cs typeface="Helvetica"/>
              </a:rPr>
              <a:t>Not Being a Sluggard</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292">
                                            <p:txEl>
                                              <p:pRg st="1" end="1"/>
                                            </p:txEl>
                                          </p:spTgt>
                                        </p:tgtEl>
                                        <p:attrNameLst>
                                          <p:attrName>style.visibility</p:attrName>
                                        </p:attrNameLst>
                                      </p:cBhvr>
                                      <p:to>
                                        <p:strVal val="visible"/>
                                      </p:to>
                                    </p:set>
                                    <p:animEffect transition="in" filter="blinds(horizontal)">
                                      <p:cBhvr>
                                        <p:cTn id="7" dur="500"/>
                                        <p:tgtEl>
                                          <p:spTgt spid="12292">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2298"/>
                                        </p:tgtEl>
                                        <p:attrNameLst>
                                          <p:attrName>style.visibility</p:attrName>
                                        </p:attrNameLst>
                                      </p:cBhvr>
                                      <p:to>
                                        <p:strVal val="visible"/>
                                      </p:to>
                                    </p:set>
                                    <p:animEffect transition="in" filter="blinds(horizontal)">
                                      <p:cBhvr>
                                        <p:cTn id="10" dur="500"/>
                                        <p:tgtEl>
                                          <p:spTgt spid="12298"/>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12301"/>
                                        </p:tgtEl>
                                        <p:attrNameLst>
                                          <p:attrName>style.visibility</p:attrName>
                                        </p:attrNameLst>
                                      </p:cBhvr>
                                      <p:to>
                                        <p:strVal val="visible"/>
                                      </p:to>
                                    </p:set>
                                    <p:animEffect transition="in" filter="fade">
                                      <p:cBhvr>
                                        <p:cTn id="14" dur="2000"/>
                                        <p:tgtEl>
                                          <p:spTgt spid="12301"/>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12292">
                                            <p:txEl>
                                              <p:pRg st="2" end="2"/>
                                            </p:txEl>
                                          </p:spTgt>
                                        </p:tgtEl>
                                        <p:attrNameLst>
                                          <p:attrName>style.visibility</p:attrName>
                                        </p:attrNameLst>
                                      </p:cBhvr>
                                      <p:to>
                                        <p:strVal val="visible"/>
                                      </p:to>
                                    </p:set>
                                    <p:animEffect transition="in" filter="blinds(horizontal)">
                                      <p:cBhvr>
                                        <p:cTn id="19" dur="500"/>
                                        <p:tgtEl>
                                          <p:spTgt spid="12292">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12292">
                                            <p:txEl>
                                              <p:pRg st="3" end="3"/>
                                            </p:txEl>
                                          </p:spTgt>
                                        </p:tgtEl>
                                        <p:attrNameLst>
                                          <p:attrName>style.visibility</p:attrName>
                                        </p:attrNameLst>
                                      </p:cBhvr>
                                      <p:to>
                                        <p:strVal val="visible"/>
                                      </p:to>
                                    </p:set>
                                    <p:animEffect transition="in" filter="blinds(horizontal)">
                                      <p:cBhvr>
                                        <p:cTn id="24" dur="500"/>
                                        <p:tgtEl>
                                          <p:spTgt spid="12292">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12292">
                                            <p:txEl>
                                              <p:pRg st="4" end="4"/>
                                            </p:txEl>
                                          </p:spTgt>
                                        </p:tgtEl>
                                        <p:attrNameLst>
                                          <p:attrName>style.visibility</p:attrName>
                                        </p:attrNameLst>
                                      </p:cBhvr>
                                      <p:to>
                                        <p:strVal val="visible"/>
                                      </p:to>
                                    </p:set>
                                    <p:animEffect transition="in" filter="blinds(horizontal)">
                                      <p:cBhvr>
                                        <p:cTn id="29" dur="500"/>
                                        <p:tgtEl>
                                          <p:spTgt spid="12292">
                                            <p:txEl>
                                              <p:pRg st="4" end="4"/>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nodeType="clickEffect">
                                  <p:stCondLst>
                                    <p:cond delay="0"/>
                                  </p:stCondLst>
                                  <p:childTnLst>
                                    <p:set>
                                      <p:cBhvr>
                                        <p:cTn id="33" dur="1" fill="hold">
                                          <p:stCondLst>
                                            <p:cond delay="0"/>
                                          </p:stCondLst>
                                        </p:cTn>
                                        <p:tgtEl>
                                          <p:spTgt spid="12292">
                                            <p:txEl>
                                              <p:pRg st="5" end="5"/>
                                            </p:txEl>
                                          </p:spTgt>
                                        </p:tgtEl>
                                        <p:attrNameLst>
                                          <p:attrName>style.visibility</p:attrName>
                                        </p:attrNameLst>
                                      </p:cBhvr>
                                      <p:to>
                                        <p:strVal val="visible"/>
                                      </p:to>
                                    </p:set>
                                    <p:animEffect transition="in" filter="blinds(horizontal)">
                                      <p:cBhvr>
                                        <p:cTn id="34" dur="500"/>
                                        <p:tgtEl>
                                          <p:spTgt spid="1229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14340" name="Text Box 4"/>
          <p:cNvSpPr txBox="1">
            <a:spLocks noChangeArrowheads="1"/>
          </p:cNvSpPr>
          <p:nvPr/>
        </p:nvSpPr>
        <p:spPr bwMode="auto">
          <a:xfrm>
            <a:off x="381000" y="1096357"/>
            <a:ext cx="8229600" cy="3247043"/>
          </a:xfrm>
          <a:prstGeom prst="rect">
            <a:avLst/>
          </a:prstGeom>
          <a:noFill/>
          <a:ln w="9525">
            <a:noFill/>
            <a:miter lim="800000"/>
            <a:headEnd/>
            <a:tailEnd/>
          </a:ln>
          <a:effectLst/>
        </p:spPr>
        <p:txBody>
          <a:bodyPr>
            <a:spAutoFit/>
          </a:bodyPr>
          <a:lstStyle/>
          <a:p>
            <a:pPr>
              <a:spcBef>
                <a:spcPts val="0"/>
              </a:spcBef>
              <a:spcAft>
                <a:spcPts val="1200"/>
              </a:spcAft>
            </a:pPr>
            <a:r>
              <a:rPr lang="en-US" sz="2500" dirty="0">
                <a:solidFill>
                  <a:srgbClr val="000000"/>
                </a:solidFill>
                <a:latin typeface="Helvetica"/>
                <a:cs typeface="Helvetica"/>
              </a:rPr>
              <a:t>Man in his sinfulness often resists work. </a:t>
            </a:r>
          </a:p>
          <a:p>
            <a:pPr>
              <a:spcBef>
                <a:spcPts val="0"/>
              </a:spcBef>
              <a:spcAft>
                <a:spcPts val="1200"/>
              </a:spcAft>
            </a:pPr>
            <a:r>
              <a:rPr lang="en-US" sz="2500" dirty="0">
                <a:solidFill>
                  <a:schemeClr val="bg2"/>
                </a:solidFill>
                <a:latin typeface="Helvetica"/>
                <a:cs typeface="Helvetica"/>
              </a:rPr>
              <a:t>Be on guard against </a:t>
            </a:r>
            <a:r>
              <a:rPr lang="en-US" sz="2500" b="1" u="sng" dirty="0">
                <a:solidFill>
                  <a:schemeClr val="bg1"/>
                </a:solidFill>
                <a:latin typeface="Helvetica"/>
                <a:cs typeface="Helvetica"/>
              </a:rPr>
              <a:t>sleeping</a:t>
            </a:r>
            <a:r>
              <a:rPr lang="en-US" sz="2500" dirty="0">
                <a:solidFill>
                  <a:schemeClr val="bg2"/>
                </a:solidFill>
                <a:latin typeface="Helvetica"/>
                <a:cs typeface="Helvetica"/>
              </a:rPr>
              <a:t> when you should be working.</a:t>
            </a:r>
          </a:p>
          <a:p>
            <a:pPr>
              <a:spcBef>
                <a:spcPts val="0"/>
              </a:spcBef>
              <a:spcAft>
                <a:spcPts val="1200"/>
              </a:spcAft>
            </a:pPr>
            <a:r>
              <a:rPr lang="en-US" sz="2500" dirty="0">
                <a:solidFill>
                  <a:schemeClr val="bg2"/>
                </a:solidFill>
                <a:latin typeface="Helvetica"/>
                <a:cs typeface="Helvetica"/>
              </a:rPr>
              <a:t>Proverbs 20:13, Proverbs 6:6-9</a:t>
            </a:r>
          </a:p>
          <a:p>
            <a:pPr marL="341313" indent="-341313">
              <a:spcBef>
                <a:spcPts val="0"/>
              </a:spcBef>
              <a:spcAft>
                <a:spcPts val="1200"/>
              </a:spcAft>
              <a:buFont typeface="Arial" pitchFamily="34" charset="0"/>
              <a:buChar char="•"/>
            </a:pPr>
            <a:r>
              <a:rPr lang="en-US" sz="2500" dirty="0">
                <a:solidFill>
                  <a:schemeClr val="bg2"/>
                </a:solidFill>
                <a:latin typeface="Helvetica"/>
                <a:cs typeface="Helvetica"/>
              </a:rPr>
              <a:t>A man should pursue</a:t>
            </a:r>
            <a:br>
              <a:rPr lang="en-US" sz="2500" dirty="0">
                <a:solidFill>
                  <a:schemeClr val="bg2"/>
                </a:solidFill>
                <a:latin typeface="Helvetica"/>
                <a:cs typeface="Helvetica"/>
              </a:rPr>
            </a:br>
            <a:r>
              <a:rPr lang="en-US" sz="2500" b="1" u="sng" dirty="0">
                <a:solidFill>
                  <a:schemeClr val="bg1"/>
                </a:solidFill>
                <a:latin typeface="Helvetica"/>
                <a:cs typeface="Helvetica"/>
              </a:rPr>
              <a:t>goals</a:t>
            </a:r>
            <a:r>
              <a:rPr lang="en-US" sz="2500" dirty="0">
                <a:solidFill>
                  <a:schemeClr val="bg2"/>
                </a:solidFill>
                <a:latin typeface="Helvetica"/>
                <a:cs typeface="Helvetica"/>
              </a:rPr>
              <a:t> and set </a:t>
            </a:r>
            <a:r>
              <a:rPr lang="en-US" sz="2500" b="1" u="sng" dirty="0">
                <a:solidFill>
                  <a:schemeClr val="bg1"/>
                </a:solidFill>
                <a:latin typeface="Helvetica"/>
                <a:cs typeface="Helvetica"/>
              </a:rPr>
              <a:t>challenges</a:t>
            </a:r>
            <a:br>
              <a:rPr lang="en-US" sz="2500" dirty="0">
                <a:solidFill>
                  <a:schemeClr val="bg2"/>
                </a:solidFill>
                <a:latin typeface="Helvetica"/>
                <a:cs typeface="Helvetica"/>
              </a:rPr>
            </a:br>
            <a:r>
              <a:rPr lang="en-US" sz="2500" dirty="0">
                <a:solidFill>
                  <a:schemeClr val="bg2"/>
                </a:solidFill>
                <a:latin typeface="Helvetica"/>
                <a:cs typeface="Helvetica"/>
              </a:rPr>
              <a:t>for himself</a:t>
            </a:r>
          </a:p>
        </p:txBody>
      </p:sp>
      <p:pic>
        <p:nvPicPr>
          <p:cNvPr id="14345" name="Picture 9" descr="80406461"/>
          <p:cNvPicPr>
            <a:picLocks noChangeAspect="1" noChangeArrowheads="1"/>
          </p:cNvPicPr>
          <p:nvPr/>
        </p:nvPicPr>
        <p:blipFill>
          <a:blip r:embed="rId4" cstate="print"/>
          <a:srcRect l="14229"/>
          <a:stretch>
            <a:fillRect/>
          </a:stretch>
        </p:blipFill>
        <p:spPr bwMode="auto">
          <a:xfrm>
            <a:off x="4968875" y="3570212"/>
            <a:ext cx="3641725" cy="2830588"/>
          </a:xfrm>
          <a:prstGeom prst="rect">
            <a:avLst/>
          </a:prstGeom>
          <a:ln>
            <a:noFill/>
          </a:ln>
          <a:effectLst>
            <a:outerShdw blurRad="101600" dir="2700000" algn="tl" rotWithShape="0">
              <a:srgbClr val="333333">
                <a:alpha val="65000"/>
              </a:srgbClr>
            </a:outerShdw>
          </a:effectLst>
        </p:spPr>
      </p:pic>
      <p:grpSp>
        <p:nvGrpSpPr>
          <p:cNvPr id="14342" name="Group 6"/>
          <p:cNvGrpSpPr>
            <a:grpSpLocks/>
          </p:cNvGrpSpPr>
          <p:nvPr/>
        </p:nvGrpSpPr>
        <p:grpSpPr bwMode="auto">
          <a:xfrm>
            <a:off x="4968875" y="3570212"/>
            <a:ext cx="3624943" cy="2819400"/>
            <a:chOff x="3552" y="1296"/>
            <a:chExt cx="1872" cy="2784"/>
          </a:xfrm>
        </p:grpSpPr>
        <p:sp>
          <p:nvSpPr>
            <p:cNvPr id="14343" name="Line 7"/>
            <p:cNvSpPr>
              <a:spLocks noChangeShapeType="1"/>
            </p:cNvSpPr>
            <p:nvPr/>
          </p:nvSpPr>
          <p:spPr bwMode="auto">
            <a:xfrm>
              <a:off x="3552" y="1296"/>
              <a:ext cx="1872" cy="2784"/>
            </a:xfrm>
            <a:prstGeom prst="line">
              <a:avLst/>
            </a:prstGeom>
            <a:noFill/>
            <a:ln w="165100" cap="flat" cmpd="sng" algn="ctr">
              <a:solidFill>
                <a:srgbClr val="990000">
                  <a:alpha val="70000"/>
                </a:srgbClr>
              </a:solidFill>
              <a:prstDash val="solid"/>
              <a:round/>
              <a:headEnd type="none" w="med" len="med"/>
              <a:tailEnd type="none" w="med" len="med"/>
            </a:ln>
            <a:effectLst/>
          </p:spPr>
          <p:txBody>
            <a:bodyPr/>
            <a:lstStyle/>
            <a:p>
              <a:endParaRPr lang="en-US"/>
            </a:p>
          </p:txBody>
        </p:sp>
        <p:sp>
          <p:nvSpPr>
            <p:cNvPr id="14344" name="Line 8"/>
            <p:cNvSpPr>
              <a:spLocks noChangeShapeType="1"/>
            </p:cNvSpPr>
            <p:nvPr/>
          </p:nvSpPr>
          <p:spPr bwMode="auto">
            <a:xfrm flipH="1">
              <a:off x="3552" y="1296"/>
              <a:ext cx="1872" cy="2784"/>
            </a:xfrm>
            <a:prstGeom prst="line">
              <a:avLst/>
            </a:prstGeom>
            <a:noFill/>
            <a:ln w="165100" cap="flat" cmpd="sng" algn="ctr">
              <a:solidFill>
                <a:srgbClr val="990000">
                  <a:alpha val="70000"/>
                </a:srgbClr>
              </a:solidFill>
              <a:prstDash val="solid"/>
              <a:round/>
              <a:headEnd type="none" w="med" len="med"/>
              <a:tailEnd type="none" w="med" len="med"/>
            </a:ln>
            <a:effectLst/>
          </p:spPr>
          <p:txBody>
            <a:bodyPr/>
            <a:lstStyle/>
            <a:p>
              <a:endParaRPr lang="en-US"/>
            </a:p>
          </p:txBody>
        </p:sp>
      </p:grpSp>
      <p:sp>
        <p:nvSpPr>
          <p:cNvPr id="8" name="Title 2"/>
          <p:cNvSpPr txBox="1">
            <a:spLocks/>
          </p:cNvSpPr>
          <p:nvPr/>
        </p:nvSpPr>
        <p:spPr>
          <a:xfrm>
            <a:off x="0" y="0"/>
            <a:ext cx="9144000" cy="762000"/>
          </a:xfrm>
          <a:prstGeom prst="rect">
            <a:avLst/>
          </a:prstGeom>
          <a:solidFill>
            <a:srgbClr val="F3BA00"/>
          </a:solidFill>
          <a:effectLst>
            <a:outerShdw blurRad="60325" dir="2700000" algn="tl" rotWithShape="0">
              <a:srgbClr val="000000">
                <a:alpha val="43000"/>
              </a:srgbClr>
            </a:outerShdw>
          </a:effectLst>
        </p:spPr>
        <p:txBody>
          <a:bodyPr vert="horz" lIns="182880" tIns="91440" rIns="91440" bIns="45720" rtlCol="0" anchor="ctr">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117475" lvl="0" fontAlgn="auto">
              <a:spcAft>
                <a:spcPts val="0"/>
              </a:spcAft>
              <a:defRPr/>
            </a:pPr>
            <a:r>
              <a:rPr lang="en-US" sz="3300" b="1" dirty="0">
                <a:solidFill>
                  <a:schemeClr val="bg1"/>
                </a:solidFill>
                <a:latin typeface="Helvetica"/>
                <a:ea typeface="+mj-ea"/>
                <a:cs typeface="Helvetica"/>
              </a:rPr>
              <a:t>Not Being a Sluggard</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342"/>
                                        </p:tgtEl>
                                        <p:attrNameLst>
                                          <p:attrName>style.visibility</p:attrName>
                                        </p:attrNameLst>
                                      </p:cBhvr>
                                      <p:to>
                                        <p:strVal val="visible"/>
                                      </p:to>
                                    </p:set>
                                    <p:animEffect transition="in" filter="fade">
                                      <p:cBhvr>
                                        <p:cTn id="7" dur="2000"/>
                                        <p:tgtEl>
                                          <p:spTgt spid="1434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4340">
                                            <p:txEl>
                                              <p:pRg st="2" end="2"/>
                                            </p:txEl>
                                          </p:spTgt>
                                        </p:tgtEl>
                                        <p:attrNameLst>
                                          <p:attrName>style.visibility</p:attrName>
                                        </p:attrNameLst>
                                      </p:cBhvr>
                                      <p:to>
                                        <p:strVal val="visible"/>
                                      </p:to>
                                    </p:set>
                                    <p:animEffect transition="in" filter="blinds(horizontal)">
                                      <p:cBhvr>
                                        <p:cTn id="12" dur="500"/>
                                        <p:tgtEl>
                                          <p:spTgt spid="1434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4340">
                                            <p:txEl>
                                              <p:pRg st="3" end="3"/>
                                            </p:txEl>
                                          </p:spTgt>
                                        </p:tgtEl>
                                        <p:attrNameLst>
                                          <p:attrName>style.visibility</p:attrName>
                                        </p:attrNameLst>
                                      </p:cBhvr>
                                      <p:to>
                                        <p:strVal val="visible"/>
                                      </p:to>
                                    </p:set>
                                    <p:animEffect transition="in" filter="blinds(horizontal)">
                                      <p:cBhvr>
                                        <p:cTn id="17" dur="500"/>
                                        <p:tgtEl>
                                          <p:spTgt spid="1434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16388" name="Text Box 4"/>
          <p:cNvSpPr txBox="1">
            <a:spLocks noChangeArrowheads="1"/>
          </p:cNvSpPr>
          <p:nvPr/>
        </p:nvSpPr>
        <p:spPr bwMode="auto">
          <a:xfrm>
            <a:off x="381000" y="1143000"/>
            <a:ext cx="8229600" cy="2000548"/>
          </a:xfrm>
          <a:prstGeom prst="rect">
            <a:avLst/>
          </a:prstGeom>
          <a:noFill/>
          <a:ln w="9525">
            <a:noFill/>
            <a:miter lim="800000"/>
            <a:headEnd/>
            <a:tailEnd/>
          </a:ln>
          <a:effectLst/>
        </p:spPr>
        <p:txBody>
          <a:bodyPr>
            <a:spAutoFit/>
          </a:bodyPr>
          <a:lstStyle/>
          <a:p>
            <a:pPr>
              <a:spcBef>
                <a:spcPts val="0"/>
              </a:spcBef>
              <a:spcAft>
                <a:spcPts val="1200"/>
              </a:spcAft>
            </a:pPr>
            <a:r>
              <a:rPr lang="en-US" sz="2600" dirty="0">
                <a:solidFill>
                  <a:srgbClr val="000000"/>
                </a:solidFill>
                <a:latin typeface="Helvetica"/>
                <a:cs typeface="Helvetica"/>
              </a:rPr>
              <a:t>Man in his sinfulness often resists work. </a:t>
            </a:r>
          </a:p>
          <a:p>
            <a:pPr>
              <a:spcBef>
                <a:spcPts val="0"/>
              </a:spcBef>
              <a:spcAft>
                <a:spcPts val="1200"/>
              </a:spcAft>
            </a:pPr>
            <a:r>
              <a:rPr lang="en-US" sz="2600" dirty="0">
                <a:solidFill>
                  <a:schemeClr val="bg2"/>
                </a:solidFill>
                <a:latin typeface="Helvetica"/>
                <a:cs typeface="Helvetica"/>
              </a:rPr>
              <a:t>Be on guard against making </a:t>
            </a:r>
            <a:r>
              <a:rPr lang="en-US" sz="2600" b="1" u="sng" dirty="0">
                <a:solidFill>
                  <a:schemeClr val="bg1"/>
                </a:solidFill>
                <a:latin typeface="Helvetica"/>
                <a:cs typeface="Helvetica"/>
              </a:rPr>
              <a:t>excuses</a:t>
            </a:r>
            <a:r>
              <a:rPr lang="en-US" sz="2600" dirty="0">
                <a:solidFill>
                  <a:schemeClr val="bg2"/>
                </a:solidFill>
                <a:latin typeface="Helvetica"/>
                <a:cs typeface="Helvetica"/>
              </a:rPr>
              <a:t> when you should be working.</a:t>
            </a:r>
          </a:p>
          <a:p>
            <a:pPr>
              <a:spcBef>
                <a:spcPts val="0"/>
              </a:spcBef>
              <a:spcAft>
                <a:spcPts val="1200"/>
              </a:spcAft>
            </a:pPr>
            <a:r>
              <a:rPr lang="en-US" sz="2600" dirty="0">
                <a:solidFill>
                  <a:schemeClr val="bg2"/>
                </a:solidFill>
                <a:latin typeface="Helvetica"/>
                <a:cs typeface="Helvetica"/>
              </a:rPr>
              <a:t>Proverbs 22:13</a:t>
            </a:r>
          </a:p>
        </p:txBody>
      </p:sp>
      <p:pic>
        <p:nvPicPr>
          <p:cNvPr id="16393" name="Picture 9" descr="95892265"/>
          <p:cNvPicPr>
            <a:picLocks noChangeAspect="1" noChangeArrowheads="1"/>
          </p:cNvPicPr>
          <p:nvPr/>
        </p:nvPicPr>
        <p:blipFill>
          <a:blip r:embed="rId4" cstate="print"/>
          <a:stretch>
            <a:fillRect/>
          </a:stretch>
        </p:blipFill>
        <p:spPr bwMode="auto">
          <a:xfrm>
            <a:off x="4350543" y="2743200"/>
            <a:ext cx="4336257" cy="2890838"/>
          </a:xfrm>
          <a:prstGeom prst="rect">
            <a:avLst/>
          </a:prstGeom>
          <a:ln>
            <a:noFill/>
          </a:ln>
          <a:effectLst>
            <a:outerShdw blurRad="101600" dir="2700000" algn="tl" rotWithShape="0">
              <a:srgbClr val="000000">
                <a:alpha val="65000"/>
              </a:srgbClr>
            </a:outerShdw>
          </a:effectLst>
        </p:spPr>
      </p:pic>
      <p:grpSp>
        <p:nvGrpSpPr>
          <p:cNvPr id="16390" name="Group 6"/>
          <p:cNvGrpSpPr>
            <a:grpSpLocks/>
          </p:cNvGrpSpPr>
          <p:nvPr/>
        </p:nvGrpSpPr>
        <p:grpSpPr bwMode="auto">
          <a:xfrm>
            <a:off x="4350543" y="2745581"/>
            <a:ext cx="4336257" cy="2890838"/>
            <a:chOff x="3552" y="1296"/>
            <a:chExt cx="1872" cy="2784"/>
          </a:xfrm>
        </p:grpSpPr>
        <p:sp>
          <p:nvSpPr>
            <p:cNvPr id="16391" name="Line 7"/>
            <p:cNvSpPr>
              <a:spLocks noChangeShapeType="1"/>
            </p:cNvSpPr>
            <p:nvPr/>
          </p:nvSpPr>
          <p:spPr bwMode="auto">
            <a:xfrm>
              <a:off x="3552" y="1296"/>
              <a:ext cx="1872" cy="2784"/>
            </a:xfrm>
            <a:prstGeom prst="line">
              <a:avLst/>
            </a:prstGeom>
            <a:noFill/>
            <a:ln w="161925" cap="flat" cmpd="sng" algn="ctr">
              <a:solidFill>
                <a:srgbClr val="990000">
                  <a:alpha val="70000"/>
                </a:srgbClr>
              </a:solidFill>
              <a:prstDash val="solid"/>
              <a:round/>
              <a:headEnd type="none" w="med" len="med"/>
              <a:tailEnd type="none" w="med" len="med"/>
            </a:ln>
            <a:effectLst/>
          </p:spPr>
          <p:txBody>
            <a:bodyPr/>
            <a:lstStyle/>
            <a:p>
              <a:endParaRPr lang="en-US"/>
            </a:p>
          </p:txBody>
        </p:sp>
        <p:sp>
          <p:nvSpPr>
            <p:cNvPr id="16392" name="Line 8"/>
            <p:cNvSpPr>
              <a:spLocks noChangeShapeType="1"/>
            </p:cNvSpPr>
            <p:nvPr/>
          </p:nvSpPr>
          <p:spPr bwMode="auto">
            <a:xfrm flipH="1">
              <a:off x="3552" y="1296"/>
              <a:ext cx="1872" cy="2784"/>
            </a:xfrm>
            <a:prstGeom prst="line">
              <a:avLst/>
            </a:prstGeom>
            <a:noFill/>
            <a:ln w="161925" cap="flat" cmpd="sng" algn="ctr">
              <a:solidFill>
                <a:srgbClr val="990000">
                  <a:alpha val="70000"/>
                </a:srgbClr>
              </a:solidFill>
              <a:prstDash val="solid"/>
              <a:round/>
              <a:headEnd type="none" w="med" len="med"/>
              <a:tailEnd type="none" w="med" len="med"/>
            </a:ln>
            <a:effectLst/>
          </p:spPr>
          <p:txBody>
            <a:bodyPr/>
            <a:lstStyle/>
            <a:p>
              <a:endParaRPr lang="en-US"/>
            </a:p>
          </p:txBody>
        </p:sp>
      </p:grpSp>
      <p:sp>
        <p:nvSpPr>
          <p:cNvPr id="16394" name="Text Box 10"/>
          <p:cNvSpPr txBox="1">
            <a:spLocks noChangeArrowheads="1"/>
          </p:cNvSpPr>
          <p:nvPr/>
        </p:nvSpPr>
        <p:spPr bwMode="auto">
          <a:xfrm>
            <a:off x="381000" y="3281362"/>
            <a:ext cx="3429000" cy="1754326"/>
          </a:xfrm>
          <a:prstGeom prst="rect">
            <a:avLst/>
          </a:prstGeom>
          <a:noFill/>
          <a:ln w="9525">
            <a:noFill/>
            <a:miter lim="800000"/>
            <a:headEnd/>
            <a:tailEnd/>
          </a:ln>
          <a:effectLst/>
        </p:spPr>
        <p:txBody>
          <a:bodyPr wrap="square">
            <a:spAutoFit/>
          </a:bodyPr>
          <a:lstStyle/>
          <a:p>
            <a:pPr>
              <a:spcBef>
                <a:spcPct val="50000"/>
              </a:spcBef>
            </a:pPr>
            <a:r>
              <a:rPr lang="en-US" sz="3000" b="1" u="sng" dirty="0">
                <a:solidFill>
                  <a:schemeClr val="bg1"/>
                </a:solidFill>
                <a:latin typeface="Helvetica"/>
                <a:cs typeface="Helvetica"/>
              </a:rPr>
              <a:t>Procrastination</a:t>
            </a:r>
            <a:r>
              <a:rPr lang="en-US" sz="2800" dirty="0">
                <a:solidFill>
                  <a:schemeClr val="bg2"/>
                </a:solidFill>
                <a:latin typeface="Helvetica"/>
                <a:cs typeface="Helvetica"/>
              </a:rPr>
              <a:t>: </a:t>
            </a:r>
            <a:r>
              <a:rPr lang="en-US" sz="2600" dirty="0">
                <a:solidFill>
                  <a:schemeClr val="bg2"/>
                </a:solidFill>
                <a:latin typeface="Helvetica"/>
                <a:cs typeface="Helvetica"/>
              </a:rPr>
              <a:t>putting off work until later and excusing your refusal to work.</a:t>
            </a:r>
          </a:p>
        </p:txBody>
      </p:sp>
      <p:sp>
        <p:nvSpPr>
          <p:cNvPr id="9" name="Title 2"/>
          <p:cNvSpPr txBox="1">
            <a:spLocks/>
          </p:cNvSpPr>
          <p:nvPr/>
        </p:nvSpPr>
        <p:spPr>
          <a:xfrm>
            <a:off x="0" y="0"/>
            <a:ext cx="9144000" cy="762000"/>
          </a:xfrm>
          <a:prstGeom prst="rect">
            <a:avLst/>
          </a:prstGeom>
          <a:solidFill>
            <a:srgbClr val="F3BA00"/>
          </a:solidFill>
          <a:effectLst>
            <a:outerShdw blurRad="60325" dir="2700000" algn="tl" rotWithShape="0">
              <a:srgbClr val="000000">
                <a:alpha val="43000"/>
              </a:srgbClr>
            </a:outerShdw>
          </a:effectLst>
        </p:spPr>
        <p:txBody>
          <a:bodyPr vert="horz" lIns="182880" tIns="91440" rIns="91440" bIns="45720" rtlCol="0" anchor="ctr">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117475" lvl="0" fontAlgn="auto">
              <a:spcAft>
                <a:spcPts val="0"/>
              </a:spcAft>
              <a:defRPr/>
            </a:pPr>
            <a:r>
              <a:rPr lang="en-US" sz="3300" b="1" dirty="0">
                <a:solidFill>
                  <a:schemeClr val="bg1"/>
                </a:solidFill>
                <a:latin typeface="Helvetica"/>
                <a:ea typeface="+mj-ea"/>
                <a:cs typeface="Helvetica"/>
              </a:rPr>
              <a:t>Not Being a Sluggard</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390"/>
                                        </p:tgtEl>
                                        <p:attrNameLst>
                                          <p:attrName>style.visibility</p:attrName>
                                        </p:attrNameLst>
                                      </p:cBhvr>
                                      <p:to>
                                        <p:strVal val="visible"/>
                                      </p:to>
                                    </p:set>
                                    <p:animEffect transition="in" filter="fade">
                                      <p:cBhvr>
                                        <p:cTn id="7" dur="2000"/>
                                        <p:tgtEl>
                                          <p:spTgt spid="1639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6388">
                                            <p:txEl>
                                              <p:pRg st="2" end="2"/>
                                            </p:txEl>
                                          </p:spTgt>
                                        </p:tgtEl>
                                        <p:attrNameLst>
                                          <p:attrName>style.visibility</p:attrName>
                                        </p:attrNameLst>
                                      </p:cBhvr>
                                      <p:to>
                                        <p:strVal val="visible"/>
                                      </p:to>
                                    </p:set>
                                    <p:animEffect transition="in" filter="blinds(horizontal)">
                                      <p:cBhvr>
                                        <p:cTn id="12" dur="500"/>
                                        <p:tgtEl>
                                          <p:spTgt spid="16388">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6394"/>
                                        </p:tgtEl>
                                        <p:attrNameLst>
                                          <p:attrName>style.visibility</p:attrName>
                                        </p:attrNameLst>
                                      </p:cBhvr>
                                      <p:to>
                                        <p:strVal val="visible"/>
                                      </p:to>
                                    </p:set>
                                    <p:animEffect transition="in" filter="blinds(horizontal)">
                                      <p:cBhvr>
                                        <p:cTn id="17" dur="500"/>
                                        <p:tgtEl>
                                          <p:spTgt spid="163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4"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20484" name="Text Box 4"/>
          <p:cNvSpPr txBox="1">
            <a:spLocks noChangeArrowheads="1"/>
          </p:cNvSpPr>
          <p:nvPr/>
        </p:nvSpPr>
        <p:spPr bwMode="auto">
          <a:xfrm>
            <a:off x="533400" y="1143000"/>
            <a:ext cx="8229600" cy="2123658"/>
          </a:xfrm>
          <a:prstGeom prst="rect">
            <a:avLst/>
          </a:prstGeom>
          <a:noFill/>
          <a:ln w="9525">
            <a:noFill/>
            <a:miter lim="800000"/>
            <a:headEnd/>
            <a:tailEnd/>
          </a:ln>
          <a:effectLst/>
        </p:spPr>
        <p:txBody>
          <a:bodyPr>
            <a:spAutoFit/>
          </a:bodyPr>
          <a:lstStyle/>
          <a:p>
            <a:pPr>
              <a:spcBef>
                <a:spcPts val="0"/>
              </a:spcBef>
              <a:spcAft>
                <a:spcPts val="1200"/>
              </a:spcAft>
            </a:pPr>
            <a:r>
              <a:rPr lang="en-US" sz="2800" dirty="0">
                <a:solidFill>
                  <a:srgbClr val="000000"/>
                </a:solidFill>
                <a:latin typeface="Helvetica"/>
                <a:cs typeface="Helvetica"/>
              </a:rPr>
              <a:t>Man in his sinfulness often resists work. </a:t>
            </a:r>
          </a:p>
          <a:p>
            <a:pPr>
              <a:spcBef>
                <a:spcPts val="0"/>
              </a:spcBef>
              <a:spcAft>
                <a:spcPts val="1200"/>
              </a:spcAft>
            </a:pPr>
            <a:r>
              <a:rPr lang="en-US" sz="2800" dirty="0">
                <a:solidFill>
                  <a:srgbClr val="000000"/>
                </a:solidFill>
                <a:latin typeface="Helvetica"/>
                <a:cs typeface="Helvetica"/>
              </a:rPr>
              <a:t>Be on guard against </a:t>
            </a:r>
            <a:r>
              <a:rPr lang="en-US" sz="2800" b="1" u="sng" dirty="0">
                <a:solidFill>
                  <a:schemeClr val="bg1"/>
                </a:solidFill>
                <a:latin typeface="Helvetica"/>
                <a:cs typeface="Helvetica"/>
              </a:rPr>
              <a:t>talking</a:t>
            </a:r>
            <a:r>
              <a:rPr lang="en-US" sz="2800" dirty="0">
                <a:solidFill>
                  <a:srgbClr val="000000"/>
                </a:solidFill>
                <a:latin typeface="Helvetica"/>
                <a:cs typeface="Helvetica"/>
              </a:rPr>
              <a:t> when you should be working.</a:t>
            </a:r>
          </a:p>
          <a:p>
            <a:pPr>
              <a:spcBef>
                <a:spcPts val="0"/>
              </a:spcBef>
              <a:spcAft>
                <a:spcPts val="1200"/>
              </a:spcAft>
            </a:pPr>
            <a:r>
              <a:rPr lang="en-US" sz="2800" dirty="0">
                <a:solidFill>
                  <a:srgbClr val="000000"/>
                </a:solidFill>
                <a:latin typeface="Helvetica"/>
                <a:cs typeface="Helvetica"/>
              </a:rPr>
              <a:t>Proverbs 14:23</a:t>
            </a:r>
          </a:p>
        </p:txBody>
      </p:sp>
      <p:pic>
        <p:nvPicPr>
          <p:cNvPr id="20489" name="Picture 9" descr="96925612"/>
          <p:cNvPicPr>
            <a:picLocks noChangeAspect="1" noChangeArrowheads="1"/>
          </p:cNvPicPr>
          <p:nvPr/>
        </p:nvPicPr>
        <p:blipFill>
          <a:blip r:embed="rId4" cstate="print"/>
          <a:stretch>
            <a:fillRect/>
          </a:stretch>
        </p:blipFill>
        <p:spPr bwMode="auto">
          <a:xfrm>
            <a:off x="5609025" y="2637072"/>
            <a:ext cx="2925375" cy="3916128"/>
          </a:xfrm>
          <a:prstGeom prst="rect">
            <a:avLst/>
          </a:prstGeom>
          <a:ln>
            <a:noFill/>
          </a:ln>
          <a:effectLst>
            <a:outerShdw blurRad="101600" dir="2700000" algn="tl" rotWithShape="0">
              <a:srgbClr val="333333">
                <a:alpha val="65000"/>
              </a:srgbClr>
            </a:outerShdw>
          </a:effectLst>
        </p:spPr>
      </p:pic>
      <p:grpSp>
        <p:nvGrpSpPr>
          <p:cNvPr id="20486" name="Group 6"/>
          <p:cNvGrpSpPr>
            <a:grpSpLocks/>
          </p:cNvGrpSpPr>
          <p:nvPr/>
        </p:nvGrpSpPr>
        <p:grpSpPr bwMode="auto">
          <a:xfrm>
            <a:off x="5641326" y="2682452"/>
            <a:ext cx="2887649" cy="3850199"/>
            <a:chOff x="3552" y="1296"/>
            <a:chExt cx="1872" cy="2784"/>
          </a:xfrm>
        </p:grpSpPr>
        <p:sp>
          <p:nvSpPr>
            <p:cNvPr id="20487" name="Line 7"/>
            <p:cNvSpPr>
              <a:spLocks noChangeShapeType="1"/>
            </p:cNvSpPr>
            <p:nvPr/>
          </p:nvSpPr>
          <p:spPr bwMode="auto">
            <a:xfrm>
              <a:off x="3552" y="1296"/>
              <a:ext cx="1872" cy="2784"/>
            </a:xfrm>
            <a:prstGeom prst="line">
              <a:avLst/>
            </a:prstGeom>
            <a:noFill/>
            <a:ln w="158750" cap="flat" cmpd="sng" algn="ctr">
              <a:solidFill>
                <a:srgbClr val="990000">
                  <a:alpha val="70000"/>
                </a:srgbClr>
              </a:solidFill>
              <a:prstDash val="solid"/>
              <a:round/>
              <a:headEnd type="none" w="med" len="med"/>
              <a:tailEnd type="none" w="med" len="med"/>
            </a:ln>
            <a:effectLst/>
          </p:spPr>
          <p:txBody>
            <a:bodyPr/>
            <a:lstStyle/>
            <a:p>
              <a:endParaRPr lang="en-US"/>
            </a:p>
          </p:txBody>
        </p:sp>
        <p:sp>
          <p:nvSpPr>
            <p:cNvPr id="20488" name="Line 8"/>
            <p:cNvSpPr>
              <a:spLocks noChangeShapeType="1"/>
            </p:cNvSpPr>
            <p:nvPr/>
          </p:nvSpPr>
          <p:spPr bwMode="auto">
            <a:xfrm flipH="1">
              <a:off x="3552" y="1296"/>
              <a:ext cx="1872" cy="2784"/>
            </a:xfrm>
            <a:prstGeom prst="line">
              <a:avLst/>
            </a:prstGeom>
            <a:noFill/>
            <a:ln w="158750" cap="flat" cmpd="sng" algn="ctr">
              <a:solidFill>
                <a:srgbClr val="990000">
                  <a:alpha val="70000"/>
                </a:srgbClr>
              </a:solidFill>
              <a:prstDash val="solid"/>
              <a:round/>
              <a:headEnd type="none" w="med" len="med"/>
              <a:tailEnd type="none" w="med" len="med"/>
            </a:ln>
            <a:effectLst/>
          </p:spPr>
          <p:txBody>
            <a:bodyPr/>
            <a:lstStyle/>
            <a:p>
              <a:endParaRPr lang="en-US"/>
            </a:p>
          </p:txBody>
        </p:sp>
      </p:grpSp>
      <p:sp>
        <p:nvSpPr>
          <p:cNvPr id="8" name="Title 2"/>
          <p:cNvSpPr txBox="1">
            <a:spLocks/>
          </p:cNvSpPr>
          <p:nvPr/>
        </p:nvSpPr>
        <p:spPr>
          <a:xfrm>
            <a:off x="0" y="0"/>
            <a:ext cx="9144000" cy="762000"/>
          </a:xfrm>
          <a:prstGeom prst="rect">
            <a:avLst/>
          </a:prstGeom>
          <a:solidFill>
            <a:srgbClr val="F3BA00"/>
          </a:solidFill>
          <a:effectLst>
            <a:outerShdw blurRad="60325" dir="2700000" algn="tl" rotWithShape="0">
              <a:srgbClr val="000000">
                <a:alpha val="43000"/>
              </a:srgbClr>
            </a:outerShdw>
          </a:effectLst>
        </p:spPr>
        <p:txBody>
          <a:bodyPr vert="horz" lIns="182880" tIns="91440" rIns="91440" bIns="45720" rtlCol="0" anchor="ctr">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117475" lvl="0" fontAlgn="auto">
              <a:spcAft>
                <a:spcPts val="0"/>
              </a:spcAft>
              <a:defRPr/>
            </a:pPr>
            <a:r>
              <a:rPr lang="en-US" sz="3300" b="1" dirty="0">
                <a:solidFill>
                  <a:schemeClr val="bg1"/>
                </a:solidFill>
                <a:latin typeface="Helvetica"/>
                <a:ea typeface="+mj-ea"/>
                <a:cs typeface="Helvetica"/>
              </a:rPr>
              <a:t>Not Being a Sluggard</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486"/>
                                        </p:tgtEl>
                                        <p:attrNameLst>
                                          <p:attrName>style.visibility</p:attrName>
                                        </p:attrNameLst>
                                      </p:cBhvr>
                                      <p:to>
                                        <p:strVal val="visible"/>
                                      </p:to>
                                    </p:set>
                                    <p:animEffect transition="in" filter="fade">
                                      <p:cBhvr>
                                        <p:cTn id="7" dur="2000"/>
                                        <p:tgtEl>
                                          <p:spTgt spid="2048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484">
                                            <p:txEl>
                                              <p:pRg st="2" end="2"/>
                                            </p:txEl>
                                          </p:spTgt>
                                        </p:tgtEl>
                                        <p:attrNameLst>
                                          <p:attrName>style.visibility</p:attrName>
                                        </p:attrNameLst>
                                      </p:cBhvr>
                                      <p:to>
                                        <p:strVal val="visible"/>
                                      </p:to>
                                    </p:set>
                                    <p:animEffect transition="in" filter="blinds(horizontal)">
                                      <p:cBhvr>
                                        <p:cTn id="12" dur="500"/>
                                        <p:tgtEl>
                                          <p:spTgt spid="2048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22543" name="Text Box 15"/>
          <p:cNvSpPr txBox="1">
            <a:spLocks noChangeArrowheads="1"/>
          </p:cNvSpPr>
          <p:nvPr/>
        </p:nvSpPr>
        <p:spPr bwMode="auto">
          <a:xfrm>
            <a:off x="533400" y="1295400"/>
            <a:ext cx="8153400" cy="3108543"/>
          </a:xfrm>
          <a:prstGeom prst="rect">
            <a:avLst/>
          </a:prstGeom>
          <a:noFill/>
          <a:ln w="9525">
            <a:noFill/>
            <a:miter lim="800000"/>
            <a:headEnd/>
            <a:tailEnd/>
          </a:ln>
          <a:effectLst/>
        </p:spPr>
        <p:txBody>
          <a:bodyPr wrap="square">
            <a:spAutoFit/>
          </a:bodyPr>
          <a:lstStyle/>
          <a:p>
            <a:r>
              <a:rPr lang="en-US" sz="2600" b="1" dirty="0">
                <a:solidFill>
                  <a:srgbClr val="000000"/>
                </a:solidFill>
                <a:latin typeface="Helvetica"/>
                <a:cs typeface="Helvetica"/>
              </a:rPr>
              <a:t>Ecclesiastes 10:18</a:t>
            </a:r>
          </a:p>
          <a:p>
            <a:pPr>
              <a:spcAft>
                <a:spcPts val="1200"/>
              </a:spcAft>
            </a:pPr>
            <a:r>
              <a:rPr lang="en-US" sz="2600" i="1" dirty="0">
                <a:solidFill>
                  <a:srgbClr val="000000"/>
                </a:solidFill>
                <a:latin typeface="Helvetica"/>
                <a:cs typeface="Helvetica"/>
              </a:rPr>
              <a:t>Through sloth the roof sinks in, and through indolence the house leaks.</a:t>
            </a:r>
          </a:p>
          <a:p>
            <a:endParaRPr lang="en-US" sz="2600" dirty="0">
              <a:solidFill>
                <a:srgbClr val="000000"/>
              </a:solidFill>
              <a:latin typeface="Helvetica"/>
              <a:cs typeface="Helvetica"/>
            </a:endParaRPr>
          </a:p>
          <a:p>
            <a:r>
              <a:rPr lang="en-US" sz="2600" b="1" dirty="0">
                <a:solidFill>
                  <a:srgbClr val="000000"/>
                </a:solidFill>
                <a:latin typeface="Helvetica"/>
                <a:cs typeface="Helvetica"/>
              </a:rPr>
              <a:t>Proverbs 19:15</a:t>
            </a:r>
          </a:p>
          <a:p>
            <a:pPr>
              <a:spcAft>
                <a:spcPts val="1200"/>
              </a:spcAft>
            </a:pPr>
            <a:r>
              <a:rPr lang="en-US" sz="2600" i="1" dirty="0">
                <a:solidFill>
                  <a:srgbClr val="000000"/>
                </a:solidFill>
                <a:latin typeface="Helvetica"/>
                <a:cs typeface="Helvetica"/>
              </a:rPr>
              <a:t>Slothfulness casts into a deep sleep, and an idle person will suffer hunger.</a:t>
            </a:r>
          </a:p>
        </p:txBody>
      </p:sp>
      <p:sp>
        <p:nvSpPr>
          <p:cNvPr id="4" name="Title 2"/>
          <p:cNvSpPr txBox="1">
            <a:spLocks/>
          </p:cNvSpPr>
          <p:nvPr/>
        </p:nvSpPr>
        <p:spPr>
          <a:xfrm>
            <a:off x="0" y="0"/>
            <a:ext cx="9144000" cy="762000"/>
          </a:xfrm>
          <a:prstGeom prst="rect">
            <a:avLst/>
          </a:prstGeom>
          <a:solidFill>
            <a:srgbClr val="F3BA00"/>
          </a:solidFill>
          <a:effectLst>
            <a:outerShdw blurRad="60325" dir="2700000" algn="tl" rotWithShape="0">
              <a:srgbClr val="000000">
                <a:alpha val="43000"/>
              </a:srgbClr>
            </a:outerShdw>
          </a:effectLst>
        </p:spPr>
        <p:txBody>
          <a:bodyPr vert="horz" lIns="182880" tIns="91440" rIns="91440" bIns="45720" rtlCol="0" anchor="ctr">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marL="117475" lvl="0" fontAlgn="auto">
              <a:spcAft>
                <a:spcPts val="0"/>
              </a:spcAft>
              <a:defRPr/>
            </a:pPr>
            <a:r>
              <a:rPr lang="en-US" sz="3300" b="1" dirty="0">
                <a:solidFill>
                  <a:schemeClr val="bg1"/>
                </a:solidFill>
                <a:latin typeface="Helvetica"/>
                <a:ea typeface="+mj-ea"/>
                <a:cs typeface="Helvetica"/>
              </a:rPr>
              <a:t>Refusal to Work Brings Hunger and Poverty</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2543">
                                            <p:txEl>
                                              <p:pRg st="1" end="1"/>
                                            </p:txEl>
                                          </p:spTgt>
                                        </p:tgtEl>
                                        <p:attrNameLst>
                                          <p:attrName>style.visibility</p:attrName>
                                        </p:attrNameLst>
                                      </p:cBhvr>
                                      <p:to>
                                        <p:strVal val="visible"/>
                                      </p:to>
                                    </p:set>
                                    <p:animEffect transition="in" filter="blinds(horizontal)">
                                      <p:cBhvr>
                                        <p:cTn id="7" dur="500"/>
                                        <p:tgtEl>
                                          <p:spTgt spid="2254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2543">
                                            <p:txEl>
                                              <p:pRg st="4" end="4"/>
                                            </p:txEl>
                                          </p:spTgt>
                                        </p:tgtEl>
                                        <p:attrNameLst>
                                          <p:attrName>style.visibility</p:attrName>
                                        </p:attrNameLst>
                                      </p:cBhvr>
                                      <p:to>
                                        <p:strVal val="visible"/>
                                      </p:to>
                                    </p:set>
                                    <p:animEffect transition="in" filter="blinds(horizontal)">
                                      <p:cBhvr>
                                        <p:cTn id="12" dur="500"/>
                                        <p:tgtEl>
                                          <p:spTgt spid="2254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Default Design">
  <a:themeElements>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901</TotalTime>
  <Words>1109</Words>
  <Application>Microsoft Office PowerPoint</Application>
  <PresentationFormat>On-screen Show (4:3)</PresentationFormat>
  <Paragraphs>119</Paragraphs>
  <Slides>20</Slides>
  <Notes>20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20</vt:i4>
      </vt:variant>
    </vt:vector>
  </HeadingPairs>
  <TitlesOfParts>
    <vt:vector size="23" baseType="lpstr">
      <vt:lpstr>Arial</vt:lpstr>
      <vt:lpstr>Helvetica</vt:lpstr>
      <vt:lpstr>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Desiring God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Sarah M Nelson</dc:creator>
  <cp:lastModifiedBy>Lori Myers</cp:lastModifiedBy>
  <cp:revision>33</cp:revision>
  <dcterms:created xsi:type="dcterms:W3CDTF">2011-05-11T17:46:37Z</dcterms:created>
  <dcterms:modified xsi:type="dcterms:W3CDTF">2024-11-26T20:58:49Z</dcterms:modified>
</cp:coreProperties>
</file>