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7"/>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E46C0A"/>
    <a:srgbClr val="403152"/>
    <a:srgbClr val="77933C"/>
    <a:srgbClr val="000000"/>
    <a:srgbClr val="C00000"/>
    <a:srgbClr val="00B0F0"/>
    <a:srgbClr val="00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463" autoAdjust="0"/>
    <p:restoredTop sz="94660"/>
  </p:normalViewPr>
  <p:slideViewPr>
    <p:cSldViewPr>
      <p:cViewPr varScale="1">
        <p:scale>
          <a:sx n="68" d="100"/>
          <a:sy n="68" d="100"/>
        </p:scale>
        <p:origin x="1596" y="10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Helvetica"/>
              </a:defRPr>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Helvetica"/>
              </a:defRPr>
            </a:lvl1pPr>
          </a:lstStyle>
          <a:p>
            <a:fld id="{BBDE9A8F-F429-4A77-BFF9-3467B9C403BF}" type="datetimeFigureOut">
              <a:rPr lang="en-US" smtClean="0"/>
              <a:pPr/>
              <a:t>11/26/2024</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Helvetica"/>
              </a:defRPr>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Helvetica"/>
              </a:defRPr>
            </a:lvl1pPr>
          </a:lstStyle>
          <a:p>
            <a:fld id="{C51A9AB6-9965-4137-9BC3-12D12B728ADA}" type="slidenum">
              <a:rPr lang="en-US" smtClean="0"/>
              <a:pPr/>
              <a:t>‹#›</a:t>
            </a:fld>
            <a:endParaRPr lang="en-US" dirty="0"/>
          </a:p>
        </p:txBody>
      </p:sp>
    </p:spTree>
    <p:extLst>
      <p:ext uri="{BB962C8B-B14F-4D97-AF65-F5344CB8AC3E}">
        <p14:creationId xmlns:p14="http://schemas.microsoft.com/office/powerpoint/2010/main" val="108639436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Helvetica"/>
        <a:ea typeface="+mn-ea"/>
        <a:cs typeface="+mn-cs"/>
      </a:defRPr>
    </a:lvl1pPr>
    <a:lvl2pPr marL="457200" algn="l" defTabSz="914400" rtl="0" eaLnBrk="1" latinLnBrk="0" hangingPunct="1">
      <a:defRPr sz="1200" kern="1200">
        <a:solidFill>
          <a:schemeClr val="tx1"/>
        </a:solidFill>
        <a:latin typeface="Helvetica"/>
        <a:ea typeface="+mn-ea"/>
        <a:cs typeface="+mn-cs"/>
      </a:defRPr>
    </a:lvl2pPr>
    <a:lvl3pPr marL="914400" algn="l" defTabSz="914400" rtl="0" eaLnBrk="1" latinLnBrk="0" hangingPunct="1">
      <a:defRPr sz="1200" kern="1200">
        <a:solidFill>
          <a:schemeClr val="tx1"/>
        </a:solidFill>
        <a:latin typeface="Helvetica"/>
        <a:ea typeface="+mn-ea"/>
        <a:cs typeface="+mn-cs"/>
      </a:defRPr>
    </a:lvl3pPr>
    <a:lvl4pPr marL="1371600" algn="l" defTabSz="914400" rtl="0" eaLnBrk="1" latinLnBrk="0" hangingPunct="1">
      <a:defRPr sz="1200" kern="1200">
        <a:solidFill>
          <a:schemeClr val="tx1"/>
        </a:solidFill>
        <a:latin typeface="Helvetica"/>
        <a:ea typeface="+mn-ea"/>
        <a:cs typeface="+mn-cs"/>
      </a:defRPr>
    </a:lvl4pPr>
    <a:lvl5pPr marL="1828800" algn="l" defTabSz="914400" rtl="0" eaLnBrk="1" latinLnBrk="0" hangingPunct="1">
      <a:defRPr sz="1200" kern="1200">
        <a:solidFill>
          <a:schemeClr val="tx1"/>
        </a:solidFill>
        <a:latin typeface="Helvetica"/>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A6D30535-729E-4C3B-A9C3-39C670754101}" type="datetimeFigureOut">
              <a:rPr lang="en-US" smtClean="0"/>
              <a:pPr/>
              <a:t>11/26/2024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B95776-233B-4349-A249-6CD7B6386CF7}"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6D30535-729E-4C3B-A9C3-39C670754101}" type="datetimeFigureOut">
              <a:rPr lang="en-US" smtClean="0"/>
              <a:pPr/>
              <a:t>11/26/2024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B95776-233B-4349-A249-6CD7B6386CF7}"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6D30535-729E-4C3B-A9C3-39C670754101}" type="datetimeFigureOut">
              <a:rPr lang="en-US" smtClean="0"/>
              <a:pPr/>
              <a:t>11/26/2024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B95776-233B-4349-A249-6CD7B6386CF7}"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6D30535-729E-4C3B-A9C3-39C670754101}" type="datetimeFigureOut">
              <a:rPr lang="en-US" smtClean="0"/>
              <a:pPr/>
              <a:t>11/26/2024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B95776-233B-4349-A249-6CD7B6386CF7}"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6D30535-729E-4C3B-A9C3-39C670754101}" type="datetimeFigureOut">
              <a:rPr lang="en-US" smtClean="0"/>
              <a:pPr/>
              <a:t>11/26/2024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B95776-233B-4349-A249-6CD7B6386CF7}"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A6D30535-729E-4C3B-A9C3-39C670754101}" type="datetimeFigureOut">
              <a:rPr lang="en-US" smtClean="0"/>
              <a:pPr/>
              <a:t>11/26/2024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B95776-233B-4349-A249-6CD7B6386CF7}"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A6D30535-729E-4C3B-A9C3-39C670754101}" type="datetimeFigureOut">
              <a:rPr lang="en-US" smtClean="0"/>
              <a:pPr/>
              <a:t>11/26/2024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1B95776-233B-4349-A249-6CD7B6386CF7}"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A6D30535-729E-4C3B-A9C3-39C670754101}" type="datetimeFigureOut">
              <a:rPr lang="en-US" smtClean="0"/>
              <a:pPr/>
              <a:t>11/26/2024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1B95776-233B-4349-A249-6CD7B6386CF7}"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6D30535-729E-4C3B-A9C3-39C670754101}" type="datetimeFigureOut">
              <a:rPr lang="en-US" smtClean="0"/>
              <a:pPr/>
              <a:t>11/26/2024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1B95776-233B-4349-A249-6CD7B6386CF7}"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A6D30535-729E-4C3B-A9C3-39C670754101}" type="datetimeFigureOut">
              <a:rPr lang="en-US" smtClean="0"/>
              <a:pPr/>
              <a:t>11/26/2024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B95776-233B-4349-A249-6CD7B6386CF7}"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A6D30535-729E-4C3B-A9C3-39C670754101}" type="datetimeFigureOut">
              <a:rPr lang="en-US" smtClean="0"/>
              <a:pPr/>
              <a:t>11/26/2024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B95776-233B-4349-A249-6CD7B6386CF7}"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bright="70000" contrast="-70000"/>
          </a:blip>
          <a:srcRect/>
          <a:stretch>
            <a:fillRect l="-11000" r="-11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latin typeface="Helvetica"/>
              </a:defRPr>
            </a:lvl1pPr>
          </a:lstStyle>
          <a:p>
            <a:fld id="{A6D30535-729E-4C3B-A9C3-39C670754101}" type="datetimeFigureOut">
              <a:rPr lang="en-US" smtClean="0"/>
              <a:pPr/>
              <a:t>11/26/2024</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latin typeface="Helvetica"/>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latin typeface="Helvetica"/>
              </a:defRPr>
            </a:lvl1pPr>
          </a:lstStyle>
          <a:p>
            <a:fld id="{C1B95776-233B-4349-A249-6CD7B6386CF7}"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Helvetica"/>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Helvetica"/>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Helvetica"/>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Helvetica"/>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Helvetica"/>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Helvetica"/>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2.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srcRect/>
          <a:stretch>
            <a:fillRect/>
          </a:stretch>
        </a:blipFill>
        <a:effectLst/>
      </p:bgPr>
    </p:bg>
    <p:spTree>
      <p:nvGrpSpPr>
        <p:cNvPr id="1" name=""/>
        <p:cNvGrpSpPr/>
        <p:nvPr/>
      </p:nvGrpSpPr>
      <p:grpSpPr>
        <a:xfrm>
          <a:off x="0" y="0"/>
          <a:ext cx="0" cy="0"/>
          <a:chOff x="0" y="0"/>
          <a:chExt cx="0" cy="0"/>
        </a:xfrm>
      </p:grpSpPr>
      <p:sp>
        <p:nvSpPr>
          <p:cNvPr id="5" name="TextBox 4"/>
          <p:cNvSpPr txBox="1">
            <a:spLocks noChangeArrowheads="1"/>
          </p:cNvSpPr>
          <p:nvPr/>
        </p:nvSpPr>
        <p:spPr bwMode="auto">
          <a:xfrm>
            <a:off x="0" y="0"/>
            <a:ext cx="9144000" cy="1066800"/>
          </a:xfrm>
          <a:prstGeom prst="rect">
            <a:avLst/>
          </a:prstGeom>
          <a:solidFill>
            <a:schemeClr val="tx1">
              <a:alpha val="72000"/>
            </a:schemeClr>
          </a:solidFill>
          <a:ln w="9525">
            <a:noFill/>
            <a:miter lim="800000"/>
            <a:headEnd/>
            <a:tailEnd/>
          </a:ln>
        </p:spPr>
        <p:txBody>
          <a:bodyPr tIns="182880" bIns="91440"/>
          <a:lstStyle/>
          <a:p>
            <a:pPr marL="539750" indent="-242888">
              <a:tabLst>
                <a:tab pos="2147888" algn="l"/>
                <a:tab pos="2211388" algn="l"/>
              </a:tabLst>
            </a:pPr>
            <a:r>
              <a:rPr lang="en-US" sz="2300" b="1" dirty="0">
                <a:solidFill>
                  <a:schemeClr val="bg1"/>
                </a:solidFill>
                <a:latin typeface="Helvetica"/>
                <a:cs typeface="Helvetica"/>
              </a:rPr>
              <a:t>Lesson 10 	The Continuing Rebellion</a:t>
            </a:r>
            <a:br>
              <a:rPr lang="en-US" sz="2300" b="1" dirty="0">
                <a:solidFill>
                  <a:schemeClr val="bg1"/>
                </a:solidFill>
                <a:latin typeface="Helvetica"/>
                <a:cs typeface="Helvetica"/>
              </a:rPr>
            </a:br>
            <a:r>
              <a:rPr lang="en-US" sz="2300" b="1" dirty="0">
                <a:solidFill>
                  <a:schemeClr val="bg1"/>
                </a:solidFill>
                <a:latin typeface="Helvetica"/>
                <a:cs typeface="Helvetica"/>
              </a:rPr>
              <a:t>	Against God’s Design: Homosexuality</a:t>
            </a:r>
          </a:p>
        </p:txBody>
      </p:sp>
      <p:sp>
        <p:nvSpPr>
          <p:cNvPr id="6" name="TextBox 5"/>
          <p:cNvSpPr txBox="1">
            <a:spLocks noChangeArrowheads="1"/>
          </p:cNvSpPr>
          <p:nvPr/>
        </p:nvSpPr>
        <p:spPr bwMode="auto">
          <a:xfrm>
            <a:off x="0" y="6096000"/>
            <a:ext cx="9144000" cy="762000"/>
          </a:xfrm>
          <a:prstGeom prst="rect">
            <a:avLst/>
          </a:prstGeom>
          <a:solidFill>
            <a:srgbClr val="E46C0A">
              <a:alpha val="78000"/>
            </a:srgbClr>
          </a:solidFill>
          <a:ln w="9525">
            <a:noFill/>
            <a:miter lim="800000"/>
            <a:headEnd/>
            <a:tailEnd/>
          </a:ln>
        </p:spPr>
        <p:txBody>
          <a:bodyPr tIns="137160" rIns="274320"/>
          <a:lstStyle/>
          <a:p>
            <a:pPr marL="228600" algn="r"/>
            <a:r>
              <a:rPr lang="en-US" sz="3000" b="1" dirty="0">
                <a:solidFill>
                  <a:srgbClr val="FFFFFF"/>
                </a:solidFill>
                <a:latin typeface="Helvetica"/>
                <a:cs typeface="Helvetica"/>
              </a:rPr>
              <a:t>Rejoicing in God’s Good Design</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srcRect/>
          <a:stretch>
            <a:fillRect/>
          </a:stretch>
        </a:blipFill>
        <a:effectLst/>
      </p:bgPr>
    </p:bg>
    <p:spTree>
      <p:nvGrpSpPr>
        <p:cNvPr id="1" name=""/>
        <p:cNvGrpSpPr/>
        <p:nvPr/>
      </p:nvGrpSpPr>
      <p:grpSpPr>
        <a:xfrm>
          <a:off x="0" y="0"/>
          <a:ext cx="0" cy="0"/>
          <a:chOff x="0" y="0"/>
          <a:chExt cx="0" cy="0"/>
        </a:xfrm>
      </p:grpSpPr>
      <p:sp>
        <p:nvSpPr>
          <p:cNvPr id="14" name="Rectangle 13"/>
          <p:cNvSpPr/>
          <p:nvPr/>
        </p:nvSpPr>
        <p:spPr>
          <a:xfrm>
            <a:off x="304800" y="1066800"/>
            <a:ext cx="8534400" cy="5410200"/>
          </a:xfrm>
          <a:prstGeom prst="rect">
            <a:avLst/>
          </a:prstGeom>
          <a:solidFill>
            <a:schemeClr val="tx1">
              <a:alpha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Helvetica"/>
            </a:endParaRPr>
          </a:p>
        </p:txBody>
      </p:sp>
      <p:sp>
        <p:nvSpPr>
          <p:cNvPr id="8" name="TextBox 7"/>
          <p:cNvSpPr txBox="1"/>
          <p:nvPr/>
        </p:nvSpPr>
        <p:spPr>
          <a:xfrm>
            <a:off x="685800" y="1390233"/>
            <a:ext cx="7924800" cy="2800767"/>
          </a:xfrm>
          <a:prstGeom prst="rect">
            <a:avLst/>
          </a:prstGeom>
          <a:noFill/>
        </p:spPr>
        <p:txBody>
          <a:bodyPr wrap="square" rtlCol="0">
            <a:spAutoFit/>
          </a:bodyPr>
          <a:lstStyle/>
          <a:p>
            <a:pPr>
              <a:spcAft>
                <a:spcPts val="1200"/>
              </a:spcAft>
            </a:pPr>
            <a:r>
              <a:rPr lang="en-US" sz="2500" b="1" dirty="0">
                <a:solidFill>
                  <a:srgbClr val="FFFFFF"/>
                </a:solidFill>
                <a:latin typeface="Helvetica"/>
              </a:rPr>
              <a:t>Mark 7:21-23</a:t>
            </a:r>
          </a:p>
          <a:p>
            <a:pPr>
              <a:spcAft>
                <a:spcPts val="1200"/>
              </a:spcAft>
            </a:pPr>
            <a:r>
              <a:rPr lang="en-US" sz="2500" dirty="0">
                <a:solidFill>
                  <a:srgbClr val="FFFFFF"/>
                </a:solidFill>
                <a:latin typeface="Helvetica"/>
              </a:rPr>
              <a:t>Homosexual behavior comes from the </a:t>
            </a:r>
            <a:r>
              <a:rPr lang="en-US" sz="2500" b="1" u="sng" dirty="0">
                <a:solidFill>
                  <a:srgbClr val="FFFFFF"/>
                </a:solidFill>
                <a:latin typeface="Helvetica"/>
              </a:rPr>
              <a:t>heart</a:t>
            </a:r>
            <a:r>
              <a:rPr lang="en-US" sz="2500" dirty="0">
                <a:solidFill>
                  <a:srgbClr val="FFFFFF"/>
                </a:solidFill>
                <a:latin typeface="Helvetica"/>
              </a:rPr>
              <a:t>—the center of our desires, attitudes, and thoughts.</a:t>
            </a:r>
          </a:p>
          <a:p>
            <a:pPr>
              <a:spcAft>
                <a:spcPts val="1200"/>
              </a:spcAft>
            </a:pPr>
            <a:r>
              <a:rPr lang="en-US" sz="2500" dirty="0">
                <a:solidFill>
                  <a:srgbClr val="FFFFFF"/>
                </a:solidFill>
                <a:latin typeface="Helvetica"/>
              </a:rPr>
              <a:t>The Bible does not separate </a:t>
            </a:r>
            <a:r>
              <a:rPr lang="en-US" sz="2500" b="1" u="sng" dirty="0">
                <a:solidFill>
                  <a:srgbClr val="FFFFFF"/>
                </a:solidFill>
                <a:latin typeface="Helvetica"/>
              </a:rPr>
              <a:t>desire</a:t>
            </a:r>
            <a:r>
              <a:rPr lang="en-US" sz="2500" b="1" dirty="0">
                <a:solidFill>
                  <a:srgbClr val="FFFFFF"/>
                </a:solidFill>
                <a:latin typeface="Helvetica"/>
              </a:rPr>
              <a:t> </a:t>
            </a:r>
            <a:r>
              <a:rPr lang="en-US" sz="2500" dirty="0">
                <a:solidFill>
                  <a:srgbClr val="FFFFFF"/>
                </a:solidFill>
                <a:latin typeface="Helvetica"/>
              </a:rPr>
              <a:t>from </a:t>
            </a:r>
            <a:r>
              <a:rPr lang="en-US" sz="2500" b="1" u="sng" dirty="0">
                <a:solidFill>
                  <a:srgbClr val="FFFFFF"/>
                </a:solidFill>
                <a:latin typeface="Helvetica"/>
              </a:rPr>
              <a:t>action</a:t>
            </a:r>
            <a:r>
              <a:rPr lang="en-US" sz="2500" dirty="0">
                <a:solidFill>
                  <a:srgbClr val="FFFFFF"/>
                </a:solidFill>
                <a:latin typeface="Helvetica"/>
              </a:rPr>
              <a:t>, but rather attributes action as coming from a sinful heart. </a:t>
            </a:r>
            <a:br>
              <a:rPr lang="en-US" sz="2500" dirty="0">
                <a:solidFill>
                  <a:srgbClr val="FFFFFF"/>
                </a:solidFill>
                <a:latin typeface="Helvetica"/>
              </a:rPr>
            </a:br>
            <a:r>
              <a:rPr lang="en-US" sz="2500" b="1" dirty="0">
                <a:solidFill>
                  <a:srgbClr val="FFFFFF"/>
                </a:solidFill>
                <a:latin typeface="Helvetica"/>
              </a:rPr>
              <a:t>(Matthew 5:21-22, 27-28)</a:t>
            </a:r>
          </a:p>
        </p:txBody>
      </p:sp>
      <p:grpSp>
        <p:nvGrpSpPr>
          <p:cNvPr id="13" name="Group 12"/>
          <p:cNvGrpSpPr/>
          <p:nvPr/>
        </p:nvGrpSpPr>
        <p:grpSpPr>
          <a:xfrm>
            <a:off x="4343400" y="4267200"/>
            <a:ext cx="4419600" cy="1828800"/>
            <a:chOff x="2133600" y="4419600"/>
            <a:chExt cx="4943959" cy="1905000"/>
          </a:xfrm>
        </p:grpSpPr>
        <p:sp>
          <p:nvSpPr>
            <p:cNvPr id="9" name="Heart 8"/>
            <p:cNvSpPr/>
            <p:nvPr/>
          </p:nvSpPr>
          <p:spPr>
            <a:xfrm>
              <a:off x="2133600" y="4419600"/>
              <a:ext cx="2187222" cy="1905000"/>
            </a:xfrm>
            <a:prstGeom prst="heart">
              <a:avLst/>
            </a:prstGeom>
            <a:gradFill flip="none" rotWithShape="1">
              <a:gsLst>
                <a:gs pos="74000">
                  <a:schemeClr val="tx1"/>
                </a:gs>
                <a:gs pos="0">
                  <a:srgbClr val="FFFFFF">
                    <a:alpha val="28000"/>
                  </a:srgbClr>
                </a:gs>
              </a:gsLst>
              <a:path path="circle">
                <a:fillToRect l="50000" t="50000" r="50000" b="50000"/>
              </a:path>
              <a:tileRect/>
            </a:gradFill>
            <a:ln w="88900" cap="sq">
              <a:solidFill>
                <a:srgbClr val="E46C0A">
                  <a:alpha val="18000"/>
                </a:srgb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Helvetica"/>
              </a:endParaRPr>
            </a:p>
          </p:txBody>
        </p:sp>
        <p:sp>
          <p:nvSpPr>
            <p:cNvPr id="10" name="Right Arrow 9"/>
            <p:cNvSpPr/>
            <p:nvPr/>
          </p:nvSpPr>
          <p:spPr>
            <a:xfrm>
              <a:off x="4561667" y="5054600"/>
              <a:ext cx="811078" cy="555625"/>
            </a:xfrm>
            <a:prstGeom prst="rightArrow">
              <a:avLst/>
            </a:prstGeom>
            <a:solidFill>
              <a:schemeClr val="accent6">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Helvetica"/>
              </a:endParaRPr>
            </a:p>
          </p:txBody>
        </p:sp>
        <p:sp>
          <p:nvSpPr>
            <p:cNvPr id="11" name="TextBox 10"/>
            <p:cNvSpPr txBox="1"/>
            <p:nvPr/>
          </p:nvSpPr>
          <p:spPr>
            <a:xfrm>
              <a:off x="5477359" y="4981714"/>
              <a:ext cx="1600200" cy="707886"/>
            </a:xfrm>
            <a:prstGeom prst="rect">
              <a:avLst/>
            </a:prstGeom>
            <a:noFill/>
          </p:spPr>
          <p:txBody>
            <a:bodyPr wrap="square" rtlCol="0">
              <a:spAutoFit/>
            </a:bodyPr>
            <a:lstStyle/>
            <a:p>
              <a:r>
                <a:rPr lang="en-US" sz="4000" b="1" dirty="0">
                  <a:solidFill>
                    <a:srgbClr val="FFFFFF"/>
                  </a:solidFill>
                  <a:latin typeface="Helvetica"/>
                </a:rPr>
                <a:t>Sin</a:t>
              </a:r>
            </a:p>
          </p:txBody>
        </p:sp>
        <p:sp>
          <p:nvSpPr>
            <p:cNvPr id="12" name="TextBox 11"/>
            <p:cNvSpPr txBox="1"/>
            <p:nvPr/>
          </p:nvSpPr>
          <p:spPr>
            <a:xfrm>
              <a:off x="2657959" y="4927600"/>
              <a:ext cx="1524000" cy="707886"/>
            </a:xfrm>
            <a:prstGeom prst="rect">
              <a:avLst/>
            </a:prstGeom>
            <a:noFill/>
          </p:spPr>
          <p:txBody>
            <a:bodyPr wrap="square" rtlCol="0">
              <a:spAutoFit/>
            </a:bodyPr>
            <a:lstStyle/>
            <a:p>
              <a:r>
                <a:rPr lang="en-US" sz="4000" b="1" dirty="0">
                  <a:solidFill>
                    <a:schemeClr val="accent6">
                      <a:lumMod val="75000"/>
                    </a:schemeClr>
                  </a:solidFill>
                  <a:latin typeface="Helvetica"/>
                </a:rPr>
                <a:t>Sin</a:t>
              </a:r>
            </a:p>
          </p:txBody>
        </p:sp>
      </p:grpSp>
      <p:sp>
        <p:nvSpPr>
          <p:cNvPr id="15" name="TextBox 14"/>
          <p:cNvSpPr txBox="1">
            <a:spLocks noChangeArrowheads="1"/>
          </p:cNvSpPr>
          <p:nvPr/>
        </p:nvSpPr>
        <p:spPr bwMode="auto">
          <a:xfrm>
            <a:off x="762000" y="4267200"/>
            <a:ext cx="3276600" cy="1905000"/>
          </a:xfrm>
          <a:prstGeom prst="rect">
            <a:avLst/>
          </a:prstGeom>
          <a:solidFill>
            <a:srgbClr val="E46C0A">
              <a:alpha val="53000"/>
            </a:srgbClr>
          </a:solidFill>
          <a:ln w="9525">
            <a:noFill/>
            <a:miter lim="800000"/>
            <a:headEnd/>
            <a:tailEnd/>
          </a:ln>
        </p:spPr>
        <p:txBody>
          <a:bodyPr lIns="182880" tIns="182880" rIns="182880" bIns="182880"/>
          <a:lstStyle/>
          <a:p>
            <a:pPr lvl="0">
              <a:spcAft>
                <a:spcPts val="1200"/>
              </a:spcAft>
            </a:pPr>
            <a:r>
              <a:rPr lang="en-US" sz="2400" dirty="0">
                <a:solidFill>
                  <a:srgbClr val="FFFFFF"/>
                </a:solidFill>
                <a:latin typeface="Helvetica"/>
              </a:rPr>
              <a:t>Our problem is our sinful hearts, not just the action that proceeds from them.</a:t>
            </a:r>
          </a:p>
        </p:txBody>
      </p:sp>
      <p:sp>
        <p:nvSpPr>
          <p:cNvPr id="16" name="TextBox 15"/>
          <p:cNvSpPr txBox="1">
            <a:spLocks noChangeArrowheads="1"/>
          </p:cNvSpPr>
          <p:nvPr/>
        </p:nvSpPr>
        <p:spPr bwMode="auto">
          <a:xfrm>
            <a:off x="0" y="0"/>
            <a:ext cx="9144000" cy="762000"/>
          </a:xfrm>
          <a:prstGeom prst="rect">
            <a:avLst/>
          </a:prstGeom>
          <a:solidFill>
            <a:srgbClr val="E46C0A">
              <a:alpha val="78000"/>
            </a:srgbClr>
          </a:solidFill>
          <a:ln w="9525">
            <a:noFill/>
            <a:miter lim="800000"/>
            <a:headEnd/>
            <a:tailEnd/>
          </a:ln>
        </p:spPr>
        <p:txBody>
          <a:bodyPr tIns="137160" rIns="274320"/>
          <a:lstStyle/>
          <a:p>
            <a:pPr marL="228600"/>
            <a:r>
              <a:rPr lang="en-US" sz="3200" b="1" dirty="0">
                <a:solidFill>
                  <a:srgbClr val="FFFFFF"/>
                </a:solidFill>
                <a:latin typeface="Helvetica"/>
              </a:rPr>
              <a:t>Practice vs. Desire?</a:t>
            </a:r>
          </a:p>
          <a:p>
            <a:pPr marL="228600"/>
            <a:endParaRPr lang="en-US" sz="3000" b="1" dirty="0">
              <a:solidFill>
                <a:srgbClr val="FFFFFF"/>
              </a:solidFill>
              <a:latin typeface="Helvetica"/>
              <a:cs typeface="Helvetic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nodeType="clickEffect">
                                  <p:stCondLst>
                                    <p:cond delay="0"/>
                                  </p:stCondLst>
                                  <p:childTnLst>
                                    <p:set>
                                      <p:cBhvr>
                                        <p:cTn id="6" dur="1" fill="hold">
                                          <p:stCondLst>
                                            <p:cond delay="0"/>
                                          </p:stCondLst>
                                        </p:cTn>
                                        <p:tgtEl>
                                          <p:spTgt spid="8">
                                            <p:txEl>
                                              <p:pRg st="1" end="1"/>
                                            </p:txEl>
                                          </p:spTgt>
                                        </p:tgtEl>
                                        <p:attrNameLst>
                                          <p:attrName>style.visibility</p:attrName>
                                        </p:attrNameLst>
                                      </p:cBhvr>
                                      <p:to>
                                        <p:strVal val="visible"/>
                                      </p:to>
                                    </p:set>
                                    <p:animEffect transition="in" filter="slide(fromBottom)">
                                      <p:cBhvr>
                                        <p:cTn id="7" dur="500"/>
                                        <p:tgtEl>
                                          <p:spTgt spid="8">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nodeType="clickEffect">
                                  <p:stCondLst>
                                    <p:cond delay="0"/>
                                  </p:stCondLst>
                                  <p:childTnLst>
                                    <p:set>
                                      <p:cBhvr>
                                        <p:cTn id="11" dur="1" fill="hold">
                                          <p:stCondLst>
                                            <p:cond delay="0"/>
                                          </p:stCondLst>
                                        </p:cTn>
                                        <p:tgtEl>
                                          <p:spTgt spid="8">
                                            <p:txEl>
                                              <p:pRg st="2" end="2"/>
                                            </p:txEl>
                                          </p:spTgt>
                                        </p:tgtEl>
                                        <p:attrNameLst>
                                          <p:attrName>style.visibility</p:attrName>
                                        </p:attrNameLst>
                                      </p:cBhvr>
                                      <p:to>
                                        <p:strVal val="visible"/>
                                      </p:to>
                                    </p:set>
                                    <p:animEffect transition="in" filter="slide(fromBottom)">
                                      <p:cBhvr>
                                        <p:cTn id="12" dur="500"/>
                                        <p:tgtEl>
                                          <p:spTgt spid="8">
                                            <p:txEl>
                                              <p:pRg st="2" end="2"/>
                                            </p:txEl>
                                          </p:spTgt>
                                        </p:tgtEl>
                                      </p:cBhvr>
                                    </p:animEffect>
                                  </p:childTnLst>
                                </p:cTn>
                              </p:par>
                            </p:childTnLst>
                          </p:cTn>
                        </p:par>
                        <p:par>
                          <p:cTn id="13" fill="hold">
                            <p:stCondLst>
                              <p:cond delay="500"/>
                            </p:stCondLst>
                            <p:childTnLst>
                              <p:par>
                                <p:cTn id="14" presetID="12" presetClass="entr" presetSubtype="4" fill="hold" nodeType="afterEffect">
                                  <p:stCondLst>
                                    <p:cond delay="0"/>
                                  </p:stCondLst>
                                  <p:childTnLst>
                                    <p:set>
                                      <p:cBhvr>
                                        <p:cTn id="15" dur="1" fill="hold">
                                          <p:stCondLst>
                                            <p:cond delay="0"/>
                                          </p:stCondLst>
                                        </p:cTn>
                                        <p:tgtEl>
                                          <p:spTgt spid="13"/>
                                        </p:tgtEl>
                                        <p:attrNameLst>
                                          <p:attrName>style.visibility</p:attrName>
                                        </p:attrNameLst>
                                      </p:cBhvr>
                                      <p:to>
                                        <p:strVal val="visible"/>
                                      </p:to>
                                    </p:set>
                                    <p:animEffect transition="in" filter="slide(fromBottom)">
                                      <p:cBhvr>
                                        <p:cTn id="16" dur="500"/>
                                        <p:tgtEl>
                                          <p:spTgt spid="13"/>
                                        </p:tgtEl>
                                      </p:cBhvr>
                                    </p:animEffect>
                                  </p:childTnLst>
                                </p:cTn>
                              </p:par>
                            </p:childTnLst>
                          </p:cTn>
                        </p:par>
                      </p:childTnLst>
                    </p:cTn>
                  </p:par>
                  <p:par>
                    <p:cTn id="17" fill="hold">
                      <p:stCondLst>
                        <p:cond delay="indefinite"/>
                      </p:stCondLst>
                      <p:childTnLst>
                        <p:par>
                          <p:cTn id="18" fill="hold">
                            <p:stCondLst>
                              <p:cond delay="0"/>
                            </p:stCondLst>
                            <p:childTnLst>
                              <p:par>
                                <p:cTn id="19" presetID="12" presetClass="entr" presetSubtype="4" fill="hold" grpId="0" nodeType="click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slide(fromBottom)">
                                      <p:cBhvr>
                                        <p:cTn id="21"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srcRect/>
          <a:stretch>
            <a:fillRect/>
          </a:stretch>
        </a:blipFill>
        <a:effectLst/>
      </p:bgPr>
    </p:bg>
    <p:spTree>
      <p:nvGrpSpPr>
        <p:cNvPr id="1" name=""/>
        <p:cNvGrpSpPr/>
        <p:nvPr/>
      </p:nvGrpSpPr>
      <p:grpSpPr>
        <a:xfrm>
          <a:off x="0" y="0"/>
          <a:ext cx="0" cy="0"/>
          <a:chOff x="0" y="0"/>
          <a:chExt cx="0" cy="0"/>
        </a:xfrm>
      </p:grpSpPr>
      <p:sp>
        <p:nvSpPr>
          <p:cNvPr id="4" name="Rectangle 3"/>
          <p:cNvSpPr/>
          <p:nvPr/>
        </p:nvSpPr>
        <p:spPr>
          <a:xfrm>
            <a:off x="304800" y="1066800"/>
            <a:ext cx="8534400" cy="5410200"/>
          </a:xfrm>
          <a:prstGeom prst="rect">
            <a:avLst/>
          </a:prstGeom>
          <a:solidFill>
            <a:schemeClr val="tx1">
              <a:alpha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Helvetica"/>
            </a:endParaRPr>
          </a:p>
        </p:txBody>
      </p:sp>
      <p:sp>
        <p:nvSpPr>
          <p:cNvPr id="8" name="TextBox 7"/>
          <p:cNvSpPr txBox="1"/>
          <p:nvPr/>
        </p:nvSpPr>
        <p:spPr>
          <a:xfrm>
            <a:off x="609600" y="1447800"/>
            <a:ext cx="7772400" cy="3093154"/>
          </a:xfrm>
          <a:prstGeom prst="rect">
            <a:avLst/>
          </a:prstGeom>
          <a:noFill/>
        </p:spPr>
        <p:txBody>
          <a:bodyPr wrap="square" rtlCol="0">
            <a:spAutoFit/>
          </a:bodyPr>
          <a:lstStyle/>
          <a:p>
            <a:pPr>
              <a:spcAft>
                <a:spcPts val="1200"/>
              </a:spcAft>
            </a:pPr>
            <a:r>
              <a:rPr lang="en-US" sz="2500" dirty="0">
                <a:solidFill>
                  <a:srgbClr val="FFFFFF"/>
                </a:solidFill>
                <a:latin typeface="Helvetica"/>
              </a:rPr>
              <a:t>The natural proneness to certain sins does</a:t>
            </a:r>
            <a:br>
              <a:rPr lang="en-US" sz="2500" dirty="0">
                <a:solidFill>
                  <a:srgbClr val="FFFFFF"/>
                </a:solidFill>
                <a:latin typeface="Helvetica"/>
              </a:rPr>
            </a:br>
            <a:r>
              <a:rPr lang="en-US" sz="2500" dirty="0">
                <a:solidFill>
                  <a:srgbClr val="FFFFFF"/>
                </a:solidFill>
                <a:latin typeface="Helvetica"/>
              </a:rPr>
              <a:t>not justify sin.</a:t>
            </a:r>
          </a:p>
          <a:p>
            <a:pPr marL="344488" indent="-344488">
              <a:spcAft>
                <a:spcPts val="1200"/>
              </a:spcAft>
              <a:buFont typeface="Arial" pitchFamily="34" charset="0"/>
              <a:buChar char="•"/>
            </a:pPr>
            <a:r>
              <a:rPr lang="en-US" sz="2500" dirty="0">
                <a:solidFill>
                  <a:srgbClr val="FFFFFF"/>
                </a:solidFill>
                <a:latin typeface="Helvetica"/>
              </a:rPr>
              <a:t>Sin is “natural” in the sense that it is connected to our </a:t>
            </a:r>
            <a:r>
              <a:rPr lang="en-US" sz="2500" b="1" u="sng" dirty="0">
                <a:solidFill>
                  <a:srgbClr val="FFFFFF"/>
                </a:solidFill>
                <a:latin typeface="Helvetica"/>
              </a:rPr>
              <a:t>sin nature</a:t>
            </a:r>
            <a:r>
              <a:rPr lang="en-US" sz="2500" dirty="0">
                <a:solidFill>
                  <a:srgbClr val="FFFFFF"/>
                </a:solidFill>
                <a:latin typeface="Helvetica"/>
              </a:rPr>
              <a:t> inherited in the fall, and fostered by our rebellion against God.</a:t>
            </a:r>
          </a:p>
          <a:p>
            <a:pPr marL="344488" indent="-344488">
              <a:spcAft>
                <a:spcPts val="1200"/>
              </a:spcAft>
              <a:buFont typeface="Arial" pitchFamily="34" charset="0"/>
              <a:buChar char="•"/>
            </a:pPr>
            <a:r>
              <a:rPr lang="en-US" sz="2500" dirty="0">
                <a:solidFill>
                  <a:srgbClr val="FFFFFF"/>
                </a:solidFill>
                <a:latin typeface="Helvetica"/>
              </a:rPr>
              <a:t>Each person has the choice to either </a:t>
            </a:r>
            <a:r>
              <a:rPr lang="en-US" sz="2500" b="1" u="sng" dirty="0">
                <a:solidFill>
                  <a:srgbClr val="FFFFFF"/>
                </a:solidFill>
                <a:latin typeface="Helvetica"/>
              </a:rPr>
              <a:t>fight</a:t>
            </a:r>
            <a:r>
              <a:rPr lang="en-US" sz="2500" dirty="0">
                <a:solidFill>
                  <a:srgbClr val="FFFFFF"/>
                </a:solidFill>
                <a:latin typeface="Helvetica"/>
              </a:rPr>
              <a:t> sinful desires or </a:t>
            </a:r>
            <a:r>
              <a:rPr lang="en-US" sz="2500" b="1" u="sng" dirty="0">
                <a:solidFill>
                  <a:srgbClr val="FFFFFF"/>
                </a:solidFill>
                <a:latin typeface="Helvetica"/>
              </a:rPr>
              <a:t>give in</a:t>
            </a:r>
            <a:r>
              <a:rPr lang="en-US" sz="2500" b="1" i="1" dirty="0">
                <a:solidFill>
                  <a:srgbClr val="FFFFFF"/>
                </a:solidFill>
                <a:latin typeface="Helvetica"/>
              </a:rPr>
              <a:t> </a:t>
            </a:r>
            <a:r>
              <a:rPr lang="en-US" sz="2500" dirty="0">
                <a:solidFill>
                  <a:srgbClr val="FFFFFF"/>
                </a:solidFill>
                <a:latin typeface="Helvetica"/>
              </a:rPr>
              <a:t>to them.</a:t>
            </a:r>
          </a:p>
        </p:txBody>
      </p:sp>
      <p:sp>
        <p:nvSpPr>
          <p:cNvPr id="5" name="TextBox 4"/>
          <p:cNvSpPr txBox="1">
            <a:spLocks noChangeArrowheads="1"/>
          </p:cNvSpPr>
          <p:nvPr/>
        </p:nvSpPr>
        <p:spPr bwMode="auto">
          <a:xfrm>
            <a:off x="0" y="0"/>
            <a:ext cx="9144000" cy="762000"/>
          </a:xfrm>
          <a:prstGeom prst="rect">
            <a:avLst/>
          </a:prstGeom>
          <a:solidFill>
            <a:srgbClr val="E46C0A">
              <a:alpha val="78000"/>
            </a:srgbClr>
          </a:solidFill>
          <a:ln w="9525">
            <a:noFill/>
            <a:miter lim="800000"/>
            <a:headEnd/>
            <a:tailEnd/>
          </a:ln>
        </p:spPr>
        <p:txBody>
          <a:bodyPr tIns="137160" rIns="274320"/>
          <a:lstStyle/>
          <a:p>
            <a:pPr marL="228600"/>
            <a:r>
              <a:rPr lang="en-US" sz="3200" b="1" dirty="0">
                <a:solidFill>
                  <a:srgbClr val="FFFFFF"/>
                </a:solidFill>
                <a:latin typeface="Helvetica"/>
              </a:rPr>
              <a:t>A Call to Fight</a:t>
            </a:r>
          </a:p>
          <a:p>
            <a:pPr marL="228600"/>
            <a:endParaRPr lang="en-US" sz="3000" b="1" dirty="0">
              <a:solidFill>
                <a:srgbClr val="FFFFFF"/>
              </a:solidFill>
              <a:latin typeface="Helvetica"/>
              <a:cs typeface="Helvetic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nodeType="clickEffect">
                                  <p:stCondLst>
                                    <p:cond delay="0"/>
                                  </p:stCondLst>
                                  <p:childTnLst>
                                    <p:set>
                                      <p:cBhvr>
                                        <p:cTn id="6" dur="1" fill="hold">
                                          <p:stCondLst>
                                            <p:cond delay="0"/>
                                          </p:stCondLst>
                                        </p:cTn>
                                        <p:tgtEl>
                                          <p:spTgt spid="8">
                                            <p:txEl>
                                              <p:pRg st="1" end="1"/>
                                            </p:txEl>
                                          </p:spTgt>
                                        </p:tgtEl>
                                        <p:attrNameLst>
                                          <p:attrName>style.visibility</p:attrName>
                                        </p:attrNameLst>
                                      </p:cBhvr>
                                      <p:to>
                                        <p:strVal val="visible"/>
                                      </p:to>
                                    </p:set>
                                    <p:animEffect transition="in" filter="slide(fromBottom)">
                                      <p:cBhvr>
                                        <p:cTn id="7" dur="500"/>
                                        <p:tgtEl>
                                          <p:spTgt spid="8">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nodeType="clickEffect">
                                  <p:stCondLst>
                                    <p:cond delay="0"/>
                                  </p:stCondLst>
                                  <p:childTnLst>
                                    <p:set>
                                      <p:cBhvr>
                                        <p:cTn id="11" dur="1" fill="hold">
                                          <p:stCondLst>
                                            <p:cond delay="0"/>
                                          </p:stCondLst>
                                        </p:cTn>
                                        <p:tgtEl>
                                          <p:spTgt spid="8">
                                            <p:txEl>
                                              <p:pRg st="2" end="2"/>
                                            </p:txEl>
                                          </p:spTgt>
                                        </p:tgtEl>
                                        <p:attrNameLst>
                                          <p:attrName>style.visibility</p:attrName>
                                        </p:attrNameLst>
                                      </p:cBhvr>
                                      <p:to>
                                        <p:strVal val="visible"/>
                                      </p:to>
                                    </p:set>
                                    <p:animEffect transition="in" filter="slide(fromBottom)">
                                      <p:cBhvr>
                                        <p:cTn id="12" dur="500"/>
                                        <p:tgtEl>
                                          <p:spTgt spid="8">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srcRect/>
          <a:stretch>
            <a:fillRect/>
          </a:stretch>
        </a:blipFill>
        <a:effectLst/>
      </p:bgPr>
    </p:bg>
    <p:spTree>
      <p:nvGrpSpPr>
        <p:cNvPr id="1" name=""/>
        <p:cNvGrpSpPr/>
        <p:nvPr/>
      </p:nvGrpSpPr>
      <p:grpSpPr>
        <a:xfrm>
          <a:off x="0" y="0"/>
          <a:ext cx="0" cy="0"/>
          <a:chOff x="0" y="0"/>
          <a:chExt cx="0" cy="0"/>
        </a:xfrm>
      </p:grpSpPr>
      <p:sp>
        <p:nvSpPr>
          <p:cNvPr id="8" name="TextBox 7"/>
          <p:cNvSpPr txBox="1"/>
          <p:nvPr/>
        </p:nvSpPr>
        <p:spPr>
          <a:xfrm>
            <a:off x="381000" y="685800"/>
            <a:ext cx="8305800" cy="2477601"/>
          </a:xfrm>
          <a:prstGeom prst="rect">
            <a:avLst/>
          </a:prstGeom>
          <a:solidFill>
            <a:schemeClr val="tx1">
              <a:alpha val="66000"/>
            </a:schemeClr>
          </a:solidFill>
        </p:spPr>
        <p:txBody>
          <a:bodyPr wrap="square" lIns="274320" tIns="274320" rIns="274320" bIns="274320" rtlCol="0">
            <a:spAutoFit/>
          </a:bodyPr>
          <a:lstStyle/>
          <a:p>
            <a:pPr marL="109538">
              <a:spcAft>
                <a:spcPts val="1200"/>
              </a:spcAft>
            </a:pPr>
            <a:r>
              <a:rPr lang="en-US" sz="2500" dirty="0">
                <a:solidFill>
                  <a:srgbClr val="FFFFFF"/>
                </a:solidFill>
                <a:latin typeface="Helvetica"/>
              </a:rPr>
              <a:t>All sin is ugly and despicable and just like any of us struggling with our sinful hearts, the person struggling with homosexual desires needs our encouragement to fight sin and to walk in God’s ways, the only path to true joy.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srcRect/>
          <a:stretch>
            <a:fillRect/>
          </a:stretch>
        </a:blipFill>
        <a:effectLst/>
      </p:bgPr>
    </p:bg>
    <p:spTree>
      <p:nvGrpSpPr>
        <p:cNvPr id="1" name=""/>
        <p:cNvGrpSpPr/>
        <p:nvPr/>
      </p:nvGrpSpPr>
      <p:grpSpPr>
        <a:xfrm>
          <a:off x="0" y="0"/>
          <a:ext cx="0" cy="0"/>
          <a:chOff x="0" y="0"/>
          <a:chExt cx="0" cy="0"/>
        </a:xfrm>
      </p:grpSpPr>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srcRect/>
          <a:stretch>
            <a:fillRect/>
          </a:stretch>
        </a:blipFill>
        <a:effectLst/>
      </p:bgPr>
    </p:bg>
    <p:spTree>
      <p:nvGrpSpPr>
        <p:cNvPr id="1" name=""/>
        <p:cNvGrpSpPr/>
        <p:nvPr/>
      </p:nvGrpSpPr>
      <p:grpSpPr>
        <a:xfrm>
          <a:off x="0" y="0"/>
          <a:ext cx="0" cy="0"/>
          <a:chOff x="0" y="0"/>
          <a:chExt cx="0" cy="0"/>
        </a:xfrm>
      </p:grpSpPr>
      <p:sp>
        <p:nvSpPr>
          <p:cNvPr id="2" name="TextBox 1"/>
          <p:cNvSpPr txBox="1"/>
          <p:nvPr/>
        </p:nvSpPr>
        <p:spPr>
          <a:xfrm>
            <a:off x="381000" y="381000"/>
            <a:ext cx="8458200" cy="3985706"/>
          </a:xfrm>
          <a:prstGeom prst="rect">
            <a:avLst/>
          </a:prstGeom>
          <a:solidFill>
            <a:schemeClr val="tx1">
              <a:alpha val="69804"/>
            </a:schemeClr>
          </a:solidFill>
        </p:spPr>
        <p:txBody>
          <a:bodyPr wrap="square" rtlCol="0">
            <a:spAutoFit/>
          </a:bodyPr>
          <a:lstStyle/>
          <a:p>
            <a:pPr marL="236538" lvl="0"/>
            <a:endParaRPr lang="en-US" sz="2200" b="1" dirty="0">
              <a:solidFill>
                <a:schemeClr val="bg1"/>
              </a:solidFill>
              <a:latin typeface="Arial" pitchFamily="34" charset="0"/>
              <a:cs typeface="Arial" pitchFamily="34" charset="0"/>
            </a:endParaRPr>
          </a:p>
          <a:p>
            <a:pPr marL="236538"/>
            <a:r>
              <a:rPr lang="en-US" sz="2200" b="1" dirty="0">
                <a:solidFill>
                  <a:schemeClr val="bg1"/>
                </a:solidFill>
                <a:latin typeface="Arial" pitchFamily="34" charset="0"/>
                <a:cs typeface="Arial" pitchFamily="34" charset="0"/>
              </a:rPr>
              <a:t>This curriculum includes images from </a:t>
            </a:r>
            <a:r>
              <a:rPr lang="en-US" sz="2200" b="1" dirty="0" err="1">
                <a:solidFill>
                  <a:schemeClr val="bg1"/>
                </a:solidFill>
                <a:latin typeface="Arial" pitchFamily="34" charset="0"/>
                <a:cs typeface="Arial" pitchFamily="34" charset="0"/>
              </a:rPr>
              <a:t>Thinkstock</a:t>
            </a:r>
            <a:r>
              <a:rPr lang="en-US" sz="2200" b="1" dirty="0">
                <a:solidFill>
                  <a:schemeClr val="bg1"/>
                </a:solidFill>
                <a:latin typeface="Arial" pitchFamily="34" charset="0"/>
                <a:cs typeface="Arial" pitchFamily="34" charset="0"/>
              </a:rPr>
              <a:t> © 2011, and its licensors, which are protected by the copyright laws of the U.S., Canada, and elsewhere. Used under license. Images for this PowerPoint® show supplied by:</a:t>
            </a:r>
          </a:p>
          <a:p>
            <a:pPr marL="236538" lvl="0"/>
            <a:endParaRPr lang="en-US" sz="2100" b="1" dirty="0">
              <a:solidFill>
                <a:schemeClr val="bg1"/>
              </a:solidFill>
              <a:latin typeface="Arial" pitchFamily="34" charset="0"/>
              <a:cs typeface="Arial" pitchFamily="34" charset="0"/>
            </a:endParaRPr>
          </a:p>
          <a:p>
            <a:pPr marL="682625" indent="-446088"/>
            <a:r>
              <a:rPr lang="en-US" sz="2000" dirty="0">
                <a:solidFill>
                  <a:schemeClr val="bg1"/>
                </a:solidFill>
                <a:latin typeface="Arial" pitchFamily="34" charset="0"/>
                <a:cs typeface="Arial" pitchFamily="34" charset="0"/>
              </a:rPr>
              <a:t>Shattered Glass (slide background): </a:t>
            </a:r>
            <a:r>
              <a:rPr lang="en-US" sz="2000" dirty="0" err="1">
                <a:solidFill>
                  <a:schemeClr val="bg1"/>
                </a:solidFill>
                <a:latin typeface="Arial" pitchFamily="34" charset="0"/>
                <a:cs typeface="Arial" pitchFamily="34" charset="0"/>
              </a:rPr>
              <a:t>iStockphoto</a:t>
            </a:r>
            <a:r>
              <a:rPr lang="en-US" sz="2000" dirty="0">
                <a:solidFill>
                  <a:schemeClr val="bg1"/>
                </a:solidFill>
                <a:latin typeface="Arial" pitchFamily="34" charset="0"/>
                <a:cs typeface="Arial" pitchFamily="34" charset="0"/>
              </a:rPr>
              <a:t>/</a:t>
            </a:r>
            <a:r>
              <a:rPr lang="en-US" sz="2000" dirty="0" err="1">
                <a:solidFill>
                  <a:schemeClr val="bg1"/>
                </a:solidFill>
                <a:latin typeface="Arial" pitchFamily="34" charset="0"/>
                <a:cs typeface="Arial" pitchFamily="34" charset="0"/>
              </a:rPr>
              <a:t>Thinkstock</a:t>
            </a:r>
            <a:r>
              <a:rPr lang="en-US" sz="2000" dirty="0">
                <a:solidFill>
                  <a:schemeClr val="bg1"/>
                </a:solidFill>
                <a:latin typeface="Arial" pitchFamily="34" charset="0"/>
                <a:cs typeface="Arial" pitchFamily="34" charset="0"/>
              </a:rPr>
              <a:t> </a:t>
            </a:r>
          </a:p>
          <a:p>
            <a:pPr marL="682625" indent="-446088"/>
            <a:r>
              <a:rPr lang="en-US" sz="2000" dirty="0">
                <a:solidFill>
                  <a:schemeClr val="bg1"/>
                </a:solidFill>
                <a:latin typeface="Arial" pitchFamily="34" charset="0"/>
                <a:cs typeface="Arial" pitchFamily="34" charset="0"/>
              </a:rPr>
              <a:t>Dead Sea (slide 4): </a:t>
            </a:r>
            <a:r>
              <a:rPr lang="en-US" sz="2000" dirty="0" err="1">
                <a:solidFill>
                  <a:schemeClr val="bg1"/>
                </a:solidFill>
                <a:latin typeface="Arial" pitchFamily="34" charset="0"/>
                <a:cs typeface="Arial" pitchFamily="34" charset="0"/>
              </a:rPr>
              <a:t>iStockphoto</a:t>
            </a:r>
            <a:r>
              <a:rPr lang="en-US" sz="2000" dirty="0">
                <a:solidFill>
                  <a:schemeClr val="bg1"/>
                </a:solidFill>
                <a:latin typeface="Arial" pitchFamily="34" charset="0"/>
                <a:cs typeface="Arial" pitchFamily="34" charset="0"/>
              </a:rPr>
              <a:t>/</a:t>
            </a:r>
            <a:r>
              <a:rPr lang="en-US" sz="2000" dirty="0" err="1">
                <a:solidFill>
                  <a:schemeClr val="bg1"/>
                </a:solidFill>
                <a:latin typeface="Arial" pitchFamily="34" charset="0"/>
                <a:cs typeface="Arial" pitchFamily="34" charset="0"/>
              </a:rPr>
              <a:t>Thinkstock</a:t>
            </a:r>
            <a:r>
              <a:rPr lang="en-US" sz="2000" dirty="0">
                <a:solidFill>
                  <a:schemeClr val="bg1"/>
                </a:solidFill>
                <a:latin typeface="Arial" pitchFamily="34" charset="0"/>
                <a:cs typeface="Arial" pitchFamily="34" charset="0"/>
              </a:rPr>
              <a:t> </a:t>
            </a:r>
          </a:p>
          <a:p>
            <a:pPr marL="682625" indent="-446088"/>
            <a:r>
              <a:rPr lang="en-US" sz="2000" dirty="0">
                <a:solidFill>
                  <a:schemeClr val="bg1"/>
                </a:solidFill>
                <a:latin typeface="Arial" pitchFamily="34" charset="0"/>
                <a:cs typeface="Arial" pitchFamily="34" charset="0"/>
              </a:rPr>
              <a:t>Cake Topper (slide 5): </a:t>
            </a:r>
            <a:r>
              <a:rPr lang="en-US" sz="2000" dirty="0" err="1">
                <a:solidFill>
                  <a:schemeClr val="bg1"/>
                </a:solidFill>
                <a:latin typeface="Arial" pitchFamily="34" charset="0"/>
                <a:cs typeface="Arial" pitchFamily="34" charset="0"/>
              </a:rPr>
              <a:t>Thinkstock</a:t>
            </a:r>
            <a:r>
              <a:rPr lang="en-US" sz="2000" dirty="0">
                <a:solidFill>
                  <a:schemeClr val="bg1"/>
                </a:solidFill>
                <a:latin typeface="Arial" pitchFamily="34" charset="0"/>
                <a:cs typeface="Arial" pitchFamily="34" charset="0"/>
              </a:rPr>
              <a:t> Images/Comstock/</a:t>
            </a:r>
            <a:r>
              <a:rPr lang="en-US" sz="2000" dirty="0" err="1">
                <a:solidFill>
                  <a:schemeClr val="bg1"/>
                </a:solidFill>
                <a:latin typeface="Arial" pitchFamily="34" charset="0"/>
                <a:cs typeface="Arial" pitchFamily="34" charset="0"/>
              </a:rPr>
              <a:t>Thinkstock</a:t>
            </a:r>
            <a:r>
              <a:rPr lang="en-US" sz="2000" dirty="0">
                <a:solidFill>
                  <a:schemeClr val="bg1"/>
                </a:solidFill>
                <a:latin typeface="Arial" pitchFamily="34" charset="0"/>
                <a:cs typeface="Arial" pitchFamily="34" charset="0"/>
              </a:rPr>
              <a:t> </a:t>
            </a:r>
          </a:p>
          <a:p>
            <a:pPr marL="682625" indent="-446088"/>
            <a:r>
              <a:rPr lang="en-US" sz="2000" dirty="0">
                <a:solidFill>
                  <a:schemeClr val="bg1"/>
                </a:solidFill>
                <a:latin typeface="Arial" pitchFamily="34" charset="0"/>
                <a:cs typeface="Arial" pitchFamily="34" charset="0"/>
              </a:rPr>
              <a:t>Chalkboard Family (slide 9): </a:t>
            </a:r>
            <a:r>
              <a:rPr lang="en-US" sz="2000" dirty="0" err="1">
                <a:solidFill>
                  <a:schemeClr val="bg1"/>
                </a:solidFill>
                <a:latin typeface="Arial" pitchFamily="34" charset="0"/>
                <a:cs typeface="Arial" pitchFamily="34" charset="0"/>
              </a:rPr>
              <a:t>Hemera</a:t>
            </a:r>
            <a:r>
              <a:rPr lang="en-US" sz="2000" dirty="0">
                <a:solidFill>
                  <a:schemeClr val="bg1"/>
                </a:solidFill>
                <a:latin typeface="Arial" pitchFamily="34" charset="0"/>
                <a:cs typeface="Arial" pitchFamily="34" charset="0"/>
              </a:rPr>
              <a:t>/</a:t>
            </a:r>
            <a:r>
              <a:rPr lang="en-US" sz="2000" dirty="0" err="1">
                <a:solidFill>
                  <a:schemeClr val="bg1"/>
                </a:solidFill>
                <a:latin typeface="Arial" pitchFamily="34" charset="0"/>
                <a:cs typeface="Arial" pitchFamily="34" charset="0"/>
              </a:rPr>
              <a:t>Thinkstock</a:t>
            </a:r>
            <a:r>
              <a:rPr lang="en-US" sz="2000" dirty="0">
                <a:solidFill>
                  <a:schemeClr val="bg1"/>
                </a:solidFill>
                <a:latin typeface="Arial" pitchFamily="34" charset="0"/>
                <a:cs typeface="Arial" pitchFamily="34" charset="0"/>
              </a:rPr>
              <a:t>  </a:t>
            </a:r>
          </a:p>
          <a:p>
            <a:pPr marL="682625" lvl="0" indent="-446088"/>
            <a:endParaRPr lang="en-US" sz="2100" b="1" dirty="0">
              <a:solidFill>
                <a:schemeClr val="bg1"/>
              </a:solidFill>
              <a:latin typeface="Arial" pitchFamily="34" charset="0"/>
              <a:cs typeface="Arial" pitchFamily="34" charset="0"/>
            </a:endParaRPr>
          </a:p>
          <a:p>
            <a:pPr marL="682625" lvl="0" indent="-446088"/>
            <a:endParaRPr lang="en-US" sz="2100" b="1" dirty="0">
              <a:solidFill>
                <a:schemeClr val="bg1"/>
              </a:solidFill>
              <a:latin typeface="Arial" pitchFamily="34" charset="0"/>
              <a:cs typeface="Arial" pitchFamily="34" charset="0"/>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srcRect/>
          <a:stretch>
            <a:fillRect/>
          </a:stretch>
        </a:blipFill>
        <a:effectLst/>
      </p:bgPr>
    </p:bg>
    <p:spTree>
      <p:nvGrpSpPr>
        <p:cNvPr id="1" name=""/>
        <p:cNvGrpSpPr/>
        <p:nvPr/>
      </p:nvGrpSpPr>
      <p:grpSpPr>
        <a:xfrm>
          <a:off x="0" y="0"/>
          <a:ext cx="0" cy="0"/>
          <a:chOff x="0" y="0"/>
          <a:chExt cx="0" cy="0"/>
        </a:xfrm>
      </p:grpSpPr>
      <p:sp>
        <p:nvSpPr>
          <p:cNvPr id="2" name="TextBox 1"/>
          <p:cNvSpPr txBox="1"/>
          <p:nvPr/>
        </p:nvSpPr>
        <p:spPr>
          <a:xfrm>
            <a:off x="367864" y="457200"/>
            <a:ext cx="8458200" cy="5909310"/>
          </a:xfrm>
          <a:prstGeom prst="rect">
            <a:avLst/>
          </a:prstGeom>
          <a:solidFill>
            <a:schemeClr val="tx1">
              <a:alpha val="69804"/>
            </a:schemeClr>
          </a:solidFill>
        </p:spPr>
        <p:txBody>
          <a:bodyPr wrap="square" rtlCol="0">
            <a:spAutoFit/>
          </a:bodyPr>
          <a:lstStyle/>
          <a:p>
            <a:pPr lvl="0" algn="ctr"/>
            <a:endParaRPr lang="en-US" sz="2100" b="1" dirty="0">
              <a:solidFill>
                <a:schemeClr val="bg1"/>
              </a:solidFill>
              <a:latin typeface="Helvetica"/>
              <a:cs typeface="Helvetica"/>
            </a:endParaRPr>
          </a:p>
          <a:p>
            <a:pPr lvl="0" algn="ctr"/>
            <a:r>
              <a:rPr lang="en-US" sz="2100" b="1" dirty="0">
                <a:solidFill>
                  <a:schemeClr val="bg1"/>
                </a:solidFill>
                <a:latin typeface="Arial" pitchFamily="34" charset="0"/>
                <a:cs typeface="Arial" pitchFamily="34" charset="0"/>
              </a:rPr>
              <a:t>Copyright © 2011 by Gary Steward and Next Generation Resources, Inc. Illustrations Truth78. All rights reserved.</a:t>
            </a:r>
          </a:p>
          <a:p>
            <a:pPr lvl="0" algn="ctr"/>
            <a:endParaRPr lang="en-US" sz="2100" b="1" dirty="0">
              <a:solidFill>
                <a:schemeClr val="bg1"/>
              </a:solidFill>
              <a:latin typeface="Arial" pitchFamily="34" charset="0"/>
              <a:cs typeface="Arial" pitchFamily="34" charset="0"/>
            </a:endParaRPr>
          </a:p>
          <a:p>
            <a:pPr lvl="0" algn="ctr"/>
            <a:r>
              <a:rPr lang="en-US" sz="2100" b="1" dirty="0">
                <a:solidFill>
                  <a:schemeClr val="bg1"/>
                </a:solidFill>
                <a:latin typeface="Arial" pitchFamily="34" charset="0"/>
                <a:cs typeface="Arial" pitchFamily="34" charset="0"/>
              </a:rPr>
              <a:t>Scripture quotations are from The Holy Bible, English</a:t>
            </a:r>
          </a:p>
          <a:p>
            <a:pPr lvl="0" algn="ctr"/>
            <a:r>
              <a:rPr lang="en-US" sz="2100" b="1" dirty="0">
                <a:solidFill>
                  <a:schemeClr val="bg1"/>
                </a:solidFill>
                <a:latin typeface="Arial" pitchFamily="34" charset="0"/>
                <a:cs typeface="Arial" pitchFamily="34" charset="0"/>
              </a:rPr>
              <a:t>Standard Version, copyright © 2001 by Crossway Bibles, </a:t>
            </a:r>
            <a:br>
              <a:rPr lang="en-US" sz="2100" b="1" dirty="0">
                <a:solidFill>
                  <a:schemeClr val="bg1"/>
                </a:solidFill>
                <a:latin typeface="Arial" pitchFamily="34" charset="0"/>
                <a:cs typeface="Arial" pitchFamily="34" charset="0"/>
              </a:rPr>
            </a:br>
            <a:r>
              <a:rPr lang="en-US" sz="2100" b="1" dirty="0">
                <a:solidFill>
                  <a:schemeClr val="bg1"/>
                </a:solidFill>
                <a:latin typeface="Arial" pitchFamily="34" charset="0"/>
                <a:cs typeface="Arial" pitchFamily="34" charset="0"/>
              </a:rPr>
              <a:t>a division of Good News Publishers. Used by permission. All rights reserved.</a:t>
            </a:r>
          </a:p>
          <a:p>
            <a:pPr lvl="0" algn="ctr"/>
            <a:r>
              <a:rPr lang="en-US" sz="2100" b="1" dirty="0">
                <a:solidFill>
                  <a:srgbClr val="FF0000"/>
                </a:solidFill>
                <a:latin typeface="Arial" pitchFamily="34" charset="0"/>
                <a:cs typeface="Arial" pitchFamily="34" charset="0"/>
              </a:rPr>
              <a:t>You may edit the slide to match the lesson you teach, but </a:t>
            </a:r>
            <a:br>
              <a:rPr lang="en-US" sz="2100" b="1" dirty="0">
                <a:solidFill>
                  <a:srgbClr val="FF0000"/>
                </a:solidFill>
                <a:latin typeface="Arial" pitchFamily="34" charset="0"/>
                <a:cs typeface="Arial" pitchFamily="34" charset="0"/>
              </a:rPr>
            </a:br>
            <a:r>
              <a:rPr lang="en-US" sz="2100" b="1" dirty="0">
                <a:solidFill>
                  <a:srgbClr val="FF0000"/>
                </a:solidFill>
                <a:latin typeface="Arial" pitchFamily="34" charset="0"/>
                <a:cs typeface="Arial" pitchFamily="34" charset="0"/>
              </a:rPr>
              <a:t>you may not alter the licensed images </a:t>
            </a:r>
          </a:p>
          <a:p>
            <a:pPr lvl="0" algn="ctr"/>
            <a:r>
              <a:rPr lang="en-US" sz="2100" b="1" dirty="0">
                <a:solidFill>
                  <a:srgbClr val="FF0000"/>
                </a:solidFill>
                <a:latin typeface="Arial" pitchFamily="34" charset="0"/>
                <a:cs typeface="Arial" pitchFamily="34" charset="0"/>
              </a:rPr>
              <a:t>or use them for any purpose other than Your Word is Truth.</a:t>
            </a:r>
          </a:p>
          <a:p>
            <a:pPr lvl="0" algn="ctr"/>
            <a:r>
              <a:rPr lang="en-US" sz="2100" b="1" dirty="0">
                <a:solidFill>
                  <a:schemeClr val="bg1"/>
                </a:solidFill>
                <a:latin typeface="Arial" pitchFamily="34" charset="0"/>
                <a:cs typeface="Arial" pitchFamily="34" charset="0"/>
              </a:rPr>
              <a:t>This publication includes images from </a:t>
            </a:r>
            <a:br>
              <a:rPr lang="en-US" sz="2100" b="1" dirty="0">
                <a:solidFill>
                  <a:schemeClr val="bg1"/>
                </a:solidFill>
                <a:latin typeface="Arial" pitchFamily="34" charset="0"/>
                <a:cs typeface="Arial" pitchFamily="34" charset="0"/>
              </a:rPr>
            </a:br>
            <a:r>
              <a:rPr lang="en-US" sz="2100" b="1" dirty="0" err="1">
                <a:solidFill>
                  <a:schemeClr val="bg1"/>
                </a:solidFill>
                <a:latin typeface="Arial" pitchFamily="34" charset="0"/>
                <a:cs typeface="Arial" pitchFamily="34" charset="0"/>
              </a:rPr>
              <a:t>GettyImages</a:t>
            </a:r>
            <a:r>
              <a:rPr lang="en-US" sz="2100" b="1" dirty="0">
                <a:solidFill>
                  <a:schemeClr val="bg1"/>
                </a:solidFill>
                <a:latin typeface="Arial" pitchFamily="34" charset="0"/>
                <a:cs typeface="Arial" pitchFamily="34" charset="0"/>
              </a:rPr>
              <a:t>/Thinkstock Corporation © 2011, and </a:t>
            </a:r>
            <a:br>
              <a:rPr lang="en-US" sz="2100" b="1" dirty="0">
                <a:solidFill>
                  <a:schemeClr val="bg1"/>
                </a:solidFill>
                <a:latin typeface="Arial" pitchFamily="34" charset="0"/>
                <a:cs typeface="Arial" pitchFamily="34" charset="0"/>
              </a:rPr>
            </a:br>
            <a:r>
              <a:rPr lang="en-US" sz="2100" b="1" dirty="0">
                <a:solidFill>
                  <a:schemeClr val="bg1"/>
                </a:solidFill>
                <a:latin typeface="Arial" pitchFamily="34" charset="0"/>
                <a:cs typeface="Arial" pitchFamily="34" charset="0"/>
              </a:rPr>
              <a:t>its licensors. Used under license.</a:t>
            </a:r>
          </a:p>
          <a:p>
            <a:pPr lvl="0"/>
            <a:endParaRPr lang="en-US" sz="2100" b="1" dirty="0">
              <a:solidFill>
                <a:schemeClr val="bg1"/>
              </a:solidFill>
              <a:latin typeface="Arial" pitchFamily="34" charset="0"/>
              <a:cs typeface="Arial" pitchFamily="34" charset="0"/>
            </a:endParaRPr>
          </a:p>
          <a:p>
            <a:pPr lvl="0" algn="ctr"/>
            <a:r>
              <a:rPr lang="en-US" sz="2100" b="1" dirty="0">
                <a:solidFill>
                  <a:schemeClr val="bg1"/>
                </a:solidFill>
                <a:latin typeface="Arial" pitchFamily="34" charset="0"/>
                <a:cs typeface="Arial" pitchFamily="34" charset="0"/>
              </a:rPr>
              <a:t>Truth78</a:t>
            </a:r>
          </a:p>
          <a:p>
            <a:pPr lvl="0" algn="ctr"/>
            <a:r>
              <a:rPr lang="en-US" sz="2100" b="1" dirty="0">
                <a:solidFill>
                  <a:schemeClr val="bg1"/>
                </a:solidFill>
                <a:latin typeface="Arial" pitchFamily="34" charset="0"/>
                <a:cs typeface="Arial" pitchFamily="34" charset="0"/>
              </a:rPr>
              <a:t>info@Truth78.org</a:t>
            </a:r>
          </a:p>
          <a:p>
            <a:pPr lvl="0" algn="ctr"/>
            <a:r>
              <a:rPr lang="en-US" sz="2100" b="1">
                <a:solidFill>
                  <a:schemeClr val="bg1"/>
                </a:solidFill>
                <a:latin typeface="Arial" pitchFamily="34" charset="0"/>
                <a:cs typeface="Arial" pitchFamily="34" charset="0"/>
              </a:rPr>
              <a:t>www.Truth78.org</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srcRect/>
          <a:stretch>
            <a:fillRect/>
          </a:stretch>
        </a:blipFill>
        <a:effectLst/>
      </p:bgPr>
    </p:bg>
    <p:spTree>
      <p:nvGrpSpPr>
        <p:cNvPr id="1" name=""/>
        <p:cNvGrpSpPr/>
        <p:nvPr/>
      </p:nvGrpSpPr>
      <p:grpSpPr>
        <a:xfrm>
          <a:off x="0" y="0"/>
          <a:ext cx="0" cy="0"/>
          <a:chOff x="0" y="0"/>
          <a:chExt cx="0" cy="0"/>
        </a:xfrm>
      </p:grpSpPr>
      <p:sp>
        <p:nvSpPr>
          <p:cNvPr id="3" name="TextBox 2"/>
          <p:cNvSpPr txBox="1">
            <a:spLocks noChangeArrowheads="1"/>
          </p:cNvSpPr>
          <p:nvPr/>
        </p:nvSpPr>
        <p:spPr bwMode="auto">
          <a:xfrm>
            <a:off x="0" y="0"/>
            <a:ext cx="9144000" cy="762000"/>
          </a:xfrm>
          <a:prstGeom prst="rect">
            <a:avLst/>
          </a:prstGeom>
          <a:solidFill>
            <a:srgbClr val="E46C0A">
              <a:alpha val="78000"/>
            </a:srgbClr>
          </a:solidFill>
          <a:ln w="9525">
            <a:noFill/>
            <a:miter lim="800000"/>
            <a:headEnd/>
            <a:tailEnd/>
          </a:ln>
        </p:spPr>
        <p:txBody>
          <a:bodyPr tIns="137160" rIns="274320"/>
          <a:lstStyle/>
          <a:p>
            <a:pPr marL="228600"/>
            <a:r>
              <a:rPr lang="en-US" sz="3000" b="1" dirty="0">
                <a:solidFill>
                  <a:srgbClr val="FFFFFF"/>
                </a:solidFill>
                <a:latin typeface="Helvetica"/>
                <a:cs typeface="Helvetica"/>
              </a:rPr>
              <a:t>Illustration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srcRect/>
          <a:stretch>
            <a:fillRect/>
          </a:stretch>
        </a:blipFill>
        <a:effectLst/>
      </p:bgPr>
    </p:bg>
    <p:spTree>
      <p:nvGrpSpPr>
        <p:cNvPr id="1" name=""/>
        <p:cNvGrpSpPr/>
        <p:nvPr/>
      </p:nvGrpSpPr>
      <p:grpSpPr>
        <a:xfrm>
          <a:off x="0" y="0"/>
          <a:ext cx="0" cy="0"/>
          <a:chOff x="0" y="0"/>
          <a:chExt cx="0" cy="0"/>
        </a:xfrm>
      </p:grpSpPr>
      <p:sp>
        <p:nvSpPr>
          <p:cNvPr id="9" name="Rectangle 8"/>
          <p:cNvSpPr/>
          <p:nvPr/>
        </p:nvSpPr>
        <p:spPr>
          <a:xfrm>
            <a:off x="304800" y="1066800"/>
            <a:ext cx="8534400" cy="5486400"/>
          </a:xfrm>
          <a:prstGeom prst="rect">
            <a:avLst/>
          </a:prstGeom>
          <a:solidFill>
            <a:schemeClr val="tx1">
              <a:alpha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Helvetica"/>
            </a:endParaRPr>
          </a:p>
        </p:txBody>
      </p:sp>
      <p:sp>
        <p:nvSpPr>
          <p:cNvPr id="8" name="TextBox 7"/>
          <p:cNvSpPr txBox="1"/>
          <p:nvPr/>
        </p:nvSpPr>
        <p:spPr>
          <a:xfrm>
            <a:off x="609600" y="1486287"/>
            <a:ext cx="7848600" cy="2323713"/>
          </a:xfrm>
          <a:prstGeom prst="rect">
            <a:avLst/>
          </a:prstGeom>
          <a:noFill/>
        </p:spPr>
        <p:txBody>
          <a:bodyPr wrap="square" rtlCol="0">
            <a:spAutoFit/>
          </a:bodyPr>
          <a:lstStyle/>
          <a:p>
            <a:pPr>
              <a:spcAft>
                <a:spcPts val="600"/>
              </a:spcAft>
            </a:pPr>
            <a:r>
              <a:rPr lang="en-US" sz="2600" dirty="0">
                <a:solidFill>
                  <a:srgbClr val="FFFFFF"/>
                </a:solidFill>
                <a:latin typeface="Helvetica"/>
              </a:rPr>
              <a:t>Rebellion started in the Garden and brought about distortion of…</a:t>
            </a:r>
            <a:endParaRPr lang="en-US" sz="2600" b="1" dirty="0">
              <a:solidFill>
                <a:srgbClr val="FFFFFF"/>
              </a:solidFill>
              <a:latin typeface="Helvetica"/>
            </a:endParaRPr>
          </a:p>
          <a:p>
            <a:pPr marL="344488" indent="-344488">
              <a:spcAft>
                <a:spcPts val="600"/>
              </a:spcAft>
              <a:buFont typeface="Arial" pitchFamily="34" charset="0"/>
              <a:buChar char="•"/>
            </a:pPr>
            <a:r>
              <a:rPr lang="en-US" sz="2600" dirty="0">
                <a:solidFill>
                  <a:srgbClr val="FFFFFF"/>
                </a:solidFill>
                <a:latin typeface="Helvetica"/>
              </a:rPr>
              <a:t>Gender </a:t>
            </a:r>
            <a:r>
              <a:rPr lang="en-US" sz="2600" b="1" u="sng" dirty="0">
                <a:solidFill>
                  <a:srgbClr val="FFFFFF"/>
                </a:solidFill>
                <a:latin typeface="Helvetica"/>
              </a:rPr>
              <a:t>roles</a:t>
            </a:r>
          </a:p>
          <a:p>
            <a:pPr marL="344488" indent="-344488">
              <a:spcAft>
                <a:spcPts val="600"/>
              </a:spcAft>
              <a:buFont typeface="Arial" pitchFamily="34" charset="0"/>
              <a:buChar char="•"/>
            </a:pPr>
            <a:r>
              <a:rPr lang="en-US" sz="2600" dirty="0">
                <a:solidFill>
                  <a:srgbClr val="FFFFFF"/>
                </a:solidFill>
                <a:latin typeface="Helvetica"/>
              </a:rPr>
              <a:t>Gender </a:t>
            </a:r>
            <a:r>
              <a:rPr lang="en-US" sz="2600" b="1" u="sng" dirty="0">
                <a:solidFill>
                  <a:srgbClr val="FFFFFF"/>
                </a:solidFill>
                <a:latin typeface="Helvetica"/>
              </a:rPr>
              <a:t>identities</a:t>
            </a:r>
            <a:endParaRPr lang="en-US" sz="2600" u="sng" dirty="0">
              <a:solidFill>
                <a:srgbClr val="FFFFFF"/>
              </a:solidFill>
              <a:latin typeface="Helvetica"/>
            </a:endParaRPr>
          </a:p>
          <a:p>
            <a:pPr marL="344488" indent="-344488">
              <a:spcAft>
                <a:spcPts val="600"/>
              </a:spcAft>
              <a:buFont typeface="Arial" pitchFamily="34" charset="0"/>
              <a:buChar char="•"/>
            </a:pPr>
            <a:r>
              <a:rPr lang="en-US" sz="2600" dirty="0">
                <a:solidFill>
                  <a:srgbClr val="FFFFFF"/>
                </a:solidFill>
                <a:latin typeface="Helvetica"/>
              </a:rPr>
              <a:t>Gender </a:t>
            </a:r>
            <a:r>
              <a:rPr lang="en-US" sz="2600" b="1" u="sng" dirty="0">
                <a:solidFill>
                  <a:srgbClr val="FFFFFF"/>
                </a:solidFill>
                <a:latin typeface="Helvetica"/>
              </a:rPr>
              <a:t>desires</a:t>
            </a:r>
            <a:endParaRPr lang="en-US" sz="2600" u="sng" dirty="0">
              <a:solidFill>
                <a:srgbClr val="FFFFFF"/>
              </a:solidFill>
              <a:latin typeface="Helvetica"/>
            </a:endParaRPr>
          </a:p>
        </p:txBody>
      </p:sp>
      <p:grpSp>
        <p:nvGrpSpPr>
          <p:cNvPr id="16" name="Group 15"/>
          <p:cNvGrpSpPr/>
          <p:nvPr/>
        </p:nvGrpSpPr>
        <p:grpSpPr>
          <a:xfrm>
            <a:off x="3601879" y="3317557"/>
            <a:ext cx="3408521" cy="492443"/>
            <a:chOff x="5065446" y="3040040"/>
            <a:chExt cx="3479532" cy="492443"/>
          </a:xfrm>
        </p:grpSpPr>
        <p:sp>
          <p:nvSpPr>
            <p:cNvPr id="34" name="TextBox 33"/>
            <p:cNvSpPr txBox="1"/>
            <p:nvPr/>
          </p:nvSpPr>
          <p:spPr>
            <a:xfrm>
              <a:off x="5921108" y="3040040"/>
              <a:ext cx="2623870" cy="492443"/>
            </a:xfrm>
            <a:prstGeom prst="rect">
              <a:avLst/>
            </a:prstGeom>
            <a:noFill/>
          </p:spPr>
          <p:txBody>
            <a:bodyPr wrap="square" rtlCol="0">
              <a:spAutoFit/>
            </a:bodyPr>
            <a:lstStyle/>
            <a:p>
              <a:pPr>
                <a:spcAft>
                  <a:spcPts val="600"/>
                </a:spcAft>
              </a:pPr>
              <a:r>
                <a:rPr lang="en-US" sz="2600" b="1" u="sng" dirty="0">
                  <a:solidFill>
                    <a:srgbClr val="FFFFFF"/>
                  </a:solidFill>
                  <a:latin typeface="Helvetica"/>
                </a:rPr>
                <a:t>homosexuality</a:t>
              </a:r>
            </a:p>
          </p:txBody>
        </p:sp>
        <p:sp>
          <p:nvSpPr>
            <p:cNvPr id="15" name="Right Arrow 14"/>
            <p:cNvSpPr/>
            <p:nvPr/>
          </p:nvSpPr>
          <p:spPr>
            <a:xfrm>
              <a:off x="5065446" y="3116240"/>
              <a:ext cx="777875" cy="381000"/>
            </a:xfrm>
            <a:prstGeom prst="rightArrow">
              <a:avLst/>
            </a:prstGeom>
            <a:solidFill>
              <a:schemeClr val="accent6">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Helvetica"/>
              </a:endParaRPr>
            </a:p>
          </p:txBody>
        </p:sp>
      </p:grpSp>
      <p:sp>
        <p:nvSpPr>
          <p:cNvPr id="7" name="TextBox 6"/>
          <p:cNvSpPr txBox="1">
            <a:spLocks noChangeArrowheads="1"/>
          </p:cNvSpPr>
          <p:nvPr/>
        </p:nvSpPr>
        <p:spPr bwMode="auto">
          <a:xfrm>
            <a:off x="0" y="0"/>
            <a:ext cx="9144000" cy="762000"/>
          </a:xfrm>
          <a:prstGeom prst="rect">
            <a:avLst/>
          </a:prstGeom>
          <a:solidFill>
            <a:srgbClr val="E46C0A">
              <a:alpha val="78000"/>
            </a:srgbClr>
          </a:solidFill>
          <a:ln w="9525">
            <a:noFill/>
            <a:miter lim="800000"/>
            <a:headEnd/>
            <a:tailEnd/>
          </a:ln>
        </p:spPr>
        <p:txBody>
          <a:bodyPr tIns="137160" rIns="274320"/>
          <a:lstStyle/>
          <a:p>
            <a:pPr marL="228600"/>
            <a:r>
              <a:rPr lang="en-US" sz="3000" b="1" dirty="0">
                <a:solidFill>
                  <a:srgbClr val="FFFFFF"/>
                </a:solidFill>
                <a:latin typeface="Helvetica"/>
                <a:cs typeface="Helvetica"/>
              </a:rPr>
              <a:t>Homosexuality: An Ancient Sin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slide(fromBottom)">
                                      <p:cBhvr>
                                        <p:cTn id="7" dur="500"/>
                                        <p:tgtEl>
                                          <p:spTgt spid="8">
                                            <p:txEl>
                                              <p:pRg st="0" end="0"/>
                                            </p:txEl>
                                          </p:spTgt>
                                        </p:tgtEl>
                                      </p:cBhvr>
                                    </p:animEffect>
                                  </p:childTnLst>
                                </p:cTn>
                              </p:par>
                              <p:par>
                                <p:cTn id="8" presetID="12" presetClass="entr" presetSubtype="4" fill="hold" nodeType="withEffect">
                                  <p:stCondLst>
                                    <p:cond delay="0"/>
                                  </p:stCondLst>
                                  <p:childTnLst>
                                    <p:set>
                                      <p:cBhvr>
                                        <p:cTn id="9" dur="1" fill="hold">
                                          <p:stCondLst>
                                            <p:cond delay="0"/>
                                          </p:stCondLst>
                                        </p:cTn>
                                        <p:tgtEl>
                                          <p:spTgt spid="8">
                                            <p:txEl>
                                              <p:pRg st="1" end="1"/>
                                            </p:txEl>
                                          </p:spTgt>
                                        </p:tgtEl>
                                        <p:attrNameLst>
                                          <p:attrName>style.visibility</p:attrName>
                                        </p:attrNameLst>
                                      </p:cBhvr>
                                      <p:to>
                                        <p:strVal val="visible"/>
                                      </p:to>
                                    </p:set>
                                    <p:animEffect transition="in" filter="slide(fromBottom)">
                                      <p:cBhvr>
                                        <p:cTn id="10" dur="500"/>
                                        <p:tgtEl>
                                          <p:spTgt spid="8">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2" presetClass="entr" presetSubtype="4" fill="hold" nodeType="clickEffect">
                                  <p:stCondLst>
                                    <p:cond delay="0"/>
                                  </p:stCondLst>
                                  <p:childTnLst>
                                    <p:set>
                                      <p:cBhvr>
                                        <p:cTn id="14" dur="1" fill="hold">
                                          <p:stCondLst>
                                            <p:cond delay="0"/>
                                          </p:stCondLst>
                                        </p:cTn>
                                        <p:tgtEl>
                                          <p:spTgt spid="8">
                                            <p:txEl>
                                              <p:pRg st="2" end="2"/>
                                            </p:txEl>
                                          </p:spTgt>
                                        </p:tgtEl>
                                        <p:attrNameLst>
                                          <p:attrName>style.visibility</p:attrName>
                                        </p:attrNameLst>
                                      </p:cBhvr>
                                      <p:to>
                                        <p:strVal val="visible"/>
                                      </p:to>
                                    </p:set>
                                    <p:animEffect transition="in" filter="slide(fromBottom)">
                                      <p:cBhvr>
                                        <p:cTn id="15" dur="500"/>
                                        <p:tgtEl>
                                          <p:spTgt spid="8">
                                            <p:txEl>
                                              <p:pRg st="2" end="2"/>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2" presetClass="entr" presetSubtype="4" fill="hold" nodeType="clickEffect">
                                  <p:stCondLst>
                                    <p:cond delay="0"/>
                                  </p:stCondLst>
                                  <p:childTnLst>
                                    <p:set>
                                      <p:cBhvr>
                                        <p:cTn id="19" dur="1" fill="hold">
                                          <p:stCondLst>
                                            <p:cond delay="0"/>
                                          </p:stCondLst>
                                        </p:cTn>
                                        <p:tgtEl>
                                          <p:spTgt spid="8">
                                            <p:txEl>
                                              <p:pRg st="3" end="3"/>
                                            </p:txEl>
                                          </p:spTgt>
                                        </p:tgtEl>
                                        <p:attrNameLst>
                                          <p:attrName>style.visibility</p:attrName>
                                        </p:attrNameLst>
                                      </p:cBhvr>
                                      <p:to>
                                        <p:strVal val="visible"/>
                                      </p:to>
                                    </p:set>
                                    <p:animEffect transition="in" filter="slide(fromBottom)">
                                      <p:cBhvr>
                                        <p:cTn id="20" dur="500"/>
                                        <p:tgtEl>
                                          <p:spTgt spid="8">
                                            <p:txEl>
                                              <p:pRg st="3" end="3"/>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2" presetClass="entr" presetSubtype="4" fill="hold" nodeType="clickEffect">
                                  <p:stCondLst>
                                    <p:cond delay="0"/>
                                  </p:stCondLst>
                                  <p:childTnLst>
                                    <p:set>
                                      <p:cBhvr>
                                        <p:cTn id="24" dur="1" fill="hold">
                                          <p:stCondLst>
                                            <p:cond delay="0"/>
                                          </p:stCondLst>
                                        </p:cTn>
                                        <p:tgtEl>
                                          <p:spTgt spid="16"/>
                                        </p:tgtEl>
                                        <p:attrNameLst>
                                          <p:attrName>style.visibility</p:attrName>
                                        </p:attrNameLst>
                                      </p:cBhvr>
                                      <p:to>
                                        <p:strVal val="visible"/>
                                      </p:to>
                                    </p:set>
                                    <p:animEffect transition="in" filter="slide(fromBottom)">
                                      <p:cBhvr>
                                        <p:cTn id="25"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srcRect/>
          <a:stretch>
            <a:fillRect/>
          </a:stretch>
        </a:blipFill>
        <a:effectLst/>
      </p:bgPr>
    </p:bg>
    <p:spTree>
      <p:nvGrpSpPr>
        <p:cNvPr id="1" name=""/>
        <p:cNvGrpSpPr/>
        <p:nvPr/>
      </p:nvGrpSpPr>
      <p:grpSpPr>
        <a:xfrm>
          <a:off x="0" y="0"/>
          <a:ext cx="0" cy="0"/>
          <a:chOff x="0" y="0"/>
          <a:chExt cx="0" cy="0"/>
        </a:xfrm>
      </p:grpSpPr>
      <p:sp>
        <p:nvSpPr>
          <p:cNvPr id="5" name="Rectangle 4"/>
          <p:cNvSpPr/>
          <p:nvPr/>
        </p:nvSpPr>
        <p:spPr>
          <a:xfrm>
            <a:off x="304800" y="1066800"/>
            <a:ext cx="8534400" cy="5486400"/>
          </a:xfrm>
          <a:prstGeom prst="rect">
            <a:avLst/>
          </a:prstGeom>
          <a:solidFill>
            <a:schemeClr val="tx1">
              <a:alpha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Helvetica"/>
            </a:endParaRPr>
          </a:p>
        </p:txBody>
      </p:sp>
      <p:sp>
        <p:nvSpPr>
          <p:cNvPr id="8" name="TextBox 7"/>
          <p:cNvSpPr txBox="1"/>
          <p:nvPr/>
        </p:nvSpPr>
        <p:spPr>
          <a:xfrm>
            <a:off x="685800" y="1401664"/>
            <a:ext cx="7772400" cy="4770536"/>
          </a:xfrm>
          <a:prstGeom prst="rect">
            <a:avLst/>
          </a:prstGeom>
          <a:noFill/>
        </p:spPr>
        <p:txBody>
          <a:bodyPr wrap="square" rtlCol="0">
            <a:spAutoFit/>
          </a:bodyPr>
          <a:lstStyle/>
          <a:p>
            <a:pPr>
              <a:spcAft>
                <a:spcPts val="1200"/>
              </a:spcAft>
            </a:pPr>
            <a:r>
              <a:rPr lang="en-US" sz="2400" b="1" dirty="0">
                <a:solidFill>
                  <a:srgbClr val="FFFFFF"/>
                </a:solidFill>
                <a:latin typeface="Helvetica"/>
              </a:rPr>
              <a:t>Genesis 13:13</a:t>
            </a:r>
            <a:br>
              <a:rPr lang="en-US" sz="2400" b="1" dirty="0">
                <a:solidFill>
                  <a:srgbClr val="FFFFFF"/>
                </a:solidFill>
                <a:latin typeface="Helvetica"/>
              </a:rPr>
            </a:br>
            <a:r>
              <a:rPr lang="en-US" sz="2400" b="1" dirty="0">
                <a:solidFill>
                  <a:srgbClr val="FFFFFF"/>
                </a:solidFill>
                <a:latin typeface="Helvetica"/>
              </a:rPr>
              <a:t>Genesis 19:1-11</a:t>
            </a:r>
            <a:br>
              <a:rPr lang="en-US" sz="2400" b="1" dirty="0">
                <a:solidFill>
                  <a:srgbClr val="FFFFFF"/>
                </a:solidFill>
                <a:latin typeface="Helvetica"/>
              </a:rPr>
            </a:br>
            <a:r>
              <a:rPr lang="en-US" sz="2400" b="1" dirty="0">
                <a:solidFill>
                  <a:srgbClr val="FFFFFF"/>
                </a:solidFill>
                <a:latin typeface="Helvetica"/>
              </a:rPr>
              <a:t>Genesis 19:24-25</a:t>
            </a:r>
          </a:p>
          <a:p>
            <a:pPr>
              <a:spcAft>
                <a:spcPts val="1200"/>
              </a:spcAft>
            </a:pPr>
            <a:r>
              <a:rPr lang="en-US" sz="2400" dirty="0">
                <a:solidFill>
                  <a:srgbClr val="FFFFFF"/>
                </a:solidFill>
                <a:latin typeface="Helvetica"/>
              </a:rPr>
              <a:t>Homosexual practices were </a:t>
            </a:r>
            <a:br>
              <a:rPr lang="en-US" sz="2400" dirty="0">
                <a:solidFill>
                  <a:srgbClr val="FFFFFF"/>
                </a:solidFill>
                <a:latin typeface="Helvetica"/>
              </a:rPr>
            </a:br>
            <a:r>
              <a:rPr lang="en-US" sz="2400" dirty="0">
                <a:solidFill>
                  <a:srgbClr val="FFFFFF"/>
                </a:solidFill>
                <a:latin typeface="Helvetica"/>
              </a:rPr>
              <a:t>known in ancient times and </a:t>
            </a:r>
            <a:br>
              <a:rPr lang="en-US" sz="2400" dirty="0">
                <a:solidFill>
                  <a:srgbClr val="FFFFFF"/>
                </a:solidFill>
                <a:latin typeface="Helvetica"/>
              </a:rPr>
            </a:br>
            <a:r>
              <a:rPr lang="en-US" sz="2400" dirty="0">
                <a:solidFill>
                  <a:srgbClr val="FFFFFF"/>
                </a:solidFill>
                <a:latin typeface="Helvetica"/>
              </a:rPr>
              <a:t>God </a:t>
            </a:r>
            <a:r>
              <a:rPr lang="en-US" sz="2400" b="1" u="sng" dirty="0">
                <a:solidFill>
                  <a:srgbClr val="FFFFFF"/>
                </a:solidFill>
                <a:latin typeface="Helvetica"/>
              </a:rPr>
              <a:t>condemned</a:t>
            </a:r>
            <a:r>
              <a:rPr lang="en-US" sz="2400" dirty="0">
                <a:solidFill>
                  <a:srgbClr val="FFFFFF"/>
                </a:solidFill>
                <a:latin typeface="Helvetica"/>
              </a:rPr>
              <a:t> it clearly in </a:t>
            </a:r>
            <a:br>
              <a:rPr lang="en-US" sz="2400" dirty="0">
                <a:solidFill>
                  <a:srgbClr val="FFFFFF"/>
                </a:solidFill>
                <a:latin typeface="Helvetica"/>
              </a:rPr>
            </a:br>
            <a:r>
              <a:rPr lang="en-US" sz="2400" dirty="0">
                <a:solidFill>
                  <a:srgbClr val="FFFFFF"/>
                </a:solidFill>
                <a:latin typeface="Helvetica"/>
              </a:rPr>
              <a:t>the Old Covenant Law.</a:t>
            </a:r>
          </a:p>
          <a:p>
            <a:pPr>
              <a:spcAft>
                <a:spcPts val="1200"/>
              </a:spcAft>
            </a:pPr>
            <a:r>
              <a:rPr lang="en-US" sz="2400" b="1" dirty="0">
                <a:solidFill>
                  <a:srgbClr val="FFFFFF"/>
                </a:solidFill>
                <a:latin typeface="Helvetica"/>
              </a:rPr>
              <a:t>Leviticus 18:22	Leviticus 20:13</a:t>
            </a:r>
          </a:p>
          <a:p>
            <a:pPr>
              <a:spcAft>
                <a:spcPts val="1200"/>
              </a:spcAft>
            </a:pPr>
            <a:r>
              <a:rPr lang="en-US" sz="2400" dirty="0">
                <a:solidFill>
                  <a:srgbClr val="FFFFFF"/>
                </a:solidFill>
                <a:latin typeface="Helvetica"/>
              </a:rPr>
              <a:t>Homosexuality is also condemned in the New Testament in various places.</a:t>
            </a:r>
          </a:p>
          <a:p>
            <a:pPr>
              <a:spcAft>
                <a:spcPts val="1200"/>
              </a:spcAft>
            </a:pPr>
            <a:r>
              <a:rPr lang="en-US" sz="2400" b="1" dirty="0">
                <a:solidFill>
                  <a:srgbClr val="FFFFFF"/>
                </a:solidFill>
                <a:latin typeface="Helvetica"/>
              </a:rPr>
              <a:t>1 Corinthians 6:9-10</a:t>
            </a:r>
          </a:p>
        </p:txBody>
      </p:sp>
      <p:pic>
        <p:nvPicPr>
          <p:cNvPr id="9" name="Picture 8" descr="106581417.jpg"/>
          <p:cNvPicPr>
            <a:picLocks noChangeAspect="1"/>
          </p:cNvPicPr>
          <p:nvPr/>
        </p:nvPicPr>
        <p:blipFill>
          <a:blip r:embed="rId3" cstate="print"/>
          <a:stretch>
            <a:fillRect/>
          </a:stretch>
        </p:blipFill>
        <p:spPr>
          <a:xfrm>
            <a:off x="5119060" y="1371601"/>
            <a:ext cx="3415339" cy="2286000"/>
          </a:xfrm>
          <a:prstGeom prst="rect">
            <a:avLst/>
          </a:prstGeom>
        </p:spPr>
      </p:pic>
      <p:sp>
        <p:nvSpPr>
          <p:cNvPr id="7" name="TextBox 6"/>
          <p:cNvSpPr txBox="1">
            <a:spLocks noChangeArrowheads="1"/>
          </p:cNvSpPr>
          <p:nvPr/>
        </p:nvSpPr>
        <p:spPr bwMode="auto">
          <a:xfrm>
            <a:off x="0" y="0"/>
            <a:ext cx="9144000" cy="762000"/>
          </a:xfrm>
          <a:prstGeom prst="rect">
            <a:avLst/>
          </a:prstGeom>
          <a:solidFill>
            <a:srgbClr val="E46C0A">
              <a:alpha val="78000"/>
            </a:srgbClr>
          </a:solidFill>
          <a:ln w="9525">
            <a:noFill/>
            <a:miter lim="800000"/>
            <a:headEnd/>
            <a:tailEnd/>
          </a:ln>
        </p:spPr>
        <p:txBody>
          <a:bodyPr tIns="137160" rIns="274320"/>
          <a:lstStyle/>
          <a:p>
            <a:pPr marL="228600"/>
            <a:r>
              <a:rPr lang="en-US" sz="3000" b="1" dirty="0">
                <a:solidFill>
                  <a:srgbClr val="FFFFFF"/>
                </a:solidFill>
                <a:latin typeface="Helvetica"/>
                <a:cs typeface="Helvetica"/>
              </a:rPr>
              <a:t>Homosexuality: In the Bible</a:t>
            </a:r>
          </a:p>
          <a:p>
            <a:pPr marL="228600"/>
            <a:endParaRPr lang="en-US" sz="3000" b="1" dirty="0">
              <a:solidFill>
                <a:srgbClr val="FFFFFF"/>
              </a:solidFill>
              <a:latin typeface="Helvetica"/>
              <a:cs typeface="Helvetic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nodeType="clickEffect">
                                  <p:stCondLst>
                                    <p:cond delay="0"/>
                                  </p:stCondLst>
                                  <p:childTnLst>
                                    <p:set>
                                      <p:cBhvr>
                                        <p:cTn id="6" dur="1" fill="hold">
                                          <p:stCondLst>
                                            <p:cond delay="0"/>
                                          </p:stCondLst>
                                        </p:cTn>
                                        <p:tgtEl>
                                          <p:spTgt spid="8">
                                            <p:txEl>
                                              <p:pRg st="1" end="1"/>
                                            </p:txEl>
                                          </p:spTgt>
                                        </p:tgtEl>
                                        <p:attrNameLst>
                                          <p:attrName>style.visibility</p:attrName>
                                        </p:attrNameLst>
                                      </p:cBhvr>
                                      <p:to>
                                        <p:strVal val="visible"/>
                                      </p:to>
                                    </p:set>
                                    <p:animEffect transition="in" filter="slide(fromBottom)">
                                      <p:cBhvr>
                                        <p:cTn id="7" dur="500"/>
                                        <p:tgtEl>
                                          <p:spTgt spid="8">
                                            <p:txEl>
                                              <p:pRg st="1" end="1"/>
                                            </p:txEl>
                                          </p:spTgt>
                                        </p:tgtEl>
                                      </p:cBhvr>
                                    </p:animEffect>
                                  </p:childTnLst>
                                </p:cTn>
                              </p:par>
                              <p:par>
                                <p:cTn id="8" presetID="12" presetClass="entr" presetSubtype="4" fill="hold" nodeType="withEffect">
                                  <p:stCondLst>
                                    <p:cond delay="0"/>
                                  </p:stCondLst>
                                  <p:childTnLst>
                                    <p:set>
                                      <p:cBhvr>
                                        <p:cTn id="9" dur="1" fill="hold">
                                          <p:stCondLst>
                                            <p:cond delay="0"/>
                                          </p:stCondLst>
                                        </p:cTn>
                                        <p:tgtEl>
                                          <p:spTgt spid="8">
                                            <p:txEl>
                                              <p:pRg st="2" end="2"/>
                                            </p:txEl>
                                          </p:spTgt>
                                        </p:tgtEl>
                                        <p:attrNameLst>
                                          <p:attrName>style.visibility</p:attrName>
                                        </p:attrNameLst>
                                      </p:cBhvr>
                                      <p:to>
                                        <p:strVal val="visible"/>
                                      </p:to>
                                    </p:set>
                                    <p:animEffect transition="in" filter="slide(fromBottom)">
                                      <p:cBhvr>
                                        <p:cTn id="10" dur="500"/>
                                        <p:tgtEl>
                                          <p:spTgt spid="8">
                                            <p:txEl>
                                              <p:pRg st="2" end="2"/>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2" presetClass="entr" presetSubtype="4" fill="hold" nodeType="clickEffect">
                                  <p:stCondLst>
                                    <p:cond delay="0"/>
                                  </p:stCondLst>
                                  <p:childTnLst>
                                    <p:set>
                                      <p:cBhvr>
                                        <p:cTn id="14" dur="1" fill="hold">
                                          <p:stCondLst>
                                            <p:cond delay="0"/>
                                          </p:stCondLst>
                                        </p:cTn>
                                        <p:tgtEl>
                                          <p:spTgt spid="8">
                                            <p:txEl>
                                              <p:pRg st="3" end="3"/>
                                            </p:txEl>
                                          </p:spTgt>
                                        </p:tgtEl>
                                        <p:attrNameLst>
                                          <p:attrName>style.visibility</p:attrName>
                                        </p:attrNameLst>
                                      </p:cBhvr>
                                      <p:to>
                                        <p:strVal val="visible"/>
                                      </p:to>
                                    </p:set>
                                    <p:animEffect transition="in" filter="slide(fromBottom)">
                                      <p:cBhvr>
                                        <p:cTn id="15" dur="500"/>
                                        <p:tgtEl>
                                          <p:spTgt spid="8">
                                            <p:txEl>
                                              <p:pRg st="3" end="3"/>
                                            </p:txEl>
                                          </p:spTgt>
                                        </p:tgtEl>
                                      </p:cBhvr>
                                    </p:animEffect>
                                  </p:childTnLst>
                                </p:cTn>
                              </p:par>
                              <p:par>
                                <p:cTn id="16" presetID="12" presetClass="entr" presetSubtype="4" fill="hold" nodeType="withEffect">
                                  <p:stCondLst>
                                    <p:cond delay="0"/>
                                  </p:stCondLst>
                                  <p:childTnLst>
                                    <p:set>
                                      <p:cBhvr>
                                        <p:cTn id="17" dur="1" fill="hold">
                                          <p:stCondLst>
                                            <p:cond delay="0"/>
                                          </p:stCondLst>
                                        </p:cTn>
                                        <p:tgtEl>
                                          <p:spTgt spid="8">
                                            <p:txEl>
                                              <p:pRg st="4" end="4"/>
                                            </p:txEl>
                                          </p:spTgt>
                                        </p:tgtEl>
                                        <p:attrNameLst>
                                          <p:attrName>style.visibility</p:attrName>
                                        </p:attrNameLst>
                                      </p:cBhvr>
                                      <p:to>
                                        <p:strVal val="visible"/>
                                      </p:to>
                                    </p:set>
                                    <p:animEffect transition="in" filter="slide(fromBottom)">
                                      <p:cBhvr>
                                        <p:cTn id="18" dur="500"/>
                                        <p:tgtEl>
                                          <p:spTgt spid="8">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srcRect/>
          <a:stretch>
            <a:fillRect/>
          </a:stretch>
        </a:blipFill>
        <a:effectLst/>
      </p:bgPr>
    </p:bg>
    <p:spTree>
      <p:nvGrpSpPr>
        <p:cNvPr id="1" name=""/>
        <p:cNvGrpSpPr/>
        <p:nvPr/>
      </p:nvGrpSpPr>
      <p:grpSpPr>
        <a:xfrm>
          <a:off x="0" y="0"/>
          <a:ext cx="0" cy="0"/>
          <a:chOff x="0" y="0"/>
          <a:chExt cx="0" cy="0"/>
        </a:xfrm>
      </p:grpSpPr>
      <p:sp>
        <p:nvSpPr>
          <p:cNvPr id="9" name="Rectangle 8"/>
          <p:cNvSpPr/>
          <p:nvPr/>
        </p:nvSpPr>
        <p:spPr>
          <a:xfrm>
            <a:off x="0" y="2057400"/>
            <a:ext cx="9144000" cy="2895600"/>
          </a:xfrm>
          <a:prstGeom prst="rect">
            <a:avLst/>
          </a:prstGeom>
          <a:solidFill>
            <a:schemeClr val="tx1">
              <a:alpha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Helvetica"/>
            </a:endParaRPr>
          </a:p>
        </p:txBody>
      </p:sp>
      <p:sp>
        <p:nvSpPr>
          <p:cNvPr id="8" name="TextBox 7"/>
          <p:cNvSpPr txBox="1"/>
          <p:nvPr/>
        </p:nvSpPr>
        <p:spPr>
          <a:xfrm>
            <a:off x="381000" y="2438400"/>
            <a:ext cx="4191000" cy="2092881"/>
          </a:xfrm>
          <a:prstGeom prst="rect">
            <a:avLst/>
          </a:prstGeom>
          <a:noFill/>
        </p:spPr>
        <p:txBody>
          <a:bodyPr wrap="square" rtlCol="0">
            <a:spAutoFit/>
          </a:bodyPr>
          <a:lstStyle/>
          <a:p>
            <a:pPr>
              <a:spcAft>
                <a:spcPts val="1200"/>
              </a:spcAft>
            </a:pPr>
            <a:r>
              <a:rPr lang="en-US" sz="2600" dirty="0">
                <a:solidFill>
                  <a:srgbClr val="FFFFFF"/>
                </a:solidFill>
                <a:latin typeface="Helvetica"/>
              </a:rPr>
              <a:t>From the beginning, God created sexual relations to be between a </a:t>
            </a:r>
            <a:r>
              <a:rPr lang="en-US" sz="2600" b="1" u="sng" dirty="0">
                <a:solidFill>
                  <a:srgbClr val="FFFFFF"/>
                </a:solidFill>
                <a:latin typeface="Helvetica"/>
              </a:rPr>
              <a:t>man</a:t>
            </a:r>
            <a:r>
              <a:rPr lang="en-US" sz="2600" b="1" dirty="0">
                <a:solidFill>
                  <a:srgbClr val="FFFFFF"/>
                </a:solidFill>
                <a:latin typeface="Helvetica"/>
              </a:rPr>
              <a:t> </a:t>
            </a:r>
            <a:r>
              <a:rPr lang="en-US" sz="2600" dirty="0">
                <a:solidFill>
                  <a:srgbClr val="FFFFFF"/>
                </a:solidFill>
                <a:latin typeface="Helvetica"/>
              </a:rPr>
              <a:t>and a </a:t>
            </a:r>
            <a:r>
              <a:rPr lang="en-US" sz="2600" b="1" u="sng" dirty="0">
                <a:solidFill>
                  <a:srgbClr val="FFFFFF"/>
                </a:solidFill>
                <a:latin typeface="Helvetica"/>
              </a:rPr>
              <a:t>woman</a:t>
            </a:r>
            <a:r>
              <a:rPr lang="en-US" sz="2600" dirty="0">
                <a:solidFill>
                  <a:srgbClr val="FFFFFF"/>
                </a:solidFill>
                <a:latin typeface="Helvetica"/>
              </a:rPr>
              <a:t> within the covenant of </a:t>
            </a:r>
            <a:r>
              <a:rPr lang="en-US" sz="2600" b="1" u="sng" dirty="0">
                <a:solidFill>
                  <a:srgbClr val="FFFFFF"/>
                </a:solidFill>
                <a:latin typeface="Helvetica"/>
              </a:rPr>
              <a:t>marriage</a:t>
            </a:r>
            <a:r>
              <a:rPr lang="en-US" sz="2600" dirty="0">
                <a:solidFill>
                  <a:srgbClr val="FFFFFF"/>
                </a:solidFill>
                <a:latin typeface="Helvetica"/>
              </a:rPr>
              <a:t>.</a:t>
            </a:r>
          </a:p>
        </p:txBody>
      </p:sp>
      <p:pic>
        <p:nvPicPr>
          <p:cNvPr id="7" name="Picture 6" descr="86482759.jpg"/>
          <p:cNvPicPr>
            <a:picLocks noChangeAspect="1"/>
          </p:cNvPicPr>
          <p:nvPr/>
        </p:nvPicPr>
        <p:blipFill>
          <a:blip r:embed="rId3" cstate="print"/>
          <a:srcRect t="5301" r="10769" b="7054"/>
          <a:stretch>
            <a:fillRect/>
          </a:stretch>
        </p:blipFill>
        <p:spPr>
          <a:xfrm>
            <a:off x="4724400" y="2057400"/>
            <a:ext cx="4419600" cy="2895600"/>
          </a:xfrm>
          <a:prstGeom prst="rect">
            <a:avLst/>
          </a:prstGeom>
        </p:spPr>
      </p:pic>
      <p:sp>
        <p:nvSpPr>
          <p:cNvPr id="5" name="TextBox 4"/>
          <p:cNvSpPr txBox="1">
            <a:spLocks noChangeArrowheads="1"/>
          </p:cNvSpPr>
          <p:nvPr/>
        </p:nvSpPr>
        <p:spPr bwMode="auto">
          <a:xfrm>
            <a:off x="0" y="0"/>
            <a:ext cx="9144000" cy="762000"/>
          </a:xfrm>
          <a:prstGeom prst="rect">
            <a:avLst/>
          </a:prstGeom>
          <a:solidFill>
            <a:srgbClr val="E46C0A">
              <a:alpha val="78000"/>
            </a:srgbClr>
          </a:solidFill>
          <a:ln w="9525">
            <a:noFill/>
            <a:miter lim="800000"/>
            <a:headEnd/>
            <a:tailEnd/>
          </a:ln>
        </p:spPr>
        <p:txBody>
          <a:bodyPr tIns="137160" rIns="274320"/>
          <a:lstStyle/>
          <a:p>
            <a:pPr marL="228600"/>
            <a:r>
              <a:rPr lang="en-US" sz="3200" b="1" dirty="0">
                <a:solidFill>
                  <a:srgbClr val="FFFFFF"/>
                </a:solidFill>
                <a:latin typeface="Helvetica"/>
              </a:rPr>
              <a:t>God’s Design</a:t>
            </a:r>
            <a:endParaRPr lang="en-US" sz="1600" b="1" dirty="0">
              <a:solidFill>
                <a:srgbClr val="FFFFFF"/>
              </a:solidFill>
              <a:latin typeface="Helvetica"/>
            </a:endParaRPr>
          </a:p>
          <a:p>
            <a:pPr marL="228600"/>
            <a:endParaRPr lang="en-US" sz="3000" b="1" dirty="0">
              <a:solidFill>
                <a:srgbClr val="FFFFFF"/>
              </a:solidFill>
              <a:latin typeface="Helvetica"/>
              <a:cs typeface="Helvetica"/>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srcRect/>
          <a:stretch>
            <a:fillRect/>
          </a:stretch>
        </a:blipFill>
        <a:effectLst/>
      </p:bgPr>
    </p:bg>
    <p:spTree>
      <p:nvGrpSpPr>
        <p:cNvPr id="1" name=""/>
        <p:cNvGrpSpPr/>
        <p:nvPr/>
      </p:nvGrpSpPr>
      <p:grpSpPr>
        <a:xfrm>
          <a:off x="0" y="0"/>
          <a:ext cx="0" cy="0"/>
          <a:chOff x="0" y="0"/>
          <a:chExt cx="0" cy="0"/>
        </a:xfrm>
      </p:grpSpPr>
      <p:sp>
        <p:nvSpPr>
          <p:cNvPr id="10" name="Rectangle 9"/>
          <p:cNvSpPr/>
          <p:nvPr/>
        </p:nvSpPr>
        <p:spPr>
          <a:xfrm>
            <a:off x="304800" y="1371600"/>
            <a:ext cx="8534400" cy="5486400"/>
          </a:xfrm>
          <a:prstGeom prst="rect">
            <a:avLst/>
          </a:prstGeom>
          <a:solidFill>
            <a:schemeClr val="tx1">
              <a:alpha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Helvetica"/>
            </a:endParaRPr>
          </a:p>
        </p:txBody>
      </p:sp>
      <p:sp>
        <p:nvSpPr>
          <p:cNvPr id="6" name="TextBox 5"/>
          <p:cNvSpPr txBox="1">
            <a:spLocks noChangeArrowheads="1"/>
          </p:cNvSpPr>
          <p:nvPr/>
        </p:nvSpPr>
        <p:spPr bwMode="auto">
          <a:xfrm>
            <a:off x="0" y="0"/>
            <a:ext cx="9144000" cy="1295400"/>
          </a:xfrm>
          <a:prstGeom prst="rect">
            <a:avLst/>
          </a:prstGeom>
          <a:solidFill>
            <a:srgbClr val="E46C0A">
              <a:alpha val="80000"/>
            </a:srgbClr>
          </a:solidFill>
          <a:ln w="9525">
            <a:noFill/>
            <a:miter lim="800000"/>
            <a:headEnd/>
            <a:tailEnd/>
          </a:ln>
        </p:spPr>
        <p:txBody>
          <a:bodyPr lIns="182880" tIns="182880" bIns="182880"/>
          <a:lstStyle/>
          <a:p>
            <a:pPr marL="228600"/>
            <a:r>
              <a:rPr lang="en-US" sz="3200" b="1" dirty="0">
                <a:solidFill>
                  <a:srgbClr val="FFFFFF"/>
                </a:solidFill>
                <a:latin typeface="Helvetica"/>
              </a:rPr>
              <a:t>Is It Unloving to Say that Homosexuality</a:t>
            </a:r>
            <a:br>
              <a:rPr lang="en-US" sz="3200" b="1" dirty="0">
                <a:solidFill>
                  <a:srgbClr val="FFFFFF"/>
                </a:solidFill>
                <a:latin typeface="Helvetica"/>
              </a:rPr>
            </a:br>
            <a:r>
              <a:rPr lang="en-US" sz="3200" b="1" dirty="0">
                <a:solidFill>
                  <a:srgbClr val="FFFFFF"/>
                </a:solidFill>
                <a:latin typeface="Helvetica"/>
              </a:rPr>
              <a:t>is a Sin?</a:t>
            </a:r>
          </a:p>
        </p:txBody>
      </p:sp>
      <p:sp>
        <p:nvSpPr>
          <p:cNvPr id="8" name="TextBox 7"/>
          <p:cNvSpPr txBox="1"/>
          <p:nvPr/>
        </p:nvSpPr>
        <p:spPr>
          <a:xfrm>
            <a:off x="762000" y="1828800"/>
            <a:ext cx="7772400" cy="861774"/>
          </a:xfrm>
          <a:prstGeom prst="rect">
            <a:avLst/>
          </a:prstGeom>
          <a:noFill/>
        </p:spPr>
        <p:txBody>
          <a:bodyPr wrap="square" rtlCol="0">
            <a:spAutoFit/>
          </a:bodyPr>
          <a:lstStyle/>
          <a:p>
            <a:pPr>
              <a:spcAft>
                <a:spcPts val="1200"/>
              </a:spcAft>
            </a:pPr>
            <a:r>
              <a:rPr lang="en-US" sz="2500" dirty="0">
                <a:solidFill>
                  <a:srgbClr val="FFFFFF"/>
                </a:solidFill>
                <a:latin typeface="Helvetica"/>
              </a:rPr>
              <a:t>Graciously speaking the truth is a loving thing to do.</a:t>
            </a:r>
            <a:br>
              <a:rPr lang="en-US" sz="2500" dirty="0">
                <a:solidFill>
                  <a:srgbClr val="FFFFFF"/>
                </a:solidFill>
                <a:latin typeface="Helvetica"/>
              </a:rPr>
            </a:br>
            <a:r>
              <a:rPr lang="en-US" sz="2500" dirty="0">
                <a:solidFill>
                  <a:srgbClr val="FFFFFF"/>
                </a:solidFill>
                <a:latin typeface="Helvetica"/>
              </a:rPr>
              <a:t>It may rescue someone from sin and condemnation. </a:t>
            </a:r>
          </a:p>
        </p:txBody>
      </p:sp>
      <p:sp>
        <p:nvSpPr>
          <p:cNvPr id="9" name="TextBox 8"/>
          <p:cNvSpPr txBox="1">
            <a:spLocks noChangeArrowheads="1"/>
          </p:cNvSpPr>
          <p:nvPr/>
        </p:nvSpPr>
        <p:spPr bwMode="auto">
          <a:xfrm>
            <a:off x="609600" y="3124200"/>
            <a:ext cx="7924800" cy="990600"/>
          </a:xfrm>
          <a:prstGeom prst="rect">
            <a:avLst/>
          </a:prstGeom>
          <a:solidFill>
            <a:srgbClr val="E46C0A">
              <a:alpha val="65000"/>
            </a:srgbClr>
          </a:solidFill>
          <a:ln w="9525">
            <a:noFill/>
            <a:miter lim="800000"/>
            <a:headEnd/>
            <a:tailEnd/>
          </a:ln>
        </p:spPr>
        <p:txBody>
          <a:bodyPr/>
          <a:lstStyle/>
          <a:p>
            <a:pPr lvl="0" algn="ctr">
              <a:spcAft>
                <a:spcPts val="1200"/>
              </a:spcAft>
            </a:pPr>
            <a:r>
              <a:rPr lang="en-US" sz="2600" dirty="0">
                <a:solidFill>
                  <a:srgbClr val="FFFFFF"/>
                </a:solidFill>
                <a:latin typeface="Helvetica"/>
              </a:rPr>
              <a:t>It is good to speak the truth in </a:t>
            </a:r>
            <a:r>
              <a:rPr lang="en-US" sz="2600" b="1" u="sng" dirty="0">
                <a:solidFill>
                  <a:srgbClr val="FFFFFF"/>
                </a:solidFill>
                <a:latin typeface="Helvetica"/>
              </a:rPr>
              <a:t>love</a:t>
            </a:r>
            <a:r>
              <a:rPr lang="en-US" sz="2600" dirty="0">
                <a:solidFill>
                  <a:srgbClr val="FFFFFF"/>
                </a:solidFill>
                <a:latin typeface="Helvetica"/>
              </a:rPr>
              <a:t>,</a:t>
            </a:r>
            <a:br>
              <a:rPr lang="en-US" sz="2600" dirty="0">
                <a:solidFill>
                  <a:srgbClr val="FFFFFF"/>
                </a:solidFill>
                <a:latin typeface="Helvetica"/>
              </a:rPr>
            </a:br>
            <a:r>
              <a:rPr lang="en-US" sz="2600" dirty="0">
                <a:solidFill>
                  <a:srgbClr val="FFFFFF"/>
                </a:solidFill>
                <a:latin typeface="Helvetica"/>
              </a:rPr>
              <a:t>no matter how </a:t>
            </a:r>
            <a:r>
              <a:rPr lang="en-US" sz="2600" b="1" u="sng" dirty="0">
                <a:solidFill>
                  <a:srgbClr val="FFFFFF"/>
                </a:solidFill>
                <a:latin typeface="Helvetica"/>
              </a:rPr>
              <a:t>unpopular</a:t>
            </a:r>
            <a:r>
              <a:rPr lang="en-US" sz="2600" dirty="0">
                <a:solidFill>
                  <a:srgbClr val="FFFFFF"/>
                </a:solidFill>
                <a:latin typeface="Helvetica"/>
              </a:rPr>
              <a:t> it might be.</a:t>
            </a:r>
          </a:p>
        </p:txBody>
      </p:sp>
      <p:sp>
        <p:nvSpPr>
          <p:cNvPr id="5" name="TextBox 4"/>
          <p:cNvSpPr txBox="1"/>
          <p:nvPr/>
        </p:nvSpPr>
        <p:spPr>
          <a:xfrm>
            <a:off x="762000" y="4532293"/>
            <a:ext cx="7772400" cy="892552"/>
          </a:xfrm>
          <a:prstGeom prst="rect">
            <a:avLst/>
          </a:prstGeom>
          <a:noFill/>
        </p:spPr>
        <p:txBody>
          <a:bodyPr wrap="square" rtlCol="0">
            <a:spAutoFit/>
          </a:bodyPr>
          <a:lstStyle/>
          <a:p>
            <a:pPr>
              <a:spcAft>
                <a:spcPts val="1200"/>
              </a:spcAft>
            </a:pPr>
            <a:r>
              <a:rPr lang="en-US" sz="2500" dirty="0">
                <a:solidFill>
                  <a:srgbClr val="FFFFFF"/>
                </a:solidFill>
                <a:latin typeface="Helvetica"/>
              </a:rPr>
              <a:t>Pointing out sin in a prideful or condemning way is never appropriate.</a:t>
            </a:r>
          </a:p>
        </p:txBody>
      </p:sp>
      <p:sp>
        <p:nvSpPr>
          <p:cNvPr id="7" name="TextBox 6"/>
          <p:cNvSpPr txBox="1">
            <a:spLocks noChangeArrowheads="1"/>
          </p:cNvSpPr>
          <p:nvPr/>
        </p:nvSpPr>
        <p:spPr bwMode="auto">
          <a:xfrm>
            <a:off x="609600" y="5791200"/>
            <a:ext cx="7924800" cy="533400"/>
          </a:xfrm>
          <a:prstGeom prst="rect">
            <a:avLst/>
          </a:prstGeom>
          <a:solidFill>
            <a:srgbClr val="E46C0A">
              <a:alpha val="65000"/>
            </a:srgbClr>
          </a:solidFill>
          <a:ln w="9525">
            <a:noFill/>
            <a:miter lim="800000"/>
            <a:headEnd/>
            <a:tailEnd/>
          </a:ln>
        </p:spPr>
        <p:txBody>
          <a:bodyPr/>
          <a:lstStyle/>
          <a:p>
            <a:pPr lvl="0" algn="ctr"/>
            <a:r>
              <a:rPr lang="en-US" sz="2600" dirty="0">
                <a:solidFill>
                  <a:srgbClr val="FFFFFF"/>
                </a:solidFill>
                <a:latin typeface="Helvetica"/>
              </a:rPr>
              <a:t>Ephesians 4:15 </a:t>
            </a:r>
            <a:r>
              <a:rPr lang="en-US" sz="2600" i="1" dirty="0">
                <a:solidFill>
                  <a:srgbClr val="FFFFFF"/>
                </a:solidFill>
                <a:latin typeface="Helvetica"/>
              </a:rPr>
              <a:t>… speaking the truth in love…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slide(fromBottom)">
                                      <p:cBhvr>
                                        <p:cTn id="7" dur="500"/>
                                        <p:tgtEl>
                                          <p:spTgt spid="8">
                                            <p:txEl>
                                              <p:pRg st="0" end="0"/>
                                            </p:txEl>
                                          </p:spTgt>
                                        </p:tgtEl>
                                      </p:cBhvr>
                                    </p:animEffect>
                                  </p:childTnLst>
                                </p:cTn>
                              </p:par>
                              <p:par>
                                <p:cTn id="8" presetID="12" presetClass="entr" presetSubtype="4"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slide(fromBottom)">
                                      <p:cBhvr>
                                        <p:cTn id="10" dur="500"/>
                                        <p:tgtEl>
                                          <p:spTgt spid="9"/>
                                        </p:tgtEl>
                                      </p:cBhvr>
                                    </p:animEffect>
                                  </p:childTnLst>
                                </p:cTn>
                              </p:par>
                              <p:par>
                                <p:cTn id="11" presetID="12" presetClass="entr" presetSubtype="4"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slide(fromBottom)">
                                      <p:cBhvr>
                                        <p:cTn id="13" dur="500"/>
                                        <p:tgtEl>
                                          <p:spTgt spid="7"/>
                                        </p:tgtEl>
                                      </p:cBhvr>
                                    </p:animEffect>
                                  </p:childTnLst>
                                </p:cTn>
                              </p:par>
                            </p:childTnLst>
                          </p:cTn>
                        </p:par>
                      </p:childTnLst>
                    </p:cTn>
                  </p:par>
                  <p:par>
                    <p:cTn id="14" fill="hold">
                      <p:stCondLst>
                        <p:cond delay="indefinite"/>
                      </p:stCondLst>
                      <p:childTnLst>
                        <p:par>
                          <p:cTn id="15" fill="hold">
                            <p:stCondLst>
                              <p:cond delay="0"/>
                            </p:stCondLst>
                            <p:childTnLst>
                              <p:par>
                                <p:cTn id="16" presetID="12" presetClass="entr" presetSubtype="4" fill="hold" nodeType="click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slide(fromBottom)">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7"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srcRect/>
          <a:stretch>
            <a:fillRect/>
          </a:stretch>
        </a:blipFill>
        <a:effectLst/>
      </p:bgPr>
    </p:bg>
    <p:spTree>
      <p:nvGrpSpPr>
        <p:cNvPr id="1" name=""/>
        <p:cNvGrpSpPr/>
        <p:nvPr/>
      </p:nvGrpSpPr>
      <p:grpSpPr>
        <a:xfrm>
          <a:off x="0" y="0"/>
          <a:ext cx="0" cy="0"/>
          <a:chOff x="0" y="0"/>
          <a:chExt cx="0" cy="0"/>
        </a:xfrm>
      </p:grpSpPr>
      <p:sp>
        <p:nvSpPr>
          <p:cNvPr id="9" name="Rectangle 8"/>
          <p:cNvSpPr/>
          <p:nvPr/>
        </p:nvSpPr>
        <p:spPr>
          <a:xfrm>
            <a:off x="304800" y="1371600"/>
            <a:ext cx="8534400" cy="5029200"/>
          </a:xfrm>
          <a:prstGeom prst="rect">
            <a:avLst/>
          </a:prstGeom>
          <a:solidFill>
            <a:schemeClr val="tx1">
              <a:alpha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Helvetica"/>
            </a:endParaRPr>
          </a:p>
        </p:txBody>
      </p:sp>
      <p:sp>
        <p:nvSpPr>
          <p:cNvPr id="8" name="TextBox 7"/>
          <p:cNvSpPr txBox="1"/>
          <p:nvPr/>
        </p:nvSpPr>
        <p:spPr>
          <a:xfrm>
            <a:off x="762000" y="1828800"/>
            <a:ext cx="7696200" cy="3908762"/>
          </a:xfrm>
          <a:prstGeom prst="rect">
            <a:avLst/>
          </a:prstGeom>
          <a:noFill/>
        </p:spPr>
        <p:txBody>
          <a:bodyPr wrap="square" rtlCol="0">
            <a:spAutoFit/>
          </a:bodyPr>
          <a:lstStyle/>
          <a:p>
            <a:pPr>
              <a:spcAft>
                <a:spcPts val="1200"/>
              </a:spcAft>
            </a:pPr>
            <a:r>
              <a:rPr lang="en-US" sz="2600" b="1" dirty="0">
                <a:solidFill>
                  <a:srgbClr val="FFFFFF"/>
                </a:solidFill>
                <a:latin typeface="Helvetica"/>
              </a:rPr>
              <a:t>Romans 1:18-28</a:t>
            </a:r>
          </a:p>
          <a:p>
            <a:pPr marL="344488" indent="-344488">
              <a:spcAft>
                <a:spcPts val="1200"/>
              </a:spcAft>
              <a:buFont typeface="Arial" pitchFamily="34" charset="0"/>
              <a:buChar char="•"/>
            </a:pPr>
            <a:r>
              <a:rPr lang="en-US" sz="2600" dirty="0">
                <a:solidFill>
                  <a:srgbClr val="FFFFFF"/>
                </a:solidFill>
                <a:latin typeface="Helvetica"/>
              </a:rPr>
              <a:t>Homosexuality is part of God’s </a:t>
            </a:r>
            <a:r>
              <a:rPr lang="en-US" sz="2600" b="1" u="sng" dirty="0">
                <a:solidFill>
                  <a:srgbClr val="FFFFFF"/>
                </a:solidFill>
                <a:latin typeface="Helvetica"/>
              </a:rPr>
              <a:t>judgment</a:t>
            </a:r>
            <a:r>
              <a:rPr lang="en-US" sz="2600" dirty="0">
                <a:solidFill>
                  <a:srgbClr val="FFFFFF"/>
                </a:solidFill>
                <a:latin typeface="Helvetica"/>
              </a:rPr>
              <a:t> against the sin of man.</a:t>
            </a:r>
          </a:p>
          <a:p>
            <a:pPr marL="344488" indent="-344488">
              <a:spcAft>
                <a:spcPts val="1200"/>
              </a:spcAft>
              <a:buFont typeface="Arial" pitchFamily="34" charset="0"/>
              <a:buChar char="•"/>
            </a:pPr>
            <a:endParaRPr lang="en-US" sz="2600" dirty="0">
              <a:solidFill>
                <a:srgbClr val="FFFFFF"/>
              </a:solidFill>
              <a:latin typeface="Helvetica"/>
            </a:endParaRPr>
          </a:p>
          <a:p>
            <a:pPr marL="344488" indent="-344488">
              <a:spcAft>
                <a:spcPts val="1200"/>
              </a:spcAft>
              <a:buFont typeface="Arial" pitchFamily="34" charset="0"/>
              <a:buChar char="•"/>
            </a:pPr>
            <a:r>
              <a:rPr lang="en-US" sz="2600" dirty="0">
                <a:solidFill>
                  <a:srgbClr val="FFFFFF"/>
                </a:solidFill>
                <a:latin typeface="Helvetica"/>
              </a:rPr>
              <a:t>God does this by removing </a:t>
            </a:r>
            <a:r>
              <a:rPr lang="en-US" sz="2600" b="1" u="sng" dirty="0">
                <a:solidFill>
                  <a:srgbClr val="FFFFFF"/>
                </a:solidFill>
                <a:latin typeface="Helvetica"/>
              </a:rPr>
              <a:t>restraints</a:t>
            </a:r>
            <a:r>
              <a:rPr lang="en-US" sz="2600" dirty="0">
                <a:solidFill>
                  <a:srgbClr val="FFFFFF"/>
                </a:solidFill>
                <a:latin typeface="Helvetica"/>
              </a:rPr>
              <a:t> against sin, not by causing us to sin.</a:t>
            </a:r>
          </a:p>
          <a:p>
            <a:pPr marL="344488" indent="-344488">
              <a:spcAft>
                <a:spcPts val="1200"/>
              </a:spcAft>
              <a:buFont typeface="Arial" pitchFamily="34" charset="0"/>
              <a:buChar char="•"/>
            </a:pPr>
            <a:r>
              <a:rPr lang="en-US" sz="2600" dirty="0">
                <a:solidFill>
                  <a:srgbClr val="FFFFFF"/>
                </a:solidFill>
                <a:latin typeface="Helvetica"/>
              </a:rPr>
              <a:t>Homosexuality is both a punishable </a:t>
            </a:r>
            <a:r>
              <a:rPr lang="en-US" sz="2600" b="1" u="sng" dirty="0">
                <a:solidFill>
                  <a:srgbClr val="FFFFFF"/>
                </a:solidFill>
                <a:latin typeface="Helvetica"/>
              </a:rPr>
              <a:t>offense</a:t>
            </a:r>
            <a:r>
              <a:rPr lang="en-US" sz="2600" dirty="0">
                <a:solidFill>
                  <a:srgbClr val="FFFFFF"/>
                </a:solidFill>
                <a:latin typeface="Helvetica"/>
              </a:rPr>
              <a:t> and is </a:t>
            </a:r>
            <a:r>
              <a:rPr lang="en-US" sz="2600" b="1" u="sng" dirty="0">
                <a:solidFill>
                  <a:srgbClr val="FFFFFF"/>
                </a:solidFill>
                <a:latin typeface="Helvetica"/>
              </a:rPr>
              <a:t>punishment</a:t>
            </a:r>
            <a:r>
              <a:rPr lang="en-US" sz="2600" b="1" dirty="0">
                <a:solidFill>
                  <a:srgbClr val="FFFFFF"/>
                </a:solidFill>
                <a:latin typeface="Helvetica"/>
              </a:rPr>
              <a:t> </a:t>
            </a:r>
            <a:r>
              <a:rPr lang="en-US" sz="2600" dirty="0">
                <a:solidFill>
                  <a:srgbClr val="FFFFFF"/>
                </a:solidFill>
                <a:latin typeface="Helvetica"/>
              </a:rPr>
              <a:t>for a much deeper sin.</a:t>
            </a:r>
          </a:p>
        </p:txBody>
      </p:sp>
      <p:sp>
        <p:nvSpPr>
          <p:cNvPr id="7" name="TextBox 6"/>
          <p:cNvSpPr txBox="1">
            <a:spLocks noChangeArrowheads="1"/>
          </p:cNvSpPr>
          <p:nvPr/>
        </p:nvSpPr>
        <p:spPr bwMode="auto">
          <a:xfrm>
            <a:off x="1219200" y="3276600"/>
            <a:ext cx="6934200" cy="609600"/>
          </a:xfrm>
          <a:prstGeom prst="rect">
            <a:avLst/>
          </a:prstGeom>
          <a:solidFill>
            <a:srgbClr val="E46C0A">
              <a:alpha val="69804"/>
            </a:srgbClr>
          </a:solidFill>
          <a:ln w="9525">
            <a:noFill/>
            <a:miter lim="800000"/>
            <a:headEnd/>
            <a:tailEnd/>
          </a:ln>
        </p:spPr>
        <p:txBody>
          <a:bodyPr/>
          <a:lstStyle/>
          <a:p>
            <a:pPr lvl="0" algn="ctr">
              <a:spcAft>
                <a:spcPts val="1200"/>
              </a:spcAft>
            </a:pPr>
            <a:r>
              <a:rPr lang="en-US" sz="2800" dirty="0">
                <a:solidFill>
                  <a:srgbClr val="FFFFFF"/>
                </a:solidFill>
                <a:latin typeface="Helvetica"/>
              </a:rPr>
              <a:t>“God gave them up”</a:t>
            </a:r>
          </a:p>
        </p:txBody>
      </p:sp>
      <p:sp>
        <p:nvSpPr>
          <p:cNvPr id="5" name="TextBox 4"/>
          <p:cNvSpPr txBox="1">
            <a:spLocks noChangeArrowheads="1"/>
          </p:cNvSpPr>
          <p:nvPr/>
        </p:nvSpPr>
        <p:spPr bwMode="auto">
          <a:xfrm>
            <a:off x="0" y="0"/>
            <a:ext cx="9144000" cy="1295400"/>
          </a:xfrm>
          <a:prstGeom prst="rect">
            <a:avLst/>
          </a:prstGeom>
          <a:solidFill>
            <a:srgbClr val="E46C0A">
              <a:alpha val="80000"/>
            </a:srgbClr>
          </a:solidFill>
          <a:ln w="9525">
            <a:noFill/>
            <a:miter lim="800000"/>
            <a:headEnd/>
            <a:tailEnd/>
          </a:ln>
        </p:spPr>
        <p:txBody>
          <a:bodyPr lIns="182880" tIns="182880" bIns="182880"/>
          <a:lstStyle/>
          <a:p>
            <a:pPr marL="228600"/>
            <a:r>
              <a:rPr lang="en-US" sz="3200" b="1" dirty="0">
                <a:solidFill>
                  <a:srgbClr val="FFFFFF"/>
                </a:solidFill>
                <a:latin typeface="Helvetica"/>
              </a:rPr>
              <a:t>The Heart of Homosexuality: Rebellion Against the Creator</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nodeType="clickEffect">
                                  <p:stCondLst>
                                    <p:cond delay="0"/>
                                  </p:stCondLst>
                                  <p:childTnLst>
                                    <p:set>
                                      <p:cBhvr>
                                        <p:cTn id="6" dur="1" fill="hold">
                                          <p:stCondLst>
                                            <p:cond delay="0"/>
                                          </p:stCondLst>
                                        </p:cTn>
                                        <p:tgtEl>
                                          <p:spTgt spid="8">
                                            <p:txEl>
                                              <p:pRg st="1" end="1"/>
                                            </p:txEl>
                                          </p:spTgt>
                                        </p:tgtEl>
                                        <p:attrNameLst>
                                          <p:attrName>style.visibility</p:attrName>
                                        </p:attrNameLst>
                                      </p:cBhvr>
                                      <p:to>
                                        <p:strVal val="visible"/>
                                      </p:to>
                                    </p:set>
                                    <p:animEffect transition="in" filter="slide(fromBottom)">
                                      <p:cBhvr>
                                        <p:cTn id="7" dur="500"/>
                                        <p:tgtEl>
                                          <p:spTgt spid="8">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slide(fromBottom)">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nodeType="clickEffect">
                                  <p:stCondLst>
                                    <p:cond delay="0"/>
                                  </p:stCondLst>
                                  <p:childTnLst>
                                    <p:set>
                                      <p:cBhvr>
                                        <p:cTn id="16" dur="1" fill="hold">
                                          <p:stCondLst>
                                            <p:cond delay="0"/>
                                          </p:stCondLst>
                                        </p:cTn>
                                        <p:tgtEl>
                                          <p:spTgt spid="8">
                                            <p:txEl>
                                              <p:pRg st="3" end="3"/>
                                            </p:txEl>
                                          </p:spTgt>
                                        </p:tgtEl>
                                        <p:attrNameLst>
                                          <p:attrName>style.visibility</p:attrName>
                                        </p:attrNameLst>
                                      </p:cBhvr>
                                      <p:to>
                                        <p:strVal val="visible"/>
                                      </p:to>
                                    </p:set>
                                    <p:animEffect transition="in" filter="slide(fromBottom)">
                                      <p:cBhvr>
                                        <p:cTn id="17" dur="500"/>
                                        <p:tgtEl>
                                          <p:spTgt spid="8">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2" presetClass="entr" presetSubtype="4" fill="hold" nodeType="clickEffect">
                                  <p:stCondLst>
                                    <p:cond delay="0"/>
                                  </p:stCondLst>
                                  <p:childTnLst>
                                    <p:set>
                                      <p:cBhvr>
                                        <p:cTn id="21" dur="1" fill="hold">
                                          <p:stCondLst>
                                            <p:cond delay="0"/>
                                          </p:stCondLst>
                                        </p:cTn>
                                        <p:tgtEl>
                                          <p:spTgt spid="8">
                                            <p:txEl>
                                              <p:pRg st="4" end="4"/>
                                            </p:txEl>
                                          </p:spTgt>
                                        </p:tgtEl>
                                        <p:attrNameLst>
                                          <p:attrName>style.visibility</p:attrName>
                                        </p:attrNameLst>
                                      </p:cBhvr>
                                      <p:to>
                                        <p:strVal val="visible"/>
                                      </p:to>
                                    </p:set>
                                    <p:animEffect transition="in" filter="slide(fromBottom)">
                                      <p:cBhvr>
                                        <p:cTn id="22" dur="500"/>
                                        <p:tgtEl>
                                          <p:spTgt spid="8">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srcRect/>
          <a:stretch>
            <a:fillRect/>
          </a:stretch>
        </a:blipFill>
        <a:effectLst/>
      </p:bgPr>
    </p:bg>
    <p:spTree>
      <p:nvGrpSpPr>
        <p:cNvPr id="1" name=""/>
        <p:cNvGrpSpPr/>
        <p:nvPr/>
      </p:nvGrpSpPr>
      <p:grpSpPr>
        <a:xfrm>
          <a:off x="0" y="0"/>
          <a:ext cx="0" cy="0"/>
          <a:chOff x="0" y="0"/>
          <a:chExt cx="0" cy="0"/>
        </a:xfrm>
      </p:grpSpPr>
      <p:sp>
        <p:nvSpPr>
          <p:cNvPr id="7" name="Rectangle 6"/>
          <p:cNvSpPr/>
          <p:nvPr/>
        </p:nvSpPr>
        <p:spPr>
          <a:xfrm>
            <a:off x="304800" y="1371600"/>
            <a:ext cx="8534400" cy="5029200"/>
          </a:xfrm>
          <a:prstGeom prst="rect">
            <a:avLst/>
          </a:prstGeom>
          <a:solidFill>
            <a:schemeClr val="tx1">
              <a:alpha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Helvetica"/>
            </a:endParaRPr>
          </a:p>
        </p:txBody>
      </p:sp>
      <p:sp>
        <p:nvSpPr>
          <p:cNvPr id="8" name="TextBox 7"/>
          <p:cNvSpPr txBox="1"/>
          <p:nvPr/>
        </p:nvSpPr>
        <p:spPr>
          <a:xfrm>
            <a:off x="609600" y="1748135"/>
            <a:ext cx="8610600" cy="461665"/>
          </a:xfrm>
          <a:prstGeom prst="rect">
            <a:avLst/>
          </a:prstGeom>
          <a:noFill/>
        </p:spPr>
        <p:txBody>
          <a:bodyPr wrap="square" rtlCol="0">
            <a:spAutoFit/>
          </a:bodyPr>
          <a:lstStyle/>
          <a:p>
            <a:pPr>
              <a:spcAft>
                <a:spcPts val="1200"/>
              </a:spcAft>
            </a:pPr>
            <a:r>
              <a:rPr lang="en-US" sz="2300" dirty="0">
                <a:solidFill>
                  <a:srgbClr val="FFFFFF"/>
                </a:solidFill>
                <a:latin typeface="Helvetica"/>
              </a:rPr>
              <a:t>What deeper sin is at the heart of homosexuality?: </a:t>
            </a:r>
            <a:r>
              <a:rPr lang="en-US" sz="2300" b="1" u="sng" dirty="0">
                <a:solidFill>
                  <a:srgbClr val="FFFFFF"/>
                </a:solidFill>
                <a:latin typeface="Helvetica"/>
              </a:rPr>
              <a:t>Idolatry</a:t>
            </a:r>
          </a:p>
        </p:txBody>
      </p:sp>
      <p:sp>
        <p:nvSpPr>
          <p:cNvPr id="9" name="TextBox 8"/>
          <p:cNvSpPr txBox="1">
            <a:spLocks noChangeArrowheads="1"/>
          </p:cNvSpPr>
          <p:nvPr/>
        </p:nvSpPr>
        <p:spPr bwMode="auto">
          <a:xfrm>
            <a:off x="304800" y="2514600"/>
            <a:ext cx="8534400" cy="3886200"/>
          </a:xfrm>
          <a:prstGeom prst="rect">
            <a:avLst/>
          </a:prstGeom>
          <a:solidFill>
            <a:srgbClr val="E46C0A">
              <a:alpha val="25000"/>
            </a:srgbClr>
          </a:solidFill>
          <a:ln w="9525">
            <a:noFill/>
            <a:miter lim="800000"/>
            <a:headEnd/>
            <a:tailEnd/>
          </a:ln>
        </p:spPr>
        <p:txBody>
          <a:bodyPr lIns="182880" tIns="182880" rIns="182880" bIns="182880"/>
          <a:lstStyle/>
          <a:p>
            <a:pPr marL="115888" lvl="0">
              <a:spcAft>
                <a:spcPts val="1200"/>
              </a:spcAft>
            </a:pPr>
            <a:r>
              <a:rPr lang="en-US" sz="2400" dirty="0">
                <a:solidFill>
                  <a:srgbClr val="FFFFFF"/>
                </a:solidFill>
                <a:latin typeface="Helvetica"/>
              </a:rPr>
              <a:t>“…homosexuality is an expression of an idolatrous heart. This is our deepest problem. We have an instinct that switches our allegiance from God to our idols. What are our idols?...The possibilities are endless, but they all have one thing in common: an allegiance to self. We rebel against God, and we choose to live for our glory rather than God’s. We choose to obey our own desires rather than God’s Word.”</a:t>
            </a:r>
          </a:p>
          <a:p>
            <a:pPr lvl="0" algn="r">
              <a:spcAft>
                <a:spcPts val="1200"/>
              </a:spcAft>
            </a:pPr>
            <a:r>
              <a:rPr lang="en-US" sz="2400" dirty="0">
                <a:solidFill>
                  <a:srgbClr val="FFFFFF"/>
                </a:solidFill>
                <a:latin typeface="Helvetica"/>
              </a:rPr>
              <a:t>Ed Welch</a:t>
            </a:r>
          </a:p>
        </p:txBody>
      </p:sp>
      <p:sp>
        <p:nvSpPr>
          <p:cNvPr id="5" name="TextBox 4"/>
          <p:cNvSpPr txBox="1">
            <a:spLocks noChangeArrowheads="1"/>
          </p:cNvSpPr>
          <p:nvPr/>
        </p:nvSpPr>
        <p:spPr bwMode="auto">
          <a:xfrm>
            <a:off x="0" y="0"/>
            <a:ext cx="9144000" cy="762000"/>
          </a:xfrm>
          <a:prstGeom prst="rect">
            <a:avLst/>
          </a:prstGeom>
          <a:solidFill>
            <a:srgbClr val="E46C0A">
              <a:alpha val="78000"/>
            </a:srgbClr>
          </a:solidFill>
          <a:ln w="9525">
            <a:noFill/>
            <a:miter lim="800000"/>
            <a:headEnd/>
            <a:tailEnd/>
          </a:ln>
        </p:spPr>
        <p:txBody>
          <a:bodyPr tIns="137160" rIns="274320"/>
          <a:lstStyle/>
          <a:p>
            <a:pPr marL="228600"/>
            <a:r>
              <a:rPr lang="en-US" sz="3200" b="1" dirty="0">
                <a:solidFill>
                  <a:srgbClr val="FFFFFF"/>
                </a:solidFill>
                <a:latin typeface="Helvetica"/>
              </a:rPr>
              <a:t>Heart of Homosexuality</a:t>
            </a:r>
          </a:p>
          <a:p>
            <a:pPr marL="228600"/>
            <a:endParaRPr lang="en-US" sz="3000" b="1" dirty="0">
              <a:solidFill>
                <a:srgbClr val="FFFFFF"/>
              </a:solidFill>
              <a:latin typeface="Helvetica"/>
              <a:cs typeface="Helvetic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slide(fromBottom)">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srcRect/>
          <a:stretch>
            <a:fillRect/>
          </a:stretch>
        </a:blipFill>
        <a:effectLst/>
      </p:bgPr>
    </p:bg>
    <p:spTree>
      <p:nvGrpSpPr>
        <p:cNvPr id="1" name=""/>
        <p:cNvGrpSpPr/>
        <p:nvPr/>
      </p:nvGrpSpPr>
      <p:grpSpPr>
        <a:xfrm>
          <a:off x="0" y="0"/>
          <a:ext cx="0" cy="0"/>
          <a:chOff x="0" y="0"/>
          <a:chExt cx="0" cy="0"/>
        </a:xfrm>
      </p:grpSpPr>
      <p:sp>
        <p:nvSpPr>
          <p:cNvPr id="9" name="Rectangle 8"/>
          <p:cNvSpPr/>
          <p:nvPr/>
        </p:nvSpPr>
        <p:spPr>
          <a:xfrm>
            <a:off x="304800" y="1066800"/>
            <a:ext cx="8534400" cy="5410200"/>
          </a:xfrm>
          <a:prstGeom prst="rect">
            <a:avLst/>
          </a:prstGeom>
          <a:solidFill>
            <a:schemeClr val="tx1">
              <a:alpha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Helvetica"/>
            </a:endParaRPr>
          </a:p>
        </p:txBody>
      </p:sp>
      <p:sp>
        <p:nvSpPr>
          <p:cNvPr id="8" name="TextBox 7"/>
          <p:cNvSpPr txBox="1"/>
          <p:nvPr/>
        </p:nvSpPr>
        <p:spPr>
          <a:xfrm>
            <a:off x="762000" y="1524000"/>
            <a:ext cx="7696200" cy="2554545"/>
          </a:xfrm>
          <a:prstGeom prst="rect">
            <a:avLst/>
          </a:prstGeom>
          <a:noFill/>
        </p:spPr>
        <p:txBody>
          <a:bodyPr wrap="square" rtlCol="0">
            <a:spAutoFit/>
          </a:bodyPr>
          <a:lstStyle/>
          <a:p>
            <a:pPr>
              <a:spcAft>
                <a:spcPts val="1200"/>
              </a:spcAft>
            </a:pPr>
            <a:r>
              <a:rPr lang="en-US" sz="2500" dirty="0">
                <a:solidFill>
                  <a:srgbClr val="FFFFFF"/>
                </a:solidFill>
                <a:latin typeface="Helvetica"/>
              </a:rPr>
              <a:t>God created sexual relations to be </a:t>
            </a:r>
            <a:r>
              <a:rPr lang="en-US" sz="2500" i="1" dirty="0">
                <a:solidFill>
                  <a:srgbClr val="FFFFFF"/>
                </a:solidFill>
                <a:latin typeface="Helvetica"/>
              </a:rPr>
              <a:t>only </a:t>
            </a:r>
            <a:r>
              <a:rPr lang="en-US" sz="2500" dirty="0">
                <a:solidFill>
                  <a:srgbClr val="FFFFFF"/>
                </a:solidFill>
                <a:latin typeface="Helvetica"/>
              </a:rPr>
              <a:t>between a man and a woman and </a:t>
            </a:r>
            <a:r>
              <a:rPr lang="en-US" sz="2500" i="1" dirty="0">
                <a:solidFill>
                  <a:srgbClr val="FFFFFF"/>
                </a:solidFill>
                <a:latin typeface="Helvetica"/>
              </a:rPr>
              <a:t>only </a:t>
            </a:r>
            <a:r>
              <a:rPr lang="en-US" sz="2500" dirty="0">
                <a:solidFill>
                  <a:srgbClr val="FFFFFF"/>
                </a:solidFill>
                <a:latin typeface="Helvetica"/>
              </a:rPr>
              <a:t>within the context of marriage.</a:t>
            </a:r>
          </a:p>
          <a:p>
            <a:pPr>
              <a:spcAft>
                <a:spcPts val="1200"/>
              </a:spcAft>
            </a:pPr>
            <a:r>
              <a:rPr lang="en-US" sz="2500" dirty="0">
                <a:solidFill>
                  <a:srgbClr val="FFFFFF"/>
                </a:solidFill>
                <a:latin typeface="Helvetica"/>
              </a:rPr>
              <a:t>Homosexuality is </a:t>
            </a:r>
            <a:r>
              <a:rPr lang="en-US" sz="2500" b="1" u="sng" dirty="0">
                <a:solidFill>
                  <a:srgbClr val="FFFFFF"/>
                </a:solidFill>
                <a:latin typeface="Helvetica"/>
              </a:rPr>
              <a:t>unnatural</a:t>
            </a:r>
            <a:r>
              <a:rPr lang="en-US" sz="2500" dirty="0">
                <a:solidFill>
                  <a:srgbClr val="FFFFFF"/>
                </a:solidFill>
                <a:latin typeface="Helvetica"/>
              </a:rPr>
              <a:t> and against God’s </a:t>
            </a:r>
            <a:r>
              <a:rPr lang="en-US" sz="2500" b="1" u="sng" dirty="0">
                <a:solidFill>
                  <a:srgbClr val="FFFFFF"/>
                </a:solidFill>
                <a:latin typeface="Helvetica"/>
              </a:rPr>
              <a:t>design</a:t>
            </a:r>
            <a:r>
              <a:rPr lang="en-US" sz="2500" dirty="0">
                <a:solidFill>
                  <a:srgbClr val="FFFFFF"/>
                </a:solidFill>
                <a:latin typeface="Helvetica"/>
              </a:rPr>
              <a:t>. All men and women were designed by God to be heterosexual.</a:t>
            </a:r>
          </a:p>
        </p:txBody>
      </p:sp>
      <p:pic>
        <p:nvPicPr>
          <p:cNvPr id="7" name="Picture 6" descr="101817634.jpg"/>
          <p:cNvPicPr>
            <a:picLocks noChangeAspect="1"/>
          </p:cNvPicPr>
          <p:nvPr/>
        </p:nvPicPr>
        <p:blipFill>
          <a:blip r:embed="rId3" cstate="print"/>
          <a:stretch>
            <a:fillRect/>
          </a:stretch>
        </p:blipFill>
        <p:spPr>
          <a:xfrm>
            <a:off x="5431879" y="3962400"/>
            <a:ext cx="3026321" cy="2209800"/>
          </a:xfrm>
          <a:prstGeom prst="rect">
            <a:avLst/>
          </a:prstGeom>
        </p:spPr>
      </p:pic>
      <p:sp>
        <p:nvSpPr>
          <p:cNvPr id="5" name="TextBox 4"/>
          <p:cNvSpPr txBox="1">
            <a:spLocks noChangeArrowheads="1"/>
          </p:cNvSpPr>
          <p:nvPr/>
        </p:nvSpPr>
        <p:spPr bwMode="auto">
          <a:xfrm>
            <a:off x="0" y="0"/>
            <a:ext cx="9144000" cy="762000"/>
          </a:xfrm>
          <a:prstGeom prst="rect">
            <a:avLst/>
          </a:prstGeom>
          <a:solidFill>
            <a:srgbClr val="E46C0A">
              <a:alpha val="78000"/>
            </a:srgbClr>
          </a:solidFill>
          <a:ln w="9525">
            <a:noFill/>
            <a:miter lim="800000"/>
            <a:headEnd/>
            <a:tailEnd/>
          </a:ln>
        </p:spPr>
        <p:txBody>
          <a:bodyPr tIns="137160" rIns="274320"/>
          <a:lstStyle/>
          <a:p>
            <a:pPr marL="228600"/>
            <a:r>
              <a:rPr lang="en-US" sz="3200" b="1" dirty="0">
                <a:solidFill>
                  <a:srgbClr val="FFFFFF"/>
                </a:solidFill>
                <a:latin typeface="Helvetica"/>
              </a:rPr>
              <a:t>God’s Design</a:t>
            </a:r>
          </a:p>
          <a:p>
            <a:pPr marL="228600"/>
            <a:endParaRPr lang="en-US" sz="3000" b="1" dirty="0">
              <a:solidFill>
                <a:srgbClr val="FFFFFF"/>
              </a:solidFill>
              <a:latin typeface="Helvetica"/>
              <a:cs typeface="Helvetic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nodeType="clickEffect">
                                  <p:stCondLst>
                                    <p:cond delay="0"/>
                                  </p:stCondLst>
                                  <p:childTnLst>
                                    <p:set>
                                      <p:cBhvr>
                                        <p:cTn id="6" dur="1" fill="hold">
                                          <p:stCondLst>
                                            <p:cond delay="0"/>
                                          </p:stCondLst>
                                        </p:cTn>
                                        <p:tgtEl>
                                          <p:spTgt spid="8">
                                            <p:txEl>
                                              <p:pRg st="1" end="1"/>
                                            </p:txEl>
                                          </p:spTgt>
                                        </p:tgtEl>
                                        <p:attrNameLst>
                                          <p:attrName>style.visibility</p:attrName>
                                        </p:attrNameLst>
                                      </p:cBhvr>
                                      <p:to>
                                        <p:strVal val="visible"/>
                                      </p:to>
                                    </p:set>
                                    <p:animEffect transition="in" filter="slide(fromBottom)">
                                      <p:cBhvr>
                                        <p:cTn id="7" dur="500"/>
                                        <p:tgtEl>
                                          <p:spTgt spid="8">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1063</TotalTime>
  <Words>776</Words>
  <Application>Microsoft Office PowerPoint</Application>
  <PresentationFormat>On-screen Show (4:3)</PresentationFormat>
  <Paragraphs>67</Paragraphs>
  <Slides>15</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15</vt:i4>
      </vt:variant>
    </vt:vector>
  </HeadingPairs>
  <TitlesOfParts>
    <vt:vector size="18" baseType="lpstr">
      <vt:lpstr>Arial</vt:lpstr>
      <vt:lpstr>Helvetica</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Sarah Nelson</dc:creator>
  <cp:lastModifiedBy>Lori Myers</cp:lastModifiedBy>
  <cp:revision>51</cp:revision>
  <dcterms:created xsi:type="dcterms:W3CDTF">2011-04-28T04:30:45Z</dcterms:created>
  <dcterms:modified xsi:type="dcterms:W3CDTF">2024-11-26T20:49:40Z</dcterms:modified>
</cp:coreProperties>
</file>