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7" r:id="rId7"/>
    <p:sldId id="261" r:id="rId8"/>
    <p:sldId id="262" r:id="rId9"/>
    <p:sldId id="263" r:id="rId10"/>
    <p:sldId id="264" r:id="rId11"/>
    <p:sldId id="265" r:id="rId12"/>
    <p:sldId id="273" r:id="rId13"/>
    <p:sldId id="268" r:id="rId14"/>
    <p:sldId id="269" r:id="rId15"/>
    <p:sldId id="270" r:id="rId16"/>
    <p:sldId id="271" r:id="rId17"/>
    <p:sldId id="272"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65AC"/>
    <a:srgbClr val="B76EFF"/>
    <a:srgbClr val="403152"/>
    <a:srgbClr val="E46C0A"/>
    <a:srgbClr val="77933C"/>
    <a:srgbClr val="FFFFFF"/>
    <a:srgbClr val="000000"/>
    <a:srgbClr val="C00000"/>
    <a:srgbClr val="00B0F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01" autoAdjust="0"/>
    <p:restoredTop sz="94660"/>
  </p:normalViewPr>
  <p:slideViewPr>
    <p:cSldViewPr>
      <p:cViewPr varScale="1">
        <p:scale>
          <a:sx n="68" d="100"/>
          <a:sy n="68" d="100"/>
        </p:scale>
        <p:origin x="151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Helvetica"/>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Helvetica"/>
              </a:defRPr>
            </a:lvl1pPr>
          </a:lstStyle>
          <a:p>
            <a:fld id="{BBDE9A8F-F429-4A77-BFF9-3467B9C403BF}" type="datetimeFigureOut">
              <a:rPr lang="en-US" smtClean="0"/>
              <a:pPr/>
              <a:t>11/26/2024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Helvetica"/>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Helvetica"/>
              </a:defRPr>
            </a:lvl1pPr>
          </a:lstStyle>
          <a:p>
            <a:fld id="{C51A9AB6-9965-4137-9BC3-12D12B728ADA}" type="slidenum">
              <a:rPr lang="en-US" smtClean="0"/>
              <a:pPr/>
              <a:t>‹#›</a:t>
            </a:fld>
            <a:endParaRPr lang="en-US" dirty="0"/>
          </a:p>
        </p:txBody>
      </p:sp>
    </p:spTree>
    <p:extLst>
      <p:ext uri="{BB962C8B-B14F-4D97-AF65-F5344CB8AC3E}">
        <p14:creationId xmlns:p14="http://schemas.microsoft.com/office/powerpoint/2010/main" val="426721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a:ea typeface="+mn-ea"/>
        <a:cs typeface="+mn-cs"/>
      </a:defRPr>
    </a:lvl1pPr>
    <a:lvl2pPr marL="457200" algn="l" defTabSz="914400" rtl="0" eaLnBrk="1" latinLnBrk="0" hangingPunct="1">
      <a:defRPr sz="1200" kern="1200">
        <a:solidFill>
          <a:schemeClr val="tx1"/>
        </a:solidFill>
        <a:latin typeface="Helvetica"/>
        <a:ea typeface="+mn-ea"/>
        <a:cs typeface="+mn-cs"/>
      </a:defRPr>
    </a:lvl2pPr>
    <a:lvl3pPr marL="914400" algn="l" defTabSz="914400" rtl="0" eaLnBrk="1" latinLnBrk="0" hangingPunct="1">
      <a:defRPr sz="1200" kern="1200">
        <a:solidFill>
          <a:schemeClr val="tx1"/>
        </a:solidFill>
        <a:latin typeface="Helvetica"/>
        <a:ea typeface="+mn-ea"/>
        <a:cs typeface="+mn-cs"/>
      </a:defRPr>
    </a:lvl3pPr>
    <a:lvl4pPr marL="1371600" algn="l" defTabSz="914400" rtl="0" eaLnBrk="1" latinLnBrk="0" hangingPunct="1">
      <a:defRPr sz="1200" kern="1200">
        <a:solidFill>
          <a:schemeClr val="tx1"/>
        </a:solidFill>
        <a:latin typeface="Helvetica"/>
        <a:ea typeface="+mn-ea"/>
        <a:cs typeface="+mn-cs"/>
      </a:defRPr>
    </a:lvl4pPr>
    <a:lvl5pPr marL="1828800" algn="l" defTabSz="914400" rtl="0" eaLnBrk="1" latinLnBrk="0" hangingPunct="1">
      <a:defRPr sz="1200" kern="1200">
        <a:solidFill>
          <a:schemeClr val="tx1"/>
        </a:solidFill>
        <a:latin typeface="Helvetica"/>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1A9AB6-9965-4137-9BC3-12D12B728ADA}" type="slidenum">
              <a:rPr lang="en-US" smtClean="0"/>
              <a:pPr/>
              <a:t>4</a:t>
            </a:fld>
            <a:endParaRPr lang="en-US"/>
          </a:p>
        </p:txBody>
      </p:sp>
    </p:spTree>
    <p:extLst>
      <p:ext uri="{BB962C8B-B14F-4D97-AF65-F5344CB8AC3E}">
        <p14:creationId xmlns:p14="http://schemas.microsoft.com/office/powerpoint/2010/main" val="2519935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55000" contrast="-70000"/>
          </a:blip>
          <a:srcRect/>
          <a:stretch>
            <a:fillRect t="-13000" b="-1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a:defRPr>
            </a:lvl1pPr>
          </a:lstStyle>
          <a:p>
            <a:fld id="{A6D30535-729E-4C3B-A9C3-39C670754101}" type="datetimeFigureOut">
              <a:rPr lang="en-US" smtClean="0"/>
              <a:pPr/>
              <a:t>11/26/2024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defRPr>
            </a:lvl1pPr>
          </a:lstStyle>
          <a:p>
            <a:fld id="{C1B95776-233B-4349-A249-6CD7B6386CF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Helvetica"/>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1828800" cy="12954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5" name="TextBox 4"/>
          <p:cNvSpPr txBox="1">
            <a:spLocks noChangeArrowheads="1"/>
          </p:cNvSpPr>
          <p:nvPr/>
        </p:nvSpPr>
        <p:spPr bwMode="auto">
          <a:xfrm>
            <a:off x="0" y="0"/>
            <a:ext cx="9144000" cy="1295400"/>
          </a:xfrm>
          <a:prstGeom prst="rect">
            <a:avLst/>
          </a:prstGeom>
          <a:solidFill>
            <a:srgbClr val="403152">
              <a:alpha val="50000"/>
            </a:srgbClr>
          </a:solidFill>
          <a:ln w="9525">
            <a:noFill/>
            <a:miter lim="800000"/>
            <a:headEnd/>
            <a:tailEnd/>
          </a:ln>
        </p:spPr>
        <p:txBody>
          <a:bodyPr tIns="274320"/>
          <a:lstStyle/>
          <a:p>
            <a:pPr marL="114300">
              <a:tabLst>
                <a:tab pos="1968500" algn="l"/>
              </a:tabLst>
            </a:pPr>
            <a:r>
              <a:rPr lang="en-US" sz="2400" b="1" dirty="0">
                <a:solidFill>
                  <a:srgbClr val="FFFFFF"/>
                </a:solidFill>
                <a:latin typeface="Helvetica"/>
                <a:cs typeface="Helvetica"/>
              </a:rPr>
              <a:t>Lesson 9:  	The Continuing Rebellion Against</a:t>
            </a:r>
            <a:br>
              <a:rPr lang="en-US" sz="2400" b="1" dirty="0">
                <a:solidFill>
                  <a:srgbClr val="FFFFFF"/>
                </a:solidFill>
                <a:latin typeface="Helvetica"/>
                <a:cs typeface="Helvetica"/>
              </a:rPr>
            </a:br>
            <a:r>
              <a:rPr lang="en-US" sz="2400" b="1" dirty="0">
                <a:solidFill>
                  <a:srgbClr val="FFFFFF"/>
                </a:solidFill>
                <a:latin typeface="Helvetica"/>
                <a:cs typeface="Helvetica"/>
              </a:rPr>
              <a:t>	God’s Design: Female Rejection of Submission</a:t>
            </a:r>
          </a:p>
        </p:txBody>
      </p:sp>
      <p:sp>
        <p:nvSpPr>
          <p:cNvPr id="6" name="TextBox 5"/>
          <p:cNvSpPr txBox="1">
            <a:spLocks noChangeArrowheads="1"/>
          </p:cNvSpPr>
          <p:nvPr/>
        </p:nvSpPr>
        <p:spPr bwMode="auto">
          <a:xfrm>
            <a:off x="0" y="6096000"/>
            <a:ext cx="9144000" cy="762000"/>
          </a:xfrm>
          <a:prstGeom prst="rect">
            <a:avLst/>
          </a:prstGeom>
          <a:solidFill>
            <a:srgbClr val="F8F8F8">
              <a:alpha val="79000"/>
            </a:srgbClr>
          </a:solidFill>
          <a:ln w="9525">
            <a:noFill/>
            <a:miter lim="800000"/>
            <a:headEnd/>
            <a:tailEnd/>
          </a:ln>
        </p:spPr>
        <p:txBody>
          <a:bodyPr tIns="91440" rIns="274320"/>
          <a:lstStyle/>
          <a:p>
            <a:pPr marL="228600" algn="r"/>
            <a:r>
              <a:rPr lang="en-US" sz="3200" b="1" dirty="0">
                <a:latin typeface="Helvetica"/>
                <a:cs typeface="Helvetica"/>
              </a:rPr>
              <a:t>Rejoicing in God’s Good Design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5" name="Rectangle 14"/>
          <p:cNvSpPr/>
          <p:nvPr/>
        </p:nvSpPr>
        <p:spPr>
          <a:xfrm>
            <a:off x="0" y="1066800"/>
            <a:ext cx="9144000" cy="57912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0" name="TextBox 9"/>
          <p:cNvSpPr txBox="1"/>
          <p:nvPr/>
        </p:nvSpPr>
        <p:spPr>
          <a:xfrm>
            <a:off x="609600" y="1298138"/>
            <a:ext cx="3657600" cy="1292662"/>
          </a:xfrm>
          <a:prstGeom prst="rect">
            <a:avLst/>
          </a:prstGeom>
          <a:solidFill>
            <a:srgbClr val="B165AC"/>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Helvetica"/>
              </a:rPr>
              <a:t>“Feminine Mystique”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strike="noStrike" kern="0" cap="none" spc="0" normalizeH="0" baseline="0" noProof="0" dirty="0">
                <a:ln>
                  <a:noFill/>
                </a:ln>
                <a:solidFill>
                  <a:srgbClr val="FFFFFF"/>
                </a:solidFill>
                <a:effectLst/>
                <a:uLnTx/>
                <a:uFillTx/>
                <a:latin typeface="Helvetica"/>
              </a:rPr>
              <a:t>Unrealistic</a:t>
            </a:r>
            <a:r>
              <a:rPr kumimoji="0" lang="en-US" sz="2600" i="0" u="none" strike="noStrike" kern="0" cap="none" spc="0" normalizeH="0" baseline="0" noProof="0" dirty="0">
                <a:ln>
                  <a:noFill/>
                </a:ln>
                <a:solidFill>
                  <a:srgbClr val="FFFFFF"/>
                </a:solidFill>
                <a:effectLst/>
                <a:uLnTx/>
                <a:uFillTx/>
                <a:latin typeface="Helvetica"/>
              </a:rPr>
              <a:t> Ideal of </a:t>
            </a:r>
            <a:r>
              <a:rPr kumimoji="0" lang="en-US" sz="2600" i="0" strike="noStrike" kern="0" cap="none" spc="0" normalizeH="0" baseline="0" noProof="0" dirty="0">
                <a:ln>
                  <a:noFill/>
                </a:ln>
                <a:solidFill>
                  <a:srgbClr val="FFFFFF"/>
                </a:solidFill>
                <a:effectLst/>
                <a:uLnTx/>
                <a:uFillTx/>
                <a:latin typeface="Helvetica"/>
              </a:rPr>
              <a:t>Femininity</a:t>
            </a:r>
          </a:p>
        </p:txBody>
      </p:sp>
      <p:sp>
        <p:nvSpPr>
          <p:cNvPr id="9" name="TextBox 8"/>
          <p:cNvSpPr txBox="1"/>
          <p:nvPr/>
        </p:nvSpPr>
        <p:spPr>
          <a:xfrm>
            <a:off x="609600" y="2667000"/>
            <a:ext cx="3657600" cy="1403132"/>
          </a:xfrm>
          <a:prstGeom prst="rect">
            <a:avLst/>
          </a:prstGeom>
          <a:solidFill>
            <a:srgbClr val="B165AC"/>
          </a:solidFill>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Helvetica"/>
              </a:rPr>
              <a:t>MEN are</a:t>
            </a:r>
            <a:r>
              <a:rPr kumimoji="0" lang="en-US" sz="2600" b="0" i="0" u="none" strike="noStrike" kern="0" cap="none" spc="0" normalizeH="0" noProof="0" dirty="0">
                <a:ln>
                  <a:noFill/>
                </a:ln>
                <a:solidFill>
                  <a:srgbClr val="FFFFFF"/>
                </a:solidFill>
                <a:effectLst/>
                <a:uLnTx/>
                <a:uFillTx/>
                <a:latin typeface="Helvetica"/>
              </a:rPr>
              <a:t> the Problem!</a:t>
            </a:r>
            <a:endParaRPr kumimoji="0" lang="en-US" sz="2600" b="0" i="0" u="none" strike="noStrike" kern="0" cap="none" spc="0" normalizeH="0" baseline="0" noProof="0" dirty="0">
              <a:ln>
                <a:noFill/>
              </a:ln>
              <a:solidFill>
                <a:srgbClr val="FFFFFF"/>
              </a:solidFill>
              <a:effectLst/>
              <a:uLnTx/>
              <a:uFillTx/>
              <a:latin typeface="Helvetica"/>
            </a:endParaRPr>
          </a:p>
        </p:txBody>
      </p:sp>
      <p:sp>
        <p:nvSpPr>
          <p:cNvPr id="11" name="TextBox 10"/>
          <p:cNvSpPr txBox="1"/>
          <p:nvPr/>
        </p:nvSpPr>
        <p:spPr>
          <a:xfrm>
            <a:off x="609600" y="4159468"/>
            <a:ext cx="3657600" cy="1403132"/>
          </a:xfrm>
          <a:prstGeom prst="rect">
            <a:avLst/>
          </a:prstGeom>
          <a:solidFill>
            <a:srgbClr val="B165AC"/>
          </a:solidFill>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600" kern="0" noProof="0" dirty="0">
                <a:solidFill>
                  <a:srgbClr val="FFFFFF"/>
                </a:solidFill>
                <a:latin typeface="Helvetica"/>
              </a:rPr>
              <a:t>EMPOWERMENT</a:t>
            </a:r>
            <a:endParaRPr kumimoji="0" lang="en-US" sz="2600" i="0" strike="noStrike" kern="0" cap="none" spc="0" normalizeH="0" baseline="0" noProof="0" dirty="0">
              <a:ln>
                <a:noFill/>
              </a:ln>
              <a:solidFill>
                <a:srgbClr val="FFFFFF"/>
              </a:solidFill>
              <a:effectLst/>
              <a:uLnTx/>
              <a:uFillTx/>
              <a:latin typeface="Helvetic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rgbClr val="FFFFFF"/>
                </a:solidFill>
                <a:effectLst/>
                <a:uLnTx/>
                <a:uFillTx/>
                <a:latin typeface="Helvetica"/>
              </a:rPr>
              <a:t>Aggressive</a:t>
            </a:r>
            <a:r>
              <a:rPr kumimoji="0" lang="en-US" sz="2600" i="0" strike="noStrike" kern="0" cap="none" spc="0" normalizeH="0" noProof="0" dirty="0">
                <a:ln>
                  <a:noFill/>
                </a:ln>
                <a:solidFill>
                  <a:srgbClr val="FFFFFF"/>
                </a:solidFill>
                <a:effectLst/>
                <a:uLnTx/>
                <a:uFillTx/>
                <a:latin typeface="Helvetica"/>
              </a:rPr>
              <a:t> </a:t>
            </a:r>
            <a:r>
              <a:rPr kumimoji="0" lang="en-US" sz="2600" b="0" i="0" strike="noStrike" kern="0" cap="none" spc="0" normalizeH="0" noProof="0" dirty="0">
                <a:ln>
                  <a:noFill/>
                </a:ln>
                <a:solidFill>
                  <a:srgbClr val="FFFFFF"/>
                </a:solidFill>
                <a:effectLst/>
                <a:uLnTx/>
                <a:uFillTx/>
                <a:latin typeface="Helvetica"/>
              </a:rPr>
              <a:t>rejection of restraints and purity</a:t>
            </a:r>
            <a:endParaRPr kumimoji="0" lang="en-US" sz="2600" b="0" i="0" u="sng" strike="noStrike" kern="0" cap="none" spc="0" normalizeH="0" baseline="0" noProof="0" dirty="0">
              <a:ln>
                <a:noFill/>
              </a:ln>
              <a:solidFill>
                <a:srgbClr val="FFFFFF"/>
              </a:solidFill>
              <a:effectLst/>
              <a:uLnTx/>
              <a:uFillTx/>
              <a:latin typeface="Helvetica"/>
            </a:endParaRPr>
          </a:p>
        </p:txBody>
      </p:sp>
      <p:sp>
        <p:nvSpPr>
          <p:cNvPr id="14" name="TextBox 13"/>
          <p:cNvSpPr txBox="1"/>
          <p:nvPr/>
        </p:nvSpPr>
        <p:spPr>
          <a:xfrm>
            <a:off x="4876800" y="4092476"/>
            <a:ext cx="3810000" cy="2308324"/>
          </a:xfrm>
          <a:prstGeom prst="rect">
            <a:avLst/>
          </a:prstGeom>
          <a:noFill/>
        </p:spPr>
        <p:txBody>
          <a:bodyPr wrap="square" rtlCol="0">
            <a:spAutoFit/>
          </a:bodyPr>
          <a:lstStyle/>
          <a:p>
            <a:r>
              <a:rPr lang="en-US" sz="2400" b="1" dirty="0">
                <a:solidFill>
                  <a:srgbClr val="FFFFFF"/>
                </a:solidFill>
                <a:latin typeface="Helvetica"/>
              </a:rPr>
              <a:t>January 22, 1973</a:t>
            </a:r>
          </a:p>
          <a:p>
            <a:r>
              <a:rPr lang="en-US" sz="2400" dirty="0">
                <a:solidFill>
                  <a:srgbClr val="FFFFFF"/>
                </a:solidFill>
                <a:latin typeface="Helvetica"/>
              </a:rPr>
              <a:t>Abortion, like feminism, harms men, women, and children and is a rejection of God’s good design for families.</a:t>
            </a:r>
          </a:p>
        </p:txBody>
      </p:sp>
      <p:sp>
        <p:nvSpPr>
          <p:cNvPr id="8" name="TextBox 7"/>
          <p:cNvSpPr txBox="1"/>
          <p:nvPr/>
        </p:nvSpPr>
        <p:spPr>
          <a:xfrm>
            <a:off x="609600" y="5683468"/>
            <a:ext cx="3657600" cy="945932"/>
          </a:xfrm>
          <a:prstGeom prst="rect">
            <a:avLst/>
          </a:prstGeom>
          <a:solidFill>
            <a:srgbClr val="B165AC"/>
          </a:solidFill>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600" b="1" kern="0" noProof="0" dirty="0">
                <a:solidFill>
                  <a:srgbClr val="FFFFFF"/>
                </a:solidFill>
                <a:latin typeface="Helvetica"/>
              </a:rPr>
              <a:t>Roe vs. Wade</a:t>
            </a:r>
            <a:endParaRPr kumimoji="0" lang="en-US" sz="2600" b="1" i="0" strike="noStrike" kern="0" cap="none" spc="0" normalizeH="0" baseline="0" noProof="0" dirty="0">
              <a:ln>
                <a:noFill/>
              </a:ln>
              <a:solidFill>
                <a:srgbClr val="FFFFFF"/>
              </a:solidFill>
              <a:effectLst/>
              <a:uLnTx/>
              <a:uFillTx/>
              <a:latin typeface="Helvetica"/>
            </a:endParaRPr>
          </a:p>
        </p:txBody>
      </p:sp>
      <p:pic>
        <p:nvPicPr>
          <p:cNvPr id="12" name="Picture 11" descr="78050614.jpg"/>
          <p:cNvPicPr>
            <a:picLocks noChangeAspect="1"/>
          </p:cNvPicPr>
          <p:nvPr/>
        </p:nvPicPr>
        <p:blipFill>
          <a:blip r:embed="rId3" cstate="print"/>
          <a:stretch>
            <a:fillRect/>
          </a:stretch>
        </p:blipFill>
        <p:spPr>
          <a:xfrm>
            <a:off x="4876800" y="1217575"/>
            <a:ext cx="3200400" cy="2591062"/>
          </a:xfrm>
          <a:prstGeom prst="rect">
            <a:avLst/>
          </a:prstGeom>
        </p:spPr>
      </p:pic>
      <p:sp>
        <p:nvSpPr>
          <p:cNvPr id="13" name="TextBox 12"/>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 and Abortion</a:t>
            </a:r>
            <a:endParaRPr lang="en-US" sz="1600" b="1" dirty="0">
              <a:solidFill>
                <a:schemeClr val="bg1"/>
              </a:solidFill>
              <a:latin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381000" y="1219200"/>
            <a:ext cx="8458200" cy="51054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4" name="TextBox 13"/>
          <p:cNvSpPr txBox="1"/>
          <p:nvPr/>
        </p:nvSpPr>
        <p:spPr>
          <a:xfrm>
            <a:off x="762000" y="1754594"/>
            <a:ext cx="7696200" cy="1369606"/>
          </a:xfrm>
          <a:prstGeom prst="rect">
            <a:avLst/>
          </a:prstGeom>
          <a:noFill/>
        </p:spPr>
        <p:txBody>
          <a:bodyPr wrap="square" rtlCol="0">
            <a:spAutoFit/>
          </a:bodyPr>
          <a:lstStyle/>
          <a:p>
            <a:pPr marL="346075" indent="-346075">
              <a:spcAft>
                <a:spcPts val="600"/>
              </a:spcAft>
              <a:buFont typeface="+mj-lt"/>
              <a:buAutoNum type="arabicPeriod"/>
            </a:pPr>
            <a:r>
              <a:rPr lang="en-US" sz="2600" dirty="0">
                <a:solidFill>
                  <a:srgbClr val="FFFFFF"/>
                </a:solidFill>
                <a:latin typeface="Helvetica"/>
              </a:rPr>
              <a:t>Submission is a sign of </a:t>
            </a:r>
            <a:r>
              <a:rPr lang="en-US" sz="2600" b="1" u="sng" dirty="0">
                <a:solidFill>
                  <a:srgbClr val="B76EFF"/>
                </a:solidFill>
                <a:latin typeface="Helvetica"/>
              </a:rPr>
              <a:t>weakness</a:t>
            </a:r>
            <a:r>
              <a:rPr lang="en-US" sz="2600" dirty="0">
                <a:solidFill>
                  <a:srgbClr val="B76EFF"/>
                </a:solidFill>
                <a:latin typeface="Helvetica"/>
              </a:rPr>
              <a:t> </a:t>
            </a:r>
            <a:r>
              <a:rPr lang="en-US" sz="2600" dirty="0">
                <a:solidFill>
                  <a:srgbClr val="FFFFFF"/>
                </a:solidFill>
                <a:latin typeface="Helvetica"/>
              </a:rPr>
              <a:t>and</a:t>
            </a:r>
            <a:r>
              <a:rPr lang="en-US" sz="2600" dirty="0">
                <a:latin typeface="Helvetica"/>
              </a:rPr>
              <a:t> </a:t>
            </a:r>
            <a:r>
              <a:rPr lang="en-US" sz="2600" b="1" u="sng" dirty="0">
                <a:solidFill>
                  <a:srgbClr val="B76EFF"/>
                </a:solidFill>
                <a:latin typeface="Helvetica"/>
              </a:rPr>
              <a:t>inferiority</a:t>
            </a:r>
            <a:r>
              <a:rPr lang="en-US" sz="2600" dirty="0">
                <a:latin typeface="Helvetica"/>
              </a:rPr>
              <a:t>.</a:t>
            </a:r>
            <a:endParaRPr lang="en-US" sz="2600" u="sng" dirty="0">
              <a:latin typeface="Helvetica"/>
            </a:endParaRPr>
          </a:p>
          <a:p>
            <a:pPr marL="346075" indent="-346075">
              <a:spcAft>
                <a:spcPts val="600"/>
              </a:spcAft>
              <a:buFont typeface="+mj-lt"/>
              <a:buAutoNum type="arabicPeriod"/>
            </a:pPr>
            <a:r>
              <a:rPr lang="en-US" sz="2600" dirty="0">
                <a:solidFill>
                  <a:srgbClr val="FFFFFF"/>
                </a:solidFill>
                <a:latin typeface="Helvetica"/>
              </a:rPr>
              <a:t>Personal</a:t>
            </a:r>
            <a:r>
              <a:rPr lang="en-US" sz="2600" dirty="0">
                <a:latin typeface="Helvetica"/>
              </a:rPr>
              <a:t> </a:t>
            </a:r>
            <a:r>
              <a:rPr lang="en-US" sz="2600" b="1" u="sng" dirty="0">
                <a:solidFill>
                  <a:srgbClr val="B76EFF"/>
                </a:solidFill>
                <a:latin typeface="Helvetica"/>
              </a:rPr>
              <a:t>role</a:t>
            </a:r>
            <a:r>
              <a:rPr lang="en-US" sz="2600" dirty="0">
                <a:solidFill>
                  <a:srgbClr val="B76EFF"/>
                </a:solidFill>
                <a:latin typeface="Helvetica"/>
              </a:rPr>
              <a:t> </a:t>
            </a:r>
            <a:r>
              <a:rPr lang="en-US" sz="2600" dirty="0">
                <a:solidFill>
                  <a:srgbClr val="FFFFFF"/>
                </a:solidFill>
                <a:latin typeface="Helvetica"/>
              </a:rPr>
              <a:t>= personal </a:t>
            </a:r>
            <a:r>
              <a:rPr lang="en-US" sz="2600" b="1" u="sng" dirty="0">
                <a:solidFill>
                  <a:srgbClr val="B76EFF"/>
                </a:solidFill>
                <a:latin typeface="Helvetica"/>
              </a:rPr>
              <a:t>worth</a:t>
            </a:r>
          </a:p>
        </p:txBody>
      </p:sp>
      <p:sp>
        <p:nvSpPr>
          <p:cNvPr id="4" name="TextBox 3"/>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Lies Believed in Feminism</a:t>
            </a:r>
            <a:endParaRPr lang="en-US" sz="1600" b="1" dirty="0">
              <a:solidFill>
                <a:schemeClr val="bg1"/>
              </a:solidFill>
              <a:latin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81000" y="1219200"/>
            <a:ext cx="8458200" cy="51054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4" name="TextBox 13"/>
          <p:cNvSpPr txBox="1"/>
          <p:nvPr/>
        </p:nvSpPr>
        <p:spPr>
          <a:xfrm>
            <a:off x="762000" y="1524000"/>
            <a:ext cx="7848600" cy="4401205"/>
          </a:xfrm>
          <a:prstGeom prst="rect">
            <a:avLst/>
          </a:prstGeom>
          <a:noFill/>
        </p:spPr>
        <p:txBody>
          <a:bodyPr wrap="square" rtlCol="0">
            <a:spAutoFit/>
          </a:bodyPr>
          <a:lstStyle/>
          <a:p>
            <a:pPr marL="346075" indent="-346075">
              <a:spcAft>
                <a:spcPts val="600"/>
              </a:spcAft>
              <a:buFont typeface="+mj-lt"/>
              <a:buAutoNum type="arabicPeriod"/>
            </a:pPr>
            <a:r>
              <a:rPr lang="en-US" sz="2600" dirty="0">
                <a:solidFill>
                  <a:schemeClr val="bg1"/>
                </a:solidFill>
                <a:latin typeface="Helvetica"/>
              </a:rPr>
              <a:t>Submission is a sign of </a:t>
            </a:r>
            <a:r>
              <a:rPr lang="en-US" sz="2600" b="1" u="sng" dirty="0">
                <a:solidFill>
                  <a:srgbClr val="B76EFF"/>
                </a:solidFill>
                <a:latin typeface="Helvetica"/>
              </a:rPr>
              <a:t>weakness</a:t>
            </a:r>
            <a:r>
              <a:rPr lang="en-US" sz="2600" dirty="0">
                <a:solidFill>
                  <a:srgbClr val="B76EFF"/>
                </a:solidFill>
                <a:latin typeface="Helvetica"/>
              </a:rPr>
              <a:t> </a:t>
            </a:r>
            <a:r>
              <a:rPr lang="en-US" sz="2600" dirty="0">
                <a:solidFill>
                  <a:srgbClr val="FFFFFF"/>
                </a:solidFill>
                <a:latin typeface="Helvetica"/>
              </a:rPr>
              <a:t>and</a:t>
            </a:r>
            <a:r>
              <a:rPr lang="en-US" sz="2600" dirty="0">
                <a:latin typeface="Helvetica"/>
              </a:rPr>
              <a:t> </a:t>
            </a:r>
            <a:r>
              <a:rPr lang="en-US" sz="2600" b="1" u="sng" dirty="0">
                <a:solidFill>
                  <a:srgbClr val="B76EFF"/>
                </a:solidFill>
                <a:latin typeface="Helvetica"/>
              </a:rPr>
              <a:t>inferiority</a:t>
            </a:r>
            <a:r>
              <a:rPr lang="en-US" sz="2600" dirty="0">
                <a:latin typeface="Helvetica"/>
              </a:rPr>
              <a:t>.</a:t>
            </a:r>
            <a:endParaRPr lang="en-US" sz="2600" u="sng" dirty="0">
              <a:latin typeface="Helvetica"/>
            </a:endParaRPr>
          </a:p>
          <a:p>
            <a:pPr marL="346075" indent="-346075">
              <a:spcAft>
                <a:spcPts val="600"/>
              </a:spcAft>
              <a:buFont typeface="+mj-lt"/>
              <a:buAutoNum type="arabicPeriod"/>
            </a:pPr>
            <a:r>
              <a:rPr lang="en-US" sz="2600" dirty="0">
                <a:solidFill>
                  <a:srgbClr val="FFFFFF"/>
                </a:solidFill>
                <a:latin typeface="Helvetica"/>
              </a:rPr>
              <a:t>Personal</a:t>
            </a:r>
            <a:r>
              <a:rPr lang="en-US" sz="2600" dirty="0">
                <a:latin typeface="Helvetica"/>
              </a:rPr>
              <a:t> </a:t>
            </a:r>
            <a:r>
              <a:rPr lang="en-US" sz="2600" b="1" u="sng" dirty="0">
                <a:solidFill>
                  <a:srgbClr val="B76EFF"/>
                </a:solidFill>
                <a:latin typeface="Helvetica"/>
              </a:rPr>
              <a:t>role</a:t>
            </a:r>
            <a:r>
              <a:rPr lang="en-US" sz="2600" dirty="0">
                <a:solidFill>
                  <a:srgbClr val="B76EFF"/>
                </a:solidFill>
                <a:latin typeface="Helvetica"/>
              </a:rPr>
              <a:t> </a:t>
            </a:r>
            <a:r>
              <a:rPr lang="en-US" sz="2600" dirty="0">
                <a:solidFill>
                  <a:srgbClr val="FFFFFF"/>
                </a:solidFill>
                <a:latin typeface="Helvetica"/>
              </a:rPr>
              <a:t>= personal </a:t>
            </a:r>
            <a:r>
              <a:rPr lang="en-US" sz="2600" b="1" u="sng" dirty="0">
                <a:solidFill>
                  <a:srgbClr val="B76EFF"/>
                </a:solidFill>
                <a:latin typeface="Helvetica"/>
              </a:rPr>
              <a:t>worth</a:t>
            </a:r>
          </a:p>
          <a:p>
            <a:pPr marL="346075" indent="-346075">
              <a:spcAft>
                <a:spcPts val="600"/>
              </a:spcAft>
              <a:buFont typeface="+mj-lt"/>
              <a:buAutoNum type="arabicPeriod"/>
            </a:pPr>
            <a:r>
              <a:rPr lang="en-US" sz="2600" dirty="0">
                <a:solidFill>
                  <a:srgbClr val="FFFFFF"/>
                </a:solidFill>
                <a:latin typeface="Helvetica"/>
              </a:rPr>
              <a:t>“Dependency is </a:t>
            </a:r>
            <a:r>
              <a:rPr lang="en-US" sz="2600" b="1" u="sng" dirty="0">
                <a:solidFill>
                  <a:srgbClr val="B76EFF"/>
                </a:solidFill>
                <a:latin typeface="Helvetica"/>
              </a:rPr>
              <a:t>shameful</a:t>
            </a:r>
            <a:r>
              <a:rPr lang="en-US" sz="2600" dirty="0">
                <a:solidFill>
                  <a:srgbClr val="B76EFF"/>
                </a:solidFill>
                <a:latin typeface="Helvetica"/>
              </a:rPr>
              <a:t> </a:t>
            </a:r>
            <a:r>
              <a:rPr lang="en-US" sz="2600" dirty="0">
                <a:solidFill>
                  <a:srgbClr val="FFFFFF"/>
                </a:solidFill>
                <a:latin typeface="Helvetica"/>
              </a:rPr>
              <a:t>and </a:t>
            </a:r>
            <a:r>
              <a:rPr lang="en-US" sz="2600" b="1" u="sng" dirty="0">
                <a:solidFill>
                  <a:srgbClr val="B76EFF"/>
                </a:solidFill>
                <a:latin typeface="Helvetica"/>
              </a:rPr>
              <a:t>independence</a:t>
            </a:r>
            <a:r>
              <a:rPr lang="en-US" sz="2600" dirty="0">
                <a:solidFill>
                  <a:srgbClr val="B76EFF"/>
                </a:solidFill>
                <a:latin typeface="Helvetica"/>
              </a:rPr>
              <a:t> </a:t>
            </a:r>
            <a:r>
              <a:rPr lang="en-US" sz="2600" dirty="0">
                <a:solidFill>
                  <a:srgbClr val="FFFFFF"/>
                </a:solidFill>
                <a:latin typeface="Helvetica"/>
              </a:rPr>
              <a:t>is</a:t>
            </a:r>
            <a:r>
              <a:rPr lang="en-US" sz="2600" dirty="0">
                <a:latin typeface="Helvetica"/>
              </a:rPr>
              <a:t> </a:t>
            </a:r>
            <a:r>
              <a:rPr lang="en-US" sz="2600" dirty="0">
                <a:solidFill>
                  <a:srgbClr val="FFFFFF"/>
                </a:solidFill>
                <a:latin typeface="Helvetica"/>
              </a:rPr>
              <a:t>the best choice for women.”</a:t>
            </a:r>
          </a:p>
          <a:p>
            <a:pPr marL="346075" indent="-346075">
              <a:spcAft>
                <a:spcPts val="600"/>
              </a:spcAft>
              <a:buFont typeface="+mj-lt"/>
              <a:buAutoNum type="arabicPeriod"/>
            </a:pPr>
            <a:r>
              <a:rPr lang="en-US" sz="2600" dirty="0">
                <a:solidFill>
                  <a:srgbClr val="FFFFFF"/>
                </a:solidFill>
                <a:latin typeface="Helvetica"/>
              </a:rPr>
              <a:t>“Others are to </a:t>
            </a:r>
            <a:r>
              <a:rPr lang="en-US" sz="2600" b="1" u="sng" dirty="0">
                <a:solidFill>
                  <a:srgbClr val="B76EFF"/>
                </a:solidFill>
                <a:latin typeface="Helvetica"/>
              </a:rPr>
              <a:t>blame</a:t>
            </a:r>
            <a:r>
              <a:rPr lang="en-US" sz="2600" dirty="0">
                <a:solidFill>
                  <a:srgbClr val="B76EFF"/>
                </a:solidFill>
                <a:latin typeface="Helvetica"/>
              </a:rPr>
              <a:t> </a:t>
            </a:r>
            <a:r>
              <a:rPr lang="en-US" sz="2600" dirty="0">
                <a:solidFill>
                  <a:srgbClr val="FFFFFF"/>
                </a:solidFill>
                <a:latin typeface="Helvetica"/>
              </a:rPr>
              <a:t>for my insecurity, discontent, and unhappiness.” This is a general denial of </a:t>
            </a:r>
            <a:r>
              <a:rPr lang="en-US" sz="2600" b="1" u="sng" dirty="0">
                <a:solidFill>
                  <a:srgbClr val="B76EFF"/>
                </a:solidFill>
                <a:latin typeface="Helvetica"/>
              </a:rPr>
              <a:t>personal</a:t>
            </a:r>
            <a:r>
              <a:rPr lang="en-US" sz="2600" u="sng" dirty="0">
                <a:solidFill>
                  <a:srgbClr val="B76EFF"/>
                </a:solidFill>
                <a:latin typeface="Helvetica"/>
              </a:rPr>
              <a:t> </a:t>
            </a:r>
            <a:r>
              <a:rPr lang="en-US" sz="2600" b="1" u="sng" dirty="0">
                <a:solidFill>
                  <a:srgbClr val="B76EFF"/>
                </a:solidFill>
                <a:latin typeface="Helvetica"/>
              </a:rPr>
              <a:t>responsibility</a:t>
            </a:r>
            <a:r>
              <a:rPr lang="en-US" sz="2600" dirty="0">
                <a:solidFill>
                  <a:srgbClr val="FFFFFF"/>
                </a:solidFill>
                <a:latin typeface="Helvetica"/>
              </a:rPr>
              <a:t>.</a:t>
            </a:r>
          </a:p>
          <a:p>
            <a:pPr marL="346075" indent="-346075">
              <a:spcAft>
                <a:spcPts val="600"/>
              </a:spcAft>
              <a:buFont typeface="+mj-lt"/>
              <a:buAutoNum type="arabicPeriod"/>
            </a:pPr>
            <a:r>
              <a:rPr lang="en-US" sz="2600" dirty="0">
                <a:solidFill>
                  <a:srgbClr val="FFFFFF"/>
                </a:solidFill>
                <a:latin typeface="Helvetica"/>
              </a:rPr>
              <a:t>“I am most </a:t>
            </a:r>
            <a:r>
              <a:rPr lang="en-US" sz="2600" b="1" u="sng" dirty="0">
                <a:solidFill>
                  <a:srgbClr val="B76EFF"/>
                </a:solidFill>
                <a:latin typeface="Helvetica"/>
              </a:rPr>
              <a:t>important</a:t>
            </a:r>
            <a:r>
              <a:rPr lang="en-US" sz="2600" dirty="0">
                <a:solidFill>
                  <a:srgbClr val="FFFFFF"/>
                </a:solidFill>
                <a:latin typeface="Helvetica"/>
              </a:rPr>
              <a:t>”—another expression of </a:t>
            </a:r>
            <a:r>
              <a:rPr lang="en-US" sz="2600" b="1" u="sng" dirty="0">
                <a:solidFill>
                  <a:srgbClr val="B76EFF"/>
                </a:solidFill>
                <a:latin typeface="Helvetica"/>
              </a:rPr>
              <a:t>self-centeredness</a:t>
            </a:r>
            <a:r>
              <a:rPr lang="en-US" sz="2600" dirty="0">
                <a:solidFill>
                  <a:srgbClr val="FFFFFF"/>
                </a:solidFill>
                <a:latin typeface="Helvetica"/>
              </a:rPr>
              <a:t>.</a:t>
            </a:r>
          </a:p>
        </p:txBody>
      </p:sp>
      <p:sp>
        <p:nvSpPr>
          <p:cNvPr id="5" name="TextBox 4"/>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Lies Believed in Feminism</a:t>
            </a:r>
            <a:endParaRPr lang="en-US" sz="1600" b="1" dirty="0">
              <a:solidFill>
                <a:schemeClr val="bg1"/>
              </a:solidFill>
              <a:latin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fade">
                                      <p:cBhvr>
                                        <p:cTn id="7" dur="500"/>
                                        <p:tgtEl>
                                          <p:spTgt spid="1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4" end="4"/>
                                            </p:txEl>
                                          </p:spTgt>
                                        </p:tgtEl>
                                        <p:attrNameLst>
                                          <p:attrName>style.visibility</p:attrName>
                                        </p:attrNameLst>
                                      </p:cBhvr>
                                      <p:to>
                                        <p:strVal val="visible"/>
                                      </p:to>
                                    </p:set>
                                    <p:animEffect transition="in" filter="fade">
                                      <p:cBhvr>
                                        <p:cTn id="12"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5" name="Rectangle 14"/>
          <p:cNvSpPr/>
          <p:nvPr/>
        </p:nvSpPr>
        <p:spPr>
          <a:xfrm>
            <a:off x="0" y="1219200"/>
            <a:ext cx="9144000" cy="5638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grpSp>
        <p:nvGrpSpPr>
          <p:cNvPr id="17" name="Group 16"/>
          <p:cNvGrpSpPr/>
          <p:nvPr/>
        </p:nvGrpSpPr>
        <p:grpSpPr>
          <a:xfrm>
            <a:off x="685799" y="1295400"/>
            <a:ext cx="8001001" cy="5410200"/>
            <a:chOff x="685799" y="1295400"/>
            <a:chExt cx="8001001" cy="5410200"/>
          </a:xfrm>
        </p:grpSpPr>
        <p:sp>
          <p:nvSpPr>
            <p:cNvPr id="10" name="TextBox 9"/>
            <p:cNvSpPr txBox="1"/>
            <p:nvPr/>
          </p:nvSpPr>
          <p:spPr>
            <a:xfrm>
              <a:off x="3505200" y="1295400"/>
              <a:ext cx="2514600" cy="646331"/>
            </a:xfrm>
            <a:prstGeom prst="rect">
              <a:avLst/>
            </a:prstGeom>
            <a:noFill/>
          </p:spPr>
          <p:txBody>
            <a:bodyPr wrap="square" rtlCol="0">
              <a:spAutoFit/>
            </a:bodyPr>
            <a:lstStyle/>
            <a:p>
              <a:pPr algn="ctr"/>
              <a:r>
                <a:rPr lang="en-US" sz="3600" b="1" dirty="0">
                  <a:solidFill>
                    <a:srgbClr val="FFFFFF"/>
                  </a:solidFill>
                  <a:latin typeface="Helvetica"/>
                </a:rPr>
                <a:t>Men Sin</a:t>
              </a:r>
            </a:p>
          </p:txBody>
        </p:sp>
        <p:sp>
          <p:nvSpPr>
            <p:cNvPr id="11" name="TextBox 10"/>
            <p:cNvSpPr txBox="1"/>
            <p:nvPr/>
          </p:nvSpPr>
          <p:spPr>
            <a:xfrm>
              <a:off x="2895600" y="6019800"/>
              <a:ext cx="3657600" cy="646331"/>
            </a:xfrm>
            <a:prstGeom prst="rect">
              <a:avLst/>
            </a:prstGeom>
            <a:noFill/>
          </p:spPr>
          <p:txBody>
            <a:bodyPr wrap="square" rtlCol="0">
              <a:spAutoFit/>
            </a:bodyPr>
            <a:lstStyle/>
            <a:p>
              <a:pPr algn="ctr"/>
              <a:r>
                <a:rPr lang="en-US" sz="3600" b="1" dirty="0">
                  <a:solidFill>
                    <a:srgbClr val="FFFFFF"/>
                  </a:solidFill>
                  <a:latin typeface="Helvetica"/>
                </a:rPr>
                <a:t>Women Sin</a:t>
              </a:r>
            </a:p>
          </p:txBody>
        </p:sp>
        <p:sp>
          <p:nvSpPr>
            <p:cNvPr id="12" name="Curved Left Arrow 11"/>
            <p:cNvSpPr/>
            <p:nvPr/>
          </p:nvSpPr>
          <p:spPr>
            <a:xfrm rot="10800000">
              <a:off x="685799" y="1371600"/>
              <a:ext cx="2133600" cy="5105400"/>
            </a:xfrm>
            <a:prstGeom prst="curvedLeftArrow">
              <a:avLst/>
            </a:prstGeom>
            <a:solidFill>
              <a:srgbClr val="B76EFF"/>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a:endParaRPr>
            </a:p>
          </p:txBody>
        </p:sp>
        <p:sp>
          <p:nvSpPr>
            <p:cNvPr id="13" name="Curved Left Arrow 12"/>
            <p:cNvSpPr/>
            <p:nvPr/>
          </p:nvSpPr>
          <p:spPr>
            <a:xfrm>
              <a:off x="6553200" y="1447800"/>
              <a:ext cx="2133600" cy="5257800"/>
            </a:xfrm>
            <a:prstGeom prst="curvedLeftArrow">
              <a:avLst/>
            </a:prstGeom>
            <a:solidFill>
              <a:srgbClr val="B76EFF"/>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a:endParaRPr>
            </a:p>
          </p:txBody>
        </p:sp>
      </p:grpSp>
      <p:sp>
        <p:nvSpPr>
          <p:cNvPr id="9" name="TextBox 8"/>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Lies Believed in Feminism</a:t>
            </a:r>
            <a:endParaRPr lang="en-US" sz="1600" b="1" dirty="0">
              <a:solidFill>
                <a:schemeClr val="bg1"/>
              </a:solidFill>
              <a:latin typeface="Helvetica"/>
            </a:endParaRPr>
          </a:p>
        </p:txBody>
      </p:sp>
      <p:sp>
        <p:nvSpPr>
          <p:cNvPr id="14" name="TextBox 13"/>
          <p:cNvSpPr txBox="1"/>
          <p:nvPr/>
        </p:nvSpPr>
        <p:spPr>
          <a:xfrm>
            <a:off x="1905000" y="1981200"/>
            <a:ext cx="5562600" cy="3970318"/>
          </a:xfrm>
          <a:prstGeom prst="rect">
            <a:avLst/>
          </a:prstGeom>
          <a:solidFill>
            <a:srgbClr val="403152">
              <a:alpha val="69804"/>
            </a:srgbClr>
          </a:solidFill>
        </p:spPr>
        <p:txBody>
          <a:bodyPr wrap="square" lIns="182880" tIns="182880" rIns="182880" bIns="182880" rtlCol="0">
            <a:spAutoFit/>
          </a:bodyPr>
          <a:lstStyle/>
          <a:p>
            <a:r>
              <a:rPr lang="en-US" sz="2600" dirty="0">
                <a:solidFill>
                  <a:schemeClr val="bg1"/>
                </a:solidFill>
                <a:latin typeface="Helvetica"/>
              </a:rPr>
              <a:t>“</a:t>
            </a:r>
            <a:r>
              <a:rPr lang="en-US" sz="2600" b="1" u="sng" dirty="0">
                <a:solidFill>
                  <a:schemeClr val="bg1"/>
                </a:solidFill>
                <a:latin typeface="Helvetica"/>
              </a:rPr>
              <a:t>Women</a:t>
            </a:r>
            <a:r>
              <a:rPr lang="en-US" sz="2600" dirty="0">
                <a:solidFill>
                  <a:schemeClr val="bg1"/>
                </a:solidFill>
                <a:latin typeface="Helvetica"/>
              </a:rPr>
              <a:t> sin against </a:t>
            </a:r>
            <a:r>
              <a:rPr lang="en-US" sz="2600" b="1" u="sng" dirty="0">
                <a:solidFill>
                  <a:schemeClr val="bg1"/>
                </a:solidFill>
                <a:latin typeface="Helvetica"/>
              </a:rPr>
              <a:t>men</a:t>
            </a:r>
            <a:r>
              <a:rPr lang="en-US" sz="2600" dirty="0">
                <a:solidFill>
                  <a:schemeClr val="bg1"/>
                </a:solidFill>
                <a:latin typeface="Helvetica"/>
              </a:rPr>
              <a:t>, and </a:t>
            </a:r>
            <a:r>
              <a:rPr lang="en-US" sz="2600" b="1" u="sng" dirty="0">
                <a:solidFill>
                  <a:schemeClr val="bg1"/>
                </a:solidFill>
                <a:latin typeface="Helvetica"/>
              </a:rPr>
              <a:t>men</a:t>
            </a:r>
            <a:r>
              <a:rPr lang="en-US" sz="2600" dirty="0">
                <a:solidFill>
                  <a:schemeClr val="bg1"/>
                </a:solidFill>
                <a:latin typeface="Helvetica"/>
              </a:rPr>
              <a:t> sin against </a:t>
            </a:r>
            <a:r>
              <a:rPr lang="en-US" sz="2600" b="1" u="sng" dirty="0">
                <a:solidFill>
                  <a:schemeClr val="bg1"/>
                </a:solidFill>
                <a:latin typeface="Helvetica"/>
              </a:rPr>
              <a:t>women</a:t>
            </a:r>
            <a:r>
              <a:rPr lang="en-US" sz="2600" dirty="0">
                <a:solidFill>
                  <a:schemeClr val="bg1"/>
                </a:solidFill>
                <a:latin typeface="Helvetica"/>
              </a:rPr>
              <a:t>, and everyone sins against God and falls short of His standard of holiness and perfection. Sin is the reason men have oppressed women and women have usurped men.” 	</a:t>
            </a:r>
          </a:p>
          <a:p>
            <a:pPr algn="r"/>
            <a:r>
              <a:rPr lang="en-US" sz="2600" dirty="0">
                <a:solidFill>
                  <a:schemeClr val="bg1"/>
                </a:solidFill>
                <a:latin typeface="Helvetica"/>
              </a:rPr>
              <a:t>Carolyn </a:t>
            </a:r>
            <a:r>
              <a:rPr lang="en-US" sz="2600" dirty="0" err="1">
                <a:solidFill>
                  <a:schemeClr val="bg1"/>
                </a:solidFill>
                <a:latin typeface="Helvetica"/>
              </a:rPr>
              <a:t>McCulley</a:t>
            </a:r>
            <a:endParaRPr lang="en-US" sz="2600" dirty="0">
              <a:solidFill>
                <a:schemeClr val="bg1"/>
              </a:solidFill>
              <a:latin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304800" y="1219200"/>
            <a:ext cx="8458200" cy="51054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4" name="TextBox 13"/>
          <p:cNvSpPr txBox="1"/>
          <p:nvPr/>
        </p:nvSpPr>
        <p:spPr>
          <a:xfrm>
            <a:off x="685800" y="1692056"/>
            <a:ext cx="7924800" cy="3970318"/>
          </a:xfrm>
          <a:prstGeom prst="rect">
            <a:avLst/>
          </a:prstGeom>
          <a:noFill/>
        </p:spPr>
        <p:txBody>
          <a:bodyPr wrap="square" rtlCol="0">
            <a:spAutoFit/>
          </a:bodyPr>
          <a:lstStyle/>
          <a:p>
            <a:r>
              <a:rPr lang="en-US" sz="2800" dirty="0">
                <a:solidFill>
                  <a:srgbClr val="FFFFFF"/>
                </a:solidFill>
                <a:latin typeface="Helvetica"/>
              </a:rPr>
              <a:t>Success in the feminist movement</a:t>
            </a:r>
          </a:p>
          <a:p>
            <a:endParaRPr lang="en-US" sz="2800" dirty="0">
              <a:solidFill>
                <a:srgbClr val="FFFFFF"/>
              </a:solidFill>
              <a:latin typeface="Helvetica"/>
            </a:endParaRPr>
          </a:p>
          <a:p>
            <a:endParaRPr lang="en-US" sz="2800" dirty="0">
              <a:solidFill>
                <a:srgbClr val="FFFFFF"/>
              </a:solidFill>
              <a:latin typeface="Helvetica"/>
            </a:endParaRPr>
          </a:p>
          <a:p>
            <a:endParaRPr lang="en-US" sz="2800" dirty="0">
              <a:solidFill>
                <a:srgbClr val="FFFFFF"/>
              </a:solidFill>
              <a:latin typeface="Helvetica"/>
            </a:endParaRPr>
          </a:p>
          <a:p>
            <a:r>
              <a:rPr lang="en-US" sz="2800" dirty="0">
                <a:solidFill>
                  <a:srgbClr val="FFFFFF"/>
                </a:solidFill>
                <a:latin typeface="Helvetica"/>
              </a:rPr>
              <a:t>People rejected God’s </a:t>
            </a:r>
            <a:r>
              <a:rPr lang="en-US" sz="2800" b="1" u="sng" dirty="0">
                <a:solidFill>
                  <a:srgbClr val="B76EFF"/>
                </a:solidFill>
                <a:latin typeface="Helvetica"/>
              </a:rPr>
              <a:t>truth</a:t>
            </a:r>
            <a:r>
              <a:rPr lang="en-US" sz="2800" dirty="0">
                <a:solidFill>
                  <a:srgbClr val="B76EFF"/>
                </a:solidFill>
                <a:latin typeface="Helvetica"/>
              </a:rPr>
              <a:t> </a:t>
            </a:r>
            <a:r>
              <a:rPr lang="en-US" sz="2800" dirty="0">
                <a:solidFill>
                  <a:srgbClr val="FFFFFF"/>
                </a:solidFill>
                <a:latin typeface="Helvetica"/>
              </a:rPr>
              <a:t>and instead </a:t>
            </a:r>
            <a:r>
              <a:rPr lang="en-US" sz="2800" b="1" u="sng" dirty="0">
                <a:solidFill>
                  <a:srgbClr val="B76EFF"/>
                </a:solidFill>
                <a:latin typeface="Helvetica"/>
              </a:rPr>
              <a:t>redefined</a:t>
            </a:r>
            <a:r>
              <a:rPr lang="en-US" sz="2800" dirty="0">
                <a:solidFill>
                  <a:srgbClr val="B76EFF"/>
                </a:solidFill>
                <a:latin typeface="Helvetica"/>
              </a:rPr>
              <a:t> </a:t>
            </a:r>
            <a:r>
              <a:rPr lang="en-US" sz="2800" dirty="0">
                <a:solidFill>
                  <a:srgbClr val="FFFFFF"/>
                </a:solidFill>
                <a:latin typeface="Helvetica"/>
              </a:rPr>
              <a:t>truth according to personal </a:t>
            </a:r>
            <a:r>
              <a:rPr lang="en-US" sz="2800" b="1" u="sng" dirty="0">
                <a:solidFill>
                  <a:srgbClr val="B76EFF"/>
                </a:solidFill>
                <a:latin typeface="Helvetica"/>
              </a:rPr>
              <a:t>feelings</a:t>
            </a:r>
            <a:r>
              <a:rPr lang="en-US" sz="2800" dirty="0">
                <a:solidFill>
                  <a:srgbClr val="FFFFFF"/>
                </a:solidFill>
                <a:latin typeface="Helvetica"/>
              </a:rPr>
              <a:t>.</a:t>
            </a:r>
          </a:p>
          <a:p>
            <a:endParaRPr lang="en-US" sz="2800" dirty="0">
              <a:solidFill>
                <a:srgbClr val="FFFFFF"/>
              </a:solidFill>
              <a:latin typeface="Helvetica"/>
            </a:endParaRPr>
          </a:p>
          <a:p>
            <a:endParaRPr lang="en-US" sz="2800" dirty="0">
              <a:solidFill>
                <a:srgbClr val="FFFFFF"/>
              </a:solidFill>
              <a:latin typeface="Helvetica"/>
            </a:endParaRPr>
          </a:p>
          <a:p>
            <a:endParaRPr lang="en-US" sz="2800" dirty="0">
              <a:solidFill>
                <a:srgbClr val="FFFFFF"/>
              </a:solidFill>
              <a:latin typeface="Helvetica"/>
            </a:endParaRPr>
          </a:p>
        </p:txBody>
      </p:sp>
      <p:sp>
        <p:nvSpPr>
          <p:cNvPr id="16" name="TextBox 15"/>
          <p:cNvSpPr txBox="1"/>
          <p:nvPr/>
        </p:nvSpPr>
        <p:spPr>
          <a:xfrm>
            <a:off x="304800" y="5007114"/>
            <a:ext cx="8458200" cy="707886"/>
          </a:xfrm>
          <a:prstGeom prst="rect">
            <a:avLst/>
          </a:prstGeom>
          <a:solidFill>
            <a:srgbClr val="B165AC">
              <a:alpha val="69804"/>
            </a:srgbClr>
          </a:solidFill>
        </p:spPr>
        <p:txBody>
          <a:bodyPr wrap="square" tIns="137160" bIns="137160" rtlCol="0">
            <a:spAutoFit/>
          </a:bodyPr>
          <a:lstStyle/>
          <a:p>
            <a:pPr algn="ctr"/>
            <a:r>
              <a:rPr lang="en-US" sz="2800" b="1" dirty="0">
                <a:solidFill>
                  <a:schemeClr val="bg1"/>
                </a:solidFill>
                <a:latin typeface="Helvetica"/>
              </a:rPr>
              <a:t>LIE: “Truth is how you feel about something.”</a:t>
            </a:r>
          </a:p>
        </p:txBody>
      </p:sp>
      <p:sp>
        <p:nvSpPr>
          <p:cNvPr id="17" name="Down Arrow 16"/>
          <p:cNvSpPr/>
          <p:nvPr/>
        </p:nvSpPr>
        <p:spPr>
          <a:xfrm>
            <a:off x="4191000" y="2438400"/>
            <a:ext cx="762000" cy="838200"/>
          </a:xfrm>
          <a:prstGeom prst="downArrow">
            <a:avLst/>
          </a:prstGeom>
          <a:solidFill>
            <a:srgbClr val="B165AC"/>
          </a:solidFill>
          <a:ln>
            <a:solidFill>
              <a:srgbClr val="B165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Helvetica"/>
            </a:endParaRPr>
          </a:p>
        </p:txBody>
      </p:sp>
      <p:sp>
        <p:nvSpPr>
          <p:cNvPr id="7" name="TextBox 6"/>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000" b="1" dirty="0">
                <a:solidFill>
                  <a:schemeClr val="bg1"/>
                </a:solidFill>
                <a:latin typeface="Helvetica"/>
              </a:rPr>
              <a:t>Be Transformed by the Renewing of the Mind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4" end="4"/>
                                            </p:txEl>
                                          </p:spTgt>
                                        </p:tgtEl>
                                        <p:attrNameLst>
                                          <p:attrName>style.visibility</p:attrName>
                                        </p:attrNameLst>
                                      </p:cBhvr>
                                      <p:to>
                                        <p:strVal val="visible"/>
                                      </p:to>
                                    </p:set>
                                    <p:animEffect transition="in" filter="fade">
                                      <p:cBhvr>
                                        <p:cTn id="7" dur="500"/>
                                        <p:tgtEl>
                                          <p:spTgt spid="14">
                                            <p:txEl>
                                              <p:pRg st="4" end="4"/>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304800" y="1219200"/>
            <a:ext cx="8458200" cy="51054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4" name="TextBox 13"/>
          <p:cNvSpPr txBox="1"/>
          <p:nvPr/>
        </p:nvSpPr>
        <p:spPr>
          <a:xfrm>
            <a:off x="685800" y="1524000"/>
            <a:ext cx="7696200" cy="4493538"/>
          </a:xfrm>
          <a:prstGeom prst="rect">
            <a:avLst/>
          </a:prstGeom>
          <a:noFill/>
        </p:spPr>
        <p:txBody>
          <a:bodyPr wrap="square" rtlCol="0">
            <a:spAutoFit/>
          </a:bodyPr>
          <a:lstStyle/>
          <a:p>
            <a:r>
              <a:rPr lang="en-US" sz="2600" dirty="0">
                <a:solidFill>
                  <a:schemeClr val="bg1"/>
                </a:solidFill>
                <a:latin typeface="Helvetica"/>
              </a:rPr>
              <a:t>Test all things against the standard of the absolute, unchanging </a:t>
            </a:r>
            <a:r>
              <a:rPr lang="en-US" sz="2600" b="1" u="sng" dirty="0">
                <a:solidFill>
                  <a:srgbClr val="B76EFF"/>
                </a:solidFill>
                <a:latin typeface="Helvetica"/>
              </a:rPr>
              <a:t>Word of God</a:t>
            </a:r>
            <a:r>
              <a:rPr lang="en-US" sz="2600" dirty="0">
                <a:solidFill>
                  <a:schemeClr val="bg1"/>
                </a:solidFill>
                <a:latin typeface="Helvetica"/>
              </a:rPr>
              <a:t>.</a:t>
            </a:r>
          </a:p>
          <a:p>
            <a:endParaRPr lang="en-US" sz="2600" dirty="0">
              <a:solidFill>
                <a:schemeClr val="bg1"/>
              </a:solidFill>
              <a:latin typeface="Helvetica"/>
            </a:endParaRPr>
          </a:p>
          <a:p>
            <a:endParaRPr lang="en-US" sz="2600" dirty="0">
              <a:solidFill>
                <a:schemeClr val="bg1"/>
              </a:solidFill>
              <a:latin typeface="Helvetica"/>
            </a:endParaRPr>
          </a:p>
          <a:p>
            <a:r>
              <a:rPr lang="en-US" sz="2600" dirty="0">
                <a:solidFill>
                  <a:schemeClr val="bg1"/>
                </a:solidFill>
                <a:latin typeface="Helvetica"/>
              </a:rPr>
              <a:t>Renew our minds by testing it against a standard.</a:t>
            </a:r>
          </a:p>
          <a:p>
            <a:endParaRPr lang="en-US" sz="2600" dirty="0">
              <a:solidFill>
                <a:schemeClr val="bg1"/>
              </a:solidFill>
              <a:latin typeface="Helvetica"/>
            </a:endParaRPr>
          </a:p>
          <a:p>
            <a:endParaRPr lang="en-US" sz="2600" dirty="0">
              <a:solidFill>
                <a:schemeClr val="bg1"/>
              </a:solidFill>
              <a:latin typeface="Helvetica"/>
            </a:endParaRPr>
          </a:p>
          <a:p>
            <a:r>
              <a:rPr lang="en-US" sz="2600" dirty="0">
                <a:solidFill>
                  <a:schemeClr val="bg1"/>
                </a:solidFill>
                <a:latin typeface="Helvetica"/>
              </a:rPr>
              <a:t>Keep from falling into the lies of the world by renewing our minds.</a:t>
            </a:r>
          </a:p>
          <a:p>
            <a:endParaRPr lang="en-US" sz="2600" dirty="0">
              <a:solidFill>
                <a:schemeClr val="bg1"/>
              </a:solidFill>
              <a:latin typeface="Helvetica"/>
            </a:endParaRPr>
          </a:p>
          <a:p>
            <a:pPr algn="r"/>
            <a:r>
              <a:rPr lang="en-US" sz="2600" b="1" dirty="0">
                <a:solidFill>
                  <a:schemeClr val="bg1"/>
                </a:solidFill>
                <a:latin typeface="Helvetica"/>
              </a:rPr>
              <a:t>Romans 12:2</a:t>
            </a:r>
          </a:p>
        </p:txBody>
      </p:sp>
      <p:sp>
        <p:nvSpPr>
          <p:cNvPr id="17" name="Down Arrow 16"/>
          <p:cNvSpPr/>
          <p:nvPr/>
        </p:nvSpPr>
        <p:spPr>
          <a:xfrm rot="10800000">
            <a:off x="7086600" y="4800598"/>
            <a:ext cx="609600" cy="685801"/>
          </a:xfrm>
          <a:prstGeom prst="downArrow">
            <a:avLst/>
          </a:prstGeom>
          <a:solidFill>
            <a:srgbClr val="B1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Helvetica"/>
            </a:endParaRPr>
          </a:p>
        </p:txBody>
      </p:sp>
      <p:sp>
        <p:nvSpPr>
          <p:cNvPr id="7" name="Down Arrow 6"/>
          <p:cNvSpPr/>
          <p:nvPr/>
        </p:nvSpPr>
        <p:spPr>
          <a:xfrm rot="10800000">
            <a:off x="5715001" y="3657599"/>
            <a:ext cx="533400" cy="609600"/>
          </a:xfrm>
          <a:prstGeom prst="downArrow">
            <a:avLst/>
          </a:prstGeom>
          <a:solidFill>
            <a:srgbClr val="B1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Helvetica"/>
            </a:endParaRPr>
          </a:p>
        </p:txBody>
      </p:sp>
      <p:sp>
        <p:nvSpPr>
          <p:cNvPr id="8" name="Down Arrow 7"/>
          <p:cNvSpPr/>
          <p:nvPr/>
        </p:nvSpPr>
        <p:spPr>
          <a:xfrm rot="10800000">
            <a:off x="4648200" y="2286000"/>
            <a:ext cx="609600" cy="685801"/>
          </a:xfrm>
          <a:prstGeom prst="downArrow">
            <a:avLst/>
          </a:prstGeom>
          <a:solidFill>
            <a:srgbClr val="B1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Helvetica"/>
            </a:endParaRPr>
          </a:p>
        </p:txBody>
      </p:sp>
      <p:sp>
        <p:nvSpPr>
          <p:cNvPr id="9" name="TextBox 8"/>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000" b="1" dirty="0">
                <a:solidFill>
                  <a:schemeClr val="bg1"/>
                </a:solidFill>
                <a:latin typeface="Helvetica"/>
              </a:rPr>
              <a:t>Be Transformed by the Renewing of the Mind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6" end="6"/>
                                            </p:txEl>
                                          </p:spTgt>
                                        </p:tgtEl>
                                        <p:attrNameLst>
                                          <p:attrName>style.visibility</p:attrName>
                                        </p:attrNameLst>
                                      </p:cBhvr>
                                      <p:to>
                                        <p:strVal val="visible"/>
                                      </p:to>
                                    </p:set>
                                    <p:animEffect transition="in" filter="fade">
                                      <p:cBhvr>
                                        <p:cTn id="7" dur="500"/>
                                        <p:tgtEl>
                                          <p:spTgt spid="14">
                                            <p:txEl>
                                              <p:pRg st="6" end="6"/>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animEffect transition="in" filter="fade">
                                      <p:cBhvr>
                                        <p:cTn id="15" dur="500"/>
                                        <p:tgtEl>
                                          <p:spTgt spid="14">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0" y="5791200"/>
            <a:ext cx="9144000" cy="914400"/>
          </a:xfrm>
          <a:prstGeom prst="rect">
            <a:avLst/>
          </a:prstGeom>
          <a:solidFill>
            <a:schemeClr val="tx1">
              <a:alpha val="30000"/>
            </a:schemeClr>
          </a:solidFill>
          <a:ln w="9525">
            <a:noFill/>
            <a:miter lim="800000"/>
            <a:headEnd/>
            <a:tailEnd/>
          </a:ln>
        </p:spPr>
        <p:txBody>
          <a:bodyPr lIns="182880" tIns="274320" rIns="182880"/>
          <a:lstStyle/>
          <a:p>
            <a:pPr marL="228600"/>
            <a:r>
              <a:rPr lang="en-US" sz="3200" b="1" dirty="0">
                <a:solidFill>
                  <a:schemeClr val="bg1"/>
                </a:solidFill>
                <a:latin typeface="Helvetica"/>
              </a:rPr>
              <a:t>Philippians 2:5-11</a:t>
            </a:r>
            <a:endParaRPr lang="en-US" sz="1600" b="1" dirty="0">
              <a:solidFill>
                <a:schemeClr val="bg1"/>
              </a:solidFill>
              <a:latin typeface="Helvetic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81000"/>
            <a:ext cx="8458200" cy="5216813"/>
          </a:xfrm>
          <a:prstGeom prst="rect">
            <a:avLst/>
          </a:prstGeom>
          <a:solidFill>
            <a:schemeClr val="tx1">
              <a:alpha val="69804"/>
            </a:schemeClr>
          </a:solidFill>
        </p:spPr>
        <p:txBody>
          <a:bodyPr wrap="square" rtlCol="0">
            <a:spAutoFit/>
          </a:bodyPr>
          <a:lstStyle/>
          <a:p>
            <a:pPr marL="236538" lvl="0"/>
            <a:endParaRPr lang="en-US" sz="2200" b="1" dirty="0">
              <a:solidFill>
                <a:schemeClr val="bg1"/>
              </a:solidFill>
              <a:latin typeface="Arial" pitchFamily="34" charset="0"/>
              <a:cs typeface="Arial" pitchFamily="34" charset="0"/>
            </a:endParaRPr>
          </a:p>
          <a:p>
            <a:pPr marL="236538"/>
            <a:r>
              <a:rPr lang="en-US" sz="2200" b="1" dirty="0">
                <a:solidFill>
                  <a:schemeClr val="bg1"/>
                </a:solidFill>
                <a:latin typeface="Arial" pitchFamily="34" charset="0"/>
                <a:cs typeface="Arial" pitchFamily="34" charset="0"/>
              </a:rPr>
              <a:t>This curriculum includes images from </a:t>
            </a:r>
            <a:r>
              <a:rPr lang="en-US" sz="2200" b="1" dirty="0" err="1">
                <a:solidFill>
                  <a:schemeClr val="bg1"/>
                </a:solidFill>
                <a:latin typeface="Arial" pitchFamily="34" charset="0"/>
                <a:cs typeface="Arial" pitchFamily="34" charset="0"/>
              </a:rPr>
              <a:t>Thinkstock</a:t>
            </a:r>
            <a:r>
              <a:rPr lang="en-US" sz="2200" b="1" dirty="0">
                <a:solidFill>
                  <a:schemeClr val="bg1"/>
                </a:solidFill>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lvl="0"/>
            <a:endParaRPr lang="en-US" sz="2100" b="1"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Tug-of-War (slide background): </a:t>
            </a:r>
            <a:r>
              <a:rPr lang="en-US" sz="2000" dirty="0" err="1">
                <a:solidFill>
                  <a:schemeClr val="bg1"/>
                </a:solidFill>
                <a:latin typeface="Arial" pitchFamily="34" charset="0"/>
                <a:cs typeface="Arial" pitchFamily="34" charset="0"/>
              </a:rPr>
              <a:t>Stockbyte</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Female Fighter (slide 3): </a:t>
            </a:r>
            <a:r>
              <a:rPr lang="en-US" sz="2000" dirty="0" err="1">
                <a:solidFill>
                  <a:schemeClr val="bg1"/>
                </a:solidFill>
                <a:latin typeface="Arial" pitchFamily="34" charset="0"/>
                <a:cs typeface="Arial" pitchFamily="34" charset="0"/>
              </a:rPr>
              <a:t>iStockphoto</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Sad Housewife (slide 4): </a:t>
            </a:r>
            <a:r>
              <a:rPr lang="en-US" sz="2000" dirty="0" err="1">
                <a:solidFill>
                  <a:schemeClr val="bg1"/>
                </a:solidFill>
                <a:latin typeface="Arial" pitchFamily="34" charset="0"/>
                <a:cs typeface="Arial" pitchFamily="34" charset="0"/>
              </a:rPr>
              <a:t>iStockphoto</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Women Gossiping (slide 5): </a:t>
            </a:r>
            <a:r>
              <a:rPr lang="en-US" sz="2000" dirty="0" err="1">
                <a:solidFill>
                  <a:schemeClr val="bg1"/>
                </a:solidFill>
                <a:latin typeface="Arial" pitchFamily="34" charset="0"/>
                <a:cs typeface="Arial" pitchFamily="34" charset="0"/>
              </a:rPr>
              <a:t>Medioimages</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Photodisc</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Woman Leaving (slide 7): Noel Hendrickson/Digital Vision/</a:t>
            </a:r>
            <a:r>
              <a:rPr lang="en-US" sz="2000" dirty="0" err="1">
                <a:solidFill>
                  <a:schemeClr val="bg1"/>
                </a:solidFill>
                <a:latin typeface="Arial" pitchFamily="34" charset="0"/>
                <a:cs typeface="Arial" pitchFamily="34" charset="0"/>
              </a:rPr>
              <a:t>Thinkstock</a:t>
            </a:r>
            <a:r>
              <a:rPr lang="en-US" sz="2000" dirty="0">
                <a:solidFill>
                  <a:schemeClr val="bg1"/>
                </a:solidFill>
                <a:latin typeface="Arial" pitchFamily="34" charset="0"/>
                <a:cs typeface="Arial" pitchFamily="34" charset="0"/>
              </a:rPr>
              <a:t> </a:t>
            </a:r>
          </a:p>
          <a:p>
            <a:pPr marL="682625" indent="-446088"/>
            <a:r>
              <a:rPr lang="en-US" sz="2000" dirty="0">
                <a:solidFill>
                  <a:schemeClr val="bg1"/>
                </a:solidFill>
                <a:latin typeface="Arial" pitchFamily="34" charset="0"/>
                <a:cs typeface="Arial" pitchFamily="34" charset="0"/>
              </a:rPr>
              <a:t>Woman Power (slide 9): </a:t>
            </a:r>
            <a:r>
              <a:rPr lang="en-US" sz="2000" dirty="0" err="1">
                <a:solidFill>
                  <a:schemeClr val="bg1"/>
                </a:solidFill>
                <a:latin typeface="Arial" pitchFamily="34" charset="0"/>
                <a:cs typeface="Arial" pitchFamily="34" charset="0"/>
              </a:rPr>
              <a:t>Hemera</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Ultrasound (slide 10): Comstock/</a:t>
            </a:r>
            <a:r>
              <a:rPr lang="en-US" sz="2000" dirty="0" err="1">
                <a:solidFill>
                  <a:schemeClr val="bg1"/>
                </a:solidFill>
                <a:latin typeface="Arial" pitchFamily="34" charset="0"/>
                <a:cs typeface="Arial" pitchFamily="34" charset="0"/>
              </a:rPr>
              <a:t>Thinkstock</a:t>
            </a:r>
            <a:r>
              <a:rPr lang="en-US" sz="2000" dirty="0">
                <a:solidFill>
                  <a:schemeClr val="bg1"/>
                </a:solidFill>
                <a:latin typeface="Arial" pitchFamily="34" charset="0"/>
                <a:cs typeface="Arial" pitchFamily="34" charset="0"/>
              </a:rPr>
              <a:t> </a:t>
            </a:r>
          </a:p>
          <a:p>
            <a:pPr marL="682625" indent="-446088"/>
            <a:r>
              <a:rPr lang="en-US" sz="2000" dirty="0">
                <a:solidFill>
                  <a:schemeClr val="bg1"/>
                </a:solidFill>
                <a:latin typeface="Arial" pitchFamily="34" charset="0"/>
                <a:cs typeface="Arial" pitchFamily="34" charset="0"/>
              </a:rPr>
              <a:t>Cross at Sunset (slide 16): </a:t>
            </a:r>
            <a:r>
              <a:rPr lang="en-US" sz="2000" dirty="0" err="1">
                <a:solidFill>
                  <a:schemeClr val="bg1"/>
                </a:solidFill>
                <a:latin typeface="Arial" pitchFamily="34" charset="0"/>
                <a:cs typeface="Arial" pitchFamily="34" charset="0"/>
              </a:rPr>
              <a:t>Hemera</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r>
              <a:rPr lang="en-US" sz="2000" dirty="0">
                <a:solidFill>
                  <a:schemeClr val="bg1"/>
                </a:solidFill>
                <a:latin typeface="Arial" pitchFamily="34" charset="0"/>
                <a:cs typeface="Arial" pitchFamily="34" charset="0"/>
              </a:rPr>
              <a:t>  </a:t>
            </a:r>
          </a:p>
          <a:p>
            <a:pPr marL="682625" lvl="0" indent="-446088"/>
            <a:endParaRPr lang="en-US" sz="2100" b="1" dirty="0">
              <a:solidFill>
                <a:schemeClr val="bg1"/>
              </a:solidFill>
              <a:latin typeface="Arial" pitchFamily="34" charset="0"/>
              <a:cs typeface="Arial" pitchFamily="34" charset="0"/>
            </a:endParaRPr>
          </a:p>
          <a:p>
            <a:pPr marL="682625" lvl="0" indent="-446088"/>
            <a:endParaRPr lang="en-US" sz="2100" b="1" dirty="0">
              <a:solidFill>
                <a:schemeClr val="bg1"/>
              </a:solidFill>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chemeClr val="tx1">
              <a:alpha val="69804"/>
            </a:schemeClr>
          </a:solidFill>
        </p:spPr>
        <p:txBody>
          <a:bodyPr wrap="square" rtlCol="0">
            <a:spAutoFit/>
          </a:bodyPr>
          <a:lstStyle/>
          <a:p>
            <a:pPr lvl="0" algn="ctr"/>
            <a:endParaRPr lang="en-US" sz="2100" b="1" dirty="0">
              <a:solidFill>
                <a:schemeClr val="bg1"/>
              </a:solidFill>
              <a:latin typeface="Helvetica"/>
              <a:cs typeface="Helvetica"/>
            </a:endParaRPr>
          </a:p>
          <a:p>
            <a:pPr lvl="0" algn="ctr"/>
            <a:r>
              <a:rPr lang="en-US" sz="2100" b="1" dirty="0">
                <a:solidFill>
                  <a:schemeClr val="bg1"/>
                </a:solidFill>
                <a:latin typeface="Arial" pitchFamily="34" charset="0"/>
                <a:cs typeface="Arial" pitchFamily="34" charset="0"/>
              </a:rPr>
              <a:t>Copyright © 2011 by Gary Steward and Next Generation Resources, Inc. Illustrations Truth78. All rights reserved.</a:t>
            </a:r>
          </a:p>
          <a:p>
            <a:pPr lvl="0" algn="ctr"/>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Scripture quotations are from The Holy Bible, English</a:t>
            </a:r>
          </a:p>
          <a:p>
            <a:pPr lvl="0" algn="ctr"/>
            <a:r>
              <a:rPr lang="en-US" sz="2100" b="1" dirty="0">
                <a:solidFill>
                  <a:schemeClr val="bg1"/>
                </a:solidFill>
                <a:latin typeface="Arial" pitchFamily="34" charset="0"/>
                <a:cs typeface="Arial" pitchFamily="34" charset="0"/>
              </a:rPr>
              <a:t>Standard Version, copyright © 2001 by Crossway Bibles,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lvl="0" algn="ctr"/>
            <a:r>
              <a:rPr lang="en-US" sz="2100" b="1" dirty="0">
                <a:solidFill>
                  <a:schemeClr val="bg1"/>
                </a:solidFill>
                <a:latin typeface="Arial" pitchFamily="34" charset="0"/>
                <a:cs typeface="Arial" pitchFamily="34" charset="0"/>
              </a:rPr>
              <a:t>This publication includes images from </a:t>
            </a:r>
            <a:br>
              <a:rPr lang="en-US" sz="2100" b="1" dirty="0">
                <a:solidFill>
                  <a:schemeClr val="bg1"/>
                </a:solidFill>
                <a:latin typeface="Arial" pitchFamily="34" charset="0"/>
                <a:cs typeface="Arial" pitchFamily="34" charset="0"/>
              </a:rPr>
            </a:br>
            <a:r>
              <a:rPr lang="en-US" sz="2100" b="1" dirty="0" err="1">
                <a:solidFill>
                  <a:schemeClr val="bg1"/>
                </a:solidFill>
                <a:latin typeface="Arial" pitchFamily="34" charset="0"/>
                <a:cs typeface="Arial" pitchFamily="34" charset="0"/>
              </a:rPr>
              <a:t>GettyImages</a:t>
            </a:r>
            <a:r>
              <a:rPr lang="en-US" sz="2100" b="1" dirty="0">
                <a:solidFill>
                  <a:schemeClr val="bg1"/>
                </a:solidFill>
                <a:latin typeface="Arial" pitchFamily="34" charset="0"/>
                <a:cs typeface="Arial" pitchFamily="34" charset="0"/>
              </a:rPr>
              <a:t>/Thinkstock Corporation © 2011, and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its licensors. Used under license.</a:t>
            </a:r>
          </a:p>
          <a:p>
            <a:pPr lvl="0"/>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Truth78</a:t>
            </a:r>
          </a:p>
          <a:p>
            <a:pPr lvl="0" algn="ctr"/>
            <a:r>
              <a:rPr lang="en-US" sz="2100" b="1" dirty="0">
                <a:solidFill>
                  <a:schemeClr val="bg1"/>
                </a:solidFill>
                <a:latin typeface="Arial" pitchFamily="34" charset="0"/>
                <a:cs typeface="Arial" pitchFamily="34" charset="0"/>
              </a:rPr>
              <a:t>info@Truth78.org</a:t>
            </a:r>
          </a:p>
          <a:p>
            <a:pPr lvl="0" algn="ctr"/>
            <a:r>
              <a:rPr lang="en-US" sz="2100" b="1">
                <a:solidFill>
                  <a:schemeClr val="bg1"/>
                </a:solidFill>
                <a:latin typeface="Arial" pitchFamily="34" charset="0"/>
                <a:cs typeface="Arial" pitchFamily="34" charset="0"/>
              </a:rPr>
              <a:t>www.Truth78.org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4" name="Rectangle 13"/>
          <p:cNvSpPr/>
          <p:nvPr/>
        </p:nvSpPr>
        <p:spPr>
          <a:xfrm>
            <a:off x="0" y="1219200"/>
            <a:ext cx="9144000" cy="5257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8" name="TextBox 7"/>
          <p:cNvSpPr txBox="1"/>
          <p:nvPr/>
        </p:nvSpPr>
        <p:spPr>
          <a:xfrm>
            <a:off x="304800" y="1502648"/>
            <a:ext cx="8610600" cy="2936701"/>
          </a:xfrm>
          <a:prstGeom prst="rect">
            <a:avLst/>
          </a:prstGeom>
          <a:noFill/>
        </p:spPr>
        <p:txBody>
          <a:bodyPr wrap="square" rtlCol="0">
            <a:spAutoFit/>
          </a:bodyPr>
          <a:lstStyle/>
          <a:p>
            <a:pPr>
              <a:spcAft>
                <a:spcPts val="600"/>
              </a:spcAft>
            </a:pPr>
            <a:r>
              <a:rPr lang="en-US" sz="2600" dirty="0">
                <a:solidFill>
                  <a:srgbClr val="FFFFFF"/>
                </a:solidFill>
                <a:latin typeface="Helvetica"/>
                <a:cs typeface="Helvetica"/>
              </a:rPr>
              <a:t>Genesis 3:16</a:t>
            </a:r>
          </a:p>
          <a:p>
            <a:pPr>
              <a:lnSpc>
                <a:spcPct val="150000"/>
              </a:lnSpc>
              <a:spcAft>
                <a:spcPts val="600"/>
              </a:spcAft>
            </a:pPr>
            <a:r>
              <a:rPr lang="en-US" sz="2600" dirty="0">
                <a:solidFill>
                  <a:srgbClr val="FFFFFF"/>
                </a:solidFill>
                <a:latin typeface="Helvetica"/>
                <a:cs typeface="Helvetica"/>
              </a:rPr>
              <a:t>To the woman he said, “I will surely ________ your _____ in ____________; in _____ you shall bring forth ________. Your ______ shall be for your ________, and he shall ____ over you.”</a:t>
            </a:r>
          </a:p>
        </p:txBody>
      </p:sp>
      <p:sp>
        <p:nvSpPr>
          <p:cNvPr id="26" name="TextBox 25"/>
          <p:cNvSpPr txBox="1"/>
          <p:nvPr/>
        </p:nvSpPr>
        <p:spPr>
          <a:xfrm>
            <a:off x="5697445" y="2101796"/>
            <a:ext cx="1601853" cy="492443"/>
          </a:xfrm>
          <a:prstGeom prst="rect">
            <a:avLst/>
          </a:prstGeom>
          <a:noFill/>
        </p:spPr>
        <p:txBody>
          <a:bodyPr wrap="square" rtlCol="0">
            <a:spAutoFit/>
          </a:bodyPr>
          <a:lstStyle/>
          <a:p>
            <a:r>
              <a:rPr lang="en-US" sz="2500" b="1" dirty="0">
                <a:solidFill>
                  <a:srgbClr val="B76EFF"/>
                </a:solidFill>
                <a:latin typeface="Helvetica"/>
                <a:cs typeface="Helvetica"/>
              </a:rPr>
              <a:t>multiply</a:t>
            </a:r>
          </a:p>
        </p:txBody>
      </p:sp>
      <p:sp>
        <p:nvSpPr>
          <p:cNvPr id="27" name="TextBox 26"/>
          <p:cNvSpPr txBox="1"/>
          <p:nvPr/>
        </p:nvSpPr>
        <p:spPr>
          <a:xfrm>
            <a:off x="425931" y="2684104"/>
            <a:ext cx="1021869" cy="492443"/>
          </a:xfrm>
          <a:prstGeom prst="rect">
            <a:avLst/>
          </a:prstGeom>
          <a:noFill/>
        </p:spPr>
        <p:txBody>
          <a:bodyPr wrap="square" rtlCol="0">
            <a:spAutoFit/>
          </a:bodyPr>
          <a:lstStyle/>
          <a:p>
            <a:r>
              <a:rPr lang="en-US" sz="2500" b="1" dirty="0">
                <a:solidFill>
                  <a:srgbClr val="B76EFF"/>
                </a:solidFill>
                <a:latin typeface="Helvetica"/>
                <a:cs typeface="Helvetica"/>
              </a:rPr>
              <a:t>pain</a:t>
            </a:r>
          </a:p>
        </p:txBody>
      </p:sp>
      <p:sp>
        <p:nvSpPr>
          <p:cNvPr id="28" name="TextBox 27"/>
          <p:cNvSpPr txBox="1"/>
          <p:nvPr/>
        </p:nvSpPr>
        <p:spPr>
          <a:xfrm>
            <a:off x="4540731" y="2690717"/>
            <a:ext cx="1021869" cy="492443"/>
          </a:xfrm>
          <a:prstGeom prst="rect">
            <a:avLst/>
          </a:prstGeom>
          <a:noFill/>
        </p:spPr>
        <p:txBody>
          <a:bodyPr wrap="square" rtlCol="0">
            <a:spAutoFit/>
          </a:bodyPr>
          <a:lstStyle/>
          <a:p>
            <a:r>
              <a:rPr lang="en-US" sz="2500" b="1" dirty="0">
                <a:solidFill>
                  <a:srgbClr val="B76EFF"/>
                </a:solidFill>
                <a:latin typeface="Helvetica"/>
                <a:cs typeface="Helvetica"/>
              </a:rPr>
              <a:t>pain</a:t>
            </a:r>
          </a:p>
        </p:txBody>
      </p:sp>
      <p:sp>
        <p:nvSpPr>
          <p:cNvPr id="29" name="TextBox 28"/>
          <p:cNvSpPr txBox="1"/>
          <p:nvPr/>
        </p:nvSpPr>
        <p:spPr>
          <a:xfrm>
            <a:off x="1902634" y="2674951"/>
            <a:ext cx="2162502" cy="477054"/>
          </a:xfrm>
          <a:prstGeom prst="rect">
            <a:avLst/>
          </a:prstGeom>
          <a:noFill/>
        </p:spPr>
        <p:txBody>
          <a:bodyPr wrap="square" rtlCol="0">
            <a:spAutoFit/>
          </a:bodyPr>
          <a:lstStyle/>
          <a:p>
            <a:r>
              <a:rPr lang="en-US" sz="2500" b="1" dirty="0">
                <a:solidFill>
                  <a:srgbClr val="B76EFF"/>
                </a:solidFill>
                <a:latin typeface="Helvetica"/>
                <a:cs typeface="Helvetica"/>
              </a:rPr>
              <a:t>childbearing</a:t>
            </a:r>
          </a:p>
        </p:txBody>
      </p:sp>
      <p:sp>
        <p:nvSpPr>
          <p:cNvPr id="30" name="TextBox 29"/>
          <p:cNvSpPr txBox="1"/>
          <p:nvPr/>
        </p:nvSpPr>
        <p:spPr>
          <a:xfrm>
            <a:off x="380999" y="3286780"/>
            <a:ext cx="1521761" cy="477054"/>
          </a:xfrm>
          <a:prstGeom prst="rect">
            <a:avLst/>
          </a:prstGeom>
          <a:noFill/>
        </p:spPr>
        <p:txBody>
          <a:bodyPr wrap="square" rtlCol="0">
            <a:spAutoFit/>
          </a:bodyPr>
          <a:lstStyle/>
          <a:p>
            <a:r>
              <a:rPr lang="en-US" sz="2500" b="1" dirty="0">
                <a:solidFill>
                  <a:srgbClr val="B76EFF"/>
                </a:solidFill>
                <a:latin typeface="Helvetica"/>
                <a:cs typeface="Helvetica"/>
              </a:rPr>
              <a:t>children</a:t>
            </a:r>
          </a:p>
        </p:txBody>
      </p:sp>
      <p:sp>
        <p:nvSpPr>
          <p:cNvPr id="31" name="TextBox 30"/>
          <p:cNvSpPr txBox="1"/>
          <p:nvPr/>
        </p:nvSpPr>
        <p:spPr>
          <a:xfrm>
            <a:off x="2743200" y="3276600"/>
            <a:ext cx="1201390" cy="477054"/>
          </a:xfrm>
          <a:prstGeom prst="rect">
            <a:avLst/>
          </a:prstGeom>
          <a:noFill/>
        </p:spPr>
        <p:txBody>
          <a:bodyPr wrap="square" rtlCol="0">
            <a:spAutoFit/>
          </a:bodyPr>
          <a:lstStyle/>
          <a:p>
            <a:r>
              <a:rPr lang="en-US" sz="2500" b="1" dirty="0">
                <a:solidFill>
                  <a:srgbClr val="B76EFF"/>
                </a:solidFill>
                <a:latin typeface="Helvetica"/>
                <a:cs typeface="Helvetica"/>
              </a:rPr>
              <a:t>desire</a:t>
            </a:r>
          </a:p>
        </p:txBody>
      </p:sp>
      <p:sp>
        <p:nvSpPr>
          <p:cNvPr id="32" name="TextBox 31"/>
          <p:cNvSpPr txBox="1"/>
          <p:nvPr/>
        </p:nvSpPr>
        <p:spPr>
          <a:xfrm>
            <a:off x="6476999" y="3286780"/>
            <a:ext cx="1601853" cy="477054"/>
          </a:xfrm>
          <a:prstGeom prst="rect">
            <a:avLst/>
          </a:prstGeom>
          <a:noFill/>
        </p:spPr>
        <p:txBody>
          <a:bodyPr wrap="square" rtlCol="0">
            <a:spAutoFit/>
          </a:bodyPr>
          <a:lstStyle/>
          <a:p>
            <a:r>
              <a:rPr lang="en-US" sz="2500" b="1" dirty="0">
                <a:solidFill>
                  <a:srgbClr val="B76EFF"/>
                </a:solidFill>
                <a:latin typeface="Helvetica"/>
                <a:cs typeface="Helvetica"/>
              </a:rPr>
              <a:t>husband</a:t>
            </a:r>
          </a:p>
        </p:txBody>
      </p:sp>
      <p:sp>
        <p:nvSpPr>
          <p:cNvPr id="33" name="TextBox 32"/>
          <p:cNvSpPr txBox="1"/>
          <p:nvPr/>
        </p:nvSpPr>
        <p:spPr>
          <a:xfrm>
            <a:off x="1600199" y="3886200"/>
            <a:ext cx="881019" cy="492443"/>
          </a:xfrm>
          <a:prstGeom prst="rect">
            <a:avLst/>
          </a:prstGeom>
          <a:noFill/>
        </p:spPr>
        <p:txBody>
          <a:bodyPr wrap="square" rtlCol="0">
            <a:spAutoFit/>
          </a:bodyPr>
          <a:lstStyle/>
          <a:p>
            <a:r>
              <a:rPr lang="en-US" sz="2500" b="1" dirty="0">
                <a:solidFill>
                  <a:srgbClr val="B76EFF"/>
                </a:solidFill>
                <a:latin typeface="Helvetica"/>
                <a:cs typeface="Helvetica"/>
              </a:rPr>
              <a:t>rule</a:t>
            </a:r>
          </a:p>
        </p:txBody>
      </p:sp>
      <p:sp>
        <p:nvSpPr>
          <p:cNvPr id="34" name="TextBox 33"/>
          <p:cNvSpPr txBox="1"/>
          <p:nvPr/>
        </p:nvSpPr>
        <p:spPr>
          <a:xfrm>
            <a:off x="304800" y="4974104"/>
            <a:ext cx="8610600" cy="969496"/>
          </a:xfrm>
          <a:prstGeom prst="rect">
            <a:avLst/>
          </a:prstGeom>
          <a:noFill/>
        </p:spPr>
        <p:txBody>
          <a:bodyPr wrap="square" rtlCol="0">
            <a:spAutoFit/>
          </a:bodyPr>
          <a:lstStyle/>
          <a:p>
            <a:pPr algn="ctr">
              <a:spcAft>
                <a:spcPts val="600"/>
              </a:spcAft>
            </a:pPr>
            <a:r>
              <a:rPr lang="en-US" sz="2600" dirty="0">
                <a:solidFill>
                  <a:srgbClr val="FFFFFF"/>
                </a:solidFill>
                <a:latin typeface="Helvetica"/>
                <a:cs typeface="Helvetica"/>
              </a:rPr>
              <a:t>Man cursed in his </a:t>
            </a:r>
            <a:r>
              <a:rPr lang="en-US" sz="2600" b="1" u="sng" dirty="0">
                <a:solidFill>
                  <a:srgbClr val="B76EFF"/>
                </a:solidFill>
                <a:latin typeface="Helvetica"/>
                <a:cs typeface="Helvetica"/>
              </a:rPr>
              <a:t>work</a:t>
            </a:r>
          </a:p>
          <a:p>
            <a:pPr algn="ctr">
              <a:spcAft>
                <a:spcPts val="600"/>
              </a:spcAft>
            </a:pPr>
            <a:r>
              <a:rPr lang="en-US" sz="2600" dirty="0">
                <a:solidFill>
                  <a:srgbClr val="FFFFFF"/>
                </a:solidFill>
                <a:latin typeface="Helvetica"/>
                <a:cs typeface="Helvetica"/>
              </a:rPr>
              <a:t>Woman cursed in her </a:t>
            </a:r>
            <a:r>
              <a:rPr lang="en-US" sz="2600" b="1" u="sng" dirty="0">
                <a:solidFill>
                  <a:srgbClr val="B76EFF"/>
                </a:solidFill>
                <a:latin typeface="Helvetica"/>
                <a:cs typeface="Helvetica"/>
              </a:rPr>
              <a:t>relationships</a:t>
            </a:r>
          </a:p>
        </p:txBody>
      </p:sp>
      <p:sp>
        <p:nvSpPr>
          <p:cNvPr id="13" name="TextBox 12"/>
          <p:cNvSpPr txBox="1">
            <a:spLocks noChangeArrowheads="1"/>
          </p:cNvSpPr>
          <p:nvPr/>
        </p:nvSpPr>
        <p:spPr bwMode="auto">
          <a:xfrm>
            <a:off x="0" y="0"/>
            <a:ext cx="9144000" cy="914400"/>
          </a:xfrm>
          <a:prstGeom prst="rect">
            <a:avLst/>
          </a:prstGeom>
          <a:solidFill>
            <a:srgbClr val="B76EFF">
              <a:alpha val="37000"/>
            </a:srgbClr>
          </a:solidFill>
          <a:ln w="9525">
            <a:noFill/>
            <a:miter lim="800000"/>
            <a:headEnd/>
            <a:tailEnd/>
          </a:ln>
        </p:spPr>
        <p:txBody>
          <a:bodyPr lIns="182880" tIns="274320" rIns="182880"/>
          <a:lstStyle/>
          <a:p>
            <a:pPr marL="114300">
              <a:tabLst>
                <a:tab pos="1968500" algn="l"/>
              </a:tabLst>
            </a:pPr>
            <a:r>
              <a:rPr lang="en-US" sz="3000" b="1" dirty="0">
                <a:solidFill>
                  <a:srgbClr val="FFFFFF"/>
                </a:solidFill>
                <a:latin typeface="Helvetica"/>
                <a:cs typeface="Helvetica"/>
              </a:rPr>
              <a:t>The Curse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animEffect transition="in" filter="fade">
                                      <p:cBhvr>
                                        <p:cTn id="33" dur="500"/>
                                        <p:tgtEl>
                                          <p:spTgt spid="3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4">
                                            <p:txEl>
                                              <p:pRg st="1" end="1"/>
                                            </p:txEl>
                                          </p:spTgt>
                                        </p:tgtEl>
                                        <p:attrNameLst>
                                          <p:attrName>style.visibility</p:attrName>
                                        </p:attrNameLst>
                                      </p:cBhvr>
                                      <p:to>
                                        <p:strVal val="visible"/>
                                      </p:to>
                                    </p:set>
                                    <p:animEffect transition="in" filter="fade">
                                      <p:cBhvr>
                                        <p:cTn id="38" dur="500"/>
                                        <p:tgtEl>
                                          <p:spTgt spid="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219200"/>
            <a:ext cx="9144000" cy="5257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8" name="TextBox 7"/>
          <p:cNvSpPr txBox="1"/>
          <p:nvPr/>
        </p:nvSpPr>
        <p:spPr>
          <a:xfrm>
            <a:off x="457200" y="1621810"/>
            <a:ext cx="8534400" cy="492443"/>
          </a:xfrm>
          <a:prstGeom prst="rect">
            <a:avLst/>
          </a:prstGeom>
          <a:noFill/>
        </p:spPr>
        <p:txBody>
          <a:bodyPr wrap="square" rtlCol="0">
            <a:spAutoFit/>
          </a:bodyPr>
          <a:lstStyle/>
          <a:p>
            <a:pPr>
              <a:spcAft>
                <a:spcPts val="600"/>
              </a:spcAft>
            </a:pPr>
            <a:r>
              <a:rPr lang="en-US" sz="2600" b="1" dirty="0">
                <a:solidFill>
                  <a:schemeClr val="bg1"/>
                </a:solidFill>
                <a:latin typeface="Helvetica"/>
                <a:cs typeface="Helvetica"/>
              </a:rPr>
              <a:t>Genesis 3:16, Genesis 4:7</a:t>
            </a:r>
          </a:p>
        </p:txBody>
      </p:sp>
      <p:sp>
        <p:nvSpPr>
          <p:cNvPr id="34" name="TextBox 33"/>
          <p:cNvSpPr txBox="1"/>
          <p:nvPr/>
        </p:nvSpPr>
        <p:spPr>
          <a:xfrm>
            <a:off x="5486400" y="1219201"/>
            <a:ext cx="3200400" cy="3124200"/>
          </a:xfrm>
          <a:prstGeom prst="rect">
            <a:avLst/>
          </a:prstGeom>
          <a:solidFill>
            <a:srgbClr val="B76EFF">
              <a:alpha val="37000"/>
            </a:srgbClr>
          </a:solidFill>
        </p:spPr>
        <p:txBody>
          <a:bodyPr wrap="square" tIns="274320" numCol="2" rtlCol="0">
            <a:spAutoFit/>
          </a:bodyPr>
          <a:lstStyle/>
          <a:p>
            <a:pPr algn="ctr">
              <a:spcAft>
                <a:spcPts val="600"/>
              </a:spcAft>
            </a:pPr>
            <a:r>
              <a:rPr lang="en-US" sz="2600" b="1" dirty="0">
                <a:solidFill>
                  <a:schemeClr val="bg1"/>
                </a:solidFill>
                <a:latin typeface="Helvetica"/>
                <a:cs typeface="Helvetica"/>
              </a:rPr>
              <a:t>“Desire”:</a:t>
            </a:r>
          </a:p>
          <a:p>
            <a:pPr algn="ctr">
              <a:spcAft>
                <a:spcPts val="600"/>
              </a:spcAft>
            </a:pPr>
            <a:r>
              <a:rPr lang="en-US" sz="2600" b="1" dirty="0">
                <a:solidFill>
                  <a:schemeClr val="bg1"/>
                </a:solidFill>
                <a:latin typeface="Helvetica"/>
                <a:cs typeface="Helvetica"/>
              </a:rPr>
              <a:t>Enslave</a:t>
            </a:r>
          </a:p>
          <a:p>
            <a:pPr algn="ctr">
              <a:spcAft>
                <a:spcPts val="600"/>
              </a:spcAft>
            </a:pPr>
            <a:r>
              <a:rPr lang="en-US" sz="2600" b="1" dirty="0">
                <a:solidFill>
                  <a:schemeClr val="bg1"/>
                </a:solidFill>
                <a:latin typeface="Helvetica"/>
                <a:cs typeface="Helvetica"/>
              </a:rPr>
              <a:t>Capture</a:t>
            </a:r>
          </a:p>
          <a:p>
            <a:pPr algn="ctr">
              <a:spcAft>
                <a:spcPts val="600"/>
              </a:spcAft>
            </a:pPr>
            <a:endParaRPr lang="en-US" sz="2600" b="1" dirty="0">
              <a:solidFill>
                <a:schemeClr val="bg1"/>
              </a:solidFill>
              <a:latin typeface="Helvetica"/>
              <a:cs typeface="Helvetica"/>
            </a:endParaRPr>
          </a:p>
          <a:p>
            <a:pPr algn="ctr">
              <a:spcAft>
                <a:spcPts val="600"/>
              </a:spcAft>
            </a:pPr>
            <a:br>
              <a:rPr lang="en-US" sz="2600" b="1" dirty="0">
                <a:solidFill>
                  <a:schemeClr val="bg1"/>
                </a:solidFill>
                <a:latin typeface="Helvetica"/>
                <a:cs typeface="Helvetica"/>
              </a:rPr>
            </a:br>
            <a:br>
              <a:rPr lang="en-US" sz="2600" b="1" dirty="0">
                <a:solidFill>
                  <a:schemeClr val="bg1"/>
                </a:solidFill>
                <a:latin typeface="Helvetica"/>
                <a:cs typeface="Helvetica"/>
              </a:rPr>
            </a:br>
            <a:endParaRPr lang="en-US" sz="2600" b="1" dirty="0">
              <a:solidFill>
                <a:schemeClr val="bg1"/>
              </a:solidFill>
              <a:latin typeface="Helvetica"/>
              <a:cs typeface="Helvetica"/>
            </a:endParaRPr>
          </a:p>
          <a:p>
            <a:pPr algn="ctr">
              <a:spcAft>
                <a:spcPts val="600"/>
              </a:spcAft>
            </a:pPr>
            <a:r>
              <a:rPr lang="en-US" sz="2600" b="1" dirty="0">
                <a:solidFill>
                  <a:schemeClr val="bg1"/>
                </a:solidFill>
                <a:latin typeface="Helvetica"/>
                <a:cs typeface="Helvetica"/>
              </a:rPr>
              <a:t>Control</a:t>
            </a:r>
          </a:p>
          <a:p>
            <a:pPr algn="ctr">
              <a:spcAft>
                <a:spcPts val="600"/>
              </a:spcAft>
            </a:pPr>
            <a:r>
              <a:rPr lang="en-US" sz="2600" b="1" dirty="0">
                <a:solidFill>
                  <a:schemeClr val="bg1"/>
                </a:solidFill>
                <a:latin typeface="Helvetica"/>
                <a:cs typeface="Helvetica"/>
              </a:rPr>
              <a:t>Conquer</a:t>
            </a:r>
          </a:p>
        </p:txBody>
      </p:sp>
      <p:sp>
        <p:nvSpPr>
          <p:cNvPr id="14" name="TextBox 13"/>
          <p:cNvSpPr txBox="1"/>
          <p:nvPr/>
        </p:nvSpPr>
        <p:spPr>
          <a:xfrm>
            <a:off x="457200" y="2231410"/>
            <a:ext cx="4800600" cy="2492990"/>
          </a:xfrm>
          <a:prstGeom prst="rect">
            <a:avLst/>
          </a:prstGeom>
          <a:noFill/>
        </p:spPr>
        <p:txBody>
          <a:bodyPr wrap="square" rtlCol="0">
            <a:spAutoFit/>
          </a:bodyPr>
          <a:lstStyle/>
          <a:p>
            <a:r>
              <a:rPr lang="en-US" sz="2600" dirty="0">
                <a:solidFill>
                  <a:srgbClr val="FFFFFF"/>
                </a:solidFill>
                <a:latin typeface="Helvetica"/>
                <a:cs typeface="Helvetica"/>
              </a:rPr>
              <a:t>Instead of </a:t>
            </a:r>
            <a:r>
              <a:rPr lang="en-US" sz="2600" b="1" u="sng" dirty="0">
                <a:solidFill>
                  <a:srgbClr val="B76EFF"/>
                </a:solidFill>
                <a:latin typeface="Helvetica"/>
                <a:cs typeface="Helvetica"/>
              </a:rPr>
              <a:t>delighting</a:t>
            </a:r>
            <a:r>
              <a:rPr lang="en-US" sz="2600" dirty="0">
                <a:solidFill>
                  <a:srgbClr val="FFFFFF"/>
                </a:solidFill>
                <a:latin typeface="Helvetica"/>
                <a:cs typeface="Helvetica"/>
              </a:rPr>
              <a:t> in and </a:t>
            </a:r>
            <a:r>
              <a:rPr lang="en-US" sz="2600" b="1" u="sng" dirty="0">
                <a:solidFill>
                  <a:srgbClr val="B76EFF"/>
                </a:solidFill>
                <a:latin typeface="Helvetica"/>
                <a:cs typeface="Helvetica"/>
              </a:rPr>
              <a:t>yielding</a:t>
            </a:r>
            <a:r>
              <a:rPr lang="en-US" sz="2600" dirty="0">
                <a:solidFill>
                  <a:srgbClr val="B76EFF"/>
                </a:solidFill>
                <a:latin typeface="Helvetica"/>
                <a:cs typeface="Helvetica"/>
              </a:rPr>
              <a:t> </a:t>
            </a:r>
            <a:r>
              <a:rPr lang="en-US" sz="2600" dirty="0">
                <a:solidFill>
                  <a:srgbClr val="FFFFFF"/>
                </a:solidFill>
                <a:latin typeface="Helvetica"/>
                <a:cs typeface="Helvetica"/>
              </a:rPr>
              <a:t>to the </a:t>
            </a:r>
            <a:r>
              <a:rPr lang="en-US" sz="2600" b="1" u="sng" dirty="0">
                <a:solidFill>
                  <a:srgbClr val="B76EFF"/>
                </a:solidFill>
                <a:latin typeface="Helvetica"/>
                <a:cs typeface="Helvetica"/>
              </a:rPr>
              <a:t>leading</a:t>
            </a:r>
            <a:r>
              <a:rPr lang="en-US" sz="2600" dirty="0">
                <a:solidFill>
                  <a:srgbClr val="B76EFF"/>
                </a:solidFill>
                <a:latin typeface="Helvetica"/>
                <a:cs typeface="Helvetica"/>
              </a:rPr>
              <a:t> </a:t>
            </a:r>
            <a:r>
              <a:rPr lang="en-US" sz="2600" dirty="0">
                <a:solidFill>
                  <a:srgbClr val="FFFFFF"/>
                </a:solidFill>
                <a:latin typeface="Helvetica"/>
                <a:cs typeface="Helvetica"/>
              </a:rPr>
              <a:t>and </a:t>
            </a:r>
            <a:r>
              <a:rPr lang="en-US" sz="2600" b="1" u="sng" dirty="0">
                <a:solidFill>
                  <a:srgbClr val="B76EFF"/>
                </a:solidFill>
                <a:latin typeface="Helvetica"/>
                <a:cs typeface="Helvetica"/>
              </a:rPr>
              <a:t>headship</a:t>
            </a:r>
            <a:r>
              <a:rPr lang="en-US" sz="2600" dirty="0">
                <a:solidFill>
                  <a:srgbClr val="B76EFF"/>
                </a:solidFill>
                <a:latin typeface="Helvetica"/>
                <a:cs typeface="Helvetica"/>
              </a:rPr>
              <a:t> </a:t>
            </a:r>
            <a:r>
              <a:rPr lang="en-US" sz="2600" dirty="0">
                <a:solidFill>
                  <a:srgbClr val="FFFFFF"/>
                </a:solidFill>
                <a:latin typeface="Helvetica"/>
                <a:cs typeface="Helvetica"/>
              </a:rPr>
              <a:t>of her husband, the woman would now desire to </a:t>
            </a:r>
            <a:r>
              <a:rPr lang="en-US" sz="2600" b="1" u="sng" dirty="0">
                <a:solidFill>
                  <a:srgbClr val="B76EFF"/>
                </a:solidFill>
                <a:latin typeface="Helvetica"/>
                <a:cs typeface="Helvetica"/>
              </a:rPr>
              <a:t>conquer</a:t>
            </a:r>
            <a:r>
              <a:rPr lang="en-US" sz="2600" dirty="0">
                <a:solidFill>
                  <a:srgbClr val="B76EFF"/>
                </a:solidFill>
                <a:latin typeface="Helvetica"/>
                <a:cs typeface="Helvetica"/>
              </a:rPr>
              <a:t> </a:t>
            </a:r>
            <a:r>
              <a:rPr lang="en-US" sz="2600" dirty="0">
                <a:solidFill>
                  <a:srgbClr val="FFFFFF"/>
                </a:solidFill>
                <a:latin typeface="Helvetica"/>
                <a:cs typeface="Helvetica"/>
              </a:rPr>
              <a:t>and </a:t>
            </a:r>
            <a:r>
              <a:rPr lang="en-US" sz="2600" b="1" u="sng" dirty="0">
                <a:solidFill>
                  <a:srgbClr val="B76EFF"/>
                </a:solidFill>
                <a:latin typeface="Helvetica"/>
                <a:cs typeface="Helvetica"/>
              </a:rPr>
              <a:t>control</a:t>
            </a:r>
            <a:r>
              <a:rPr lang="en-US" sz="2600" dirty="0">
                <a:solidFill>
                  <a:srgbClr val="B76EFF"/>
                </a:solidFill>
                <a:latin typeface="Helvetica"/>
                <a:cs typeface="Helvetica"/>
              </a:rPr>
              <a:t> </a:t>
            </a:r>
            <a:r>
              <a:rPr lang="en-US" sz="2600" dirty="0">
                <a:solidFill>
                  <a:srgbClr val="FFFFFF"/>
                </a:solidFill>
                <a:latin typeface="Helvetica"/>
                <a:cs typeface="Helvetica"/>
              </a:rPr>
              <a:t>her husband.</a:t>
            </a:r>
          </a:p>
        </p:txBody>
      </p:sp>
      <p:sp>
        <p:nvSpPr>
          <p:cNvPr id="10" name="Rectangle 9"/>
          <p:cNvSpPr/>
          <p:nvPr/>
        </p:nvSpPr>
        <p:spPr>
          <a:xfrm>
            <a:off x="5486400" y="4343400"/>
            <a:ext cx="3200400" cy="2133600"/>
          </a:xfrm>
          <a:prstGeom prst="rect">
            <a:avLst/>
          </a:prstGeom>
          <a:solidFill>
            <a:srgbClr val="B76EFF">
              <a:alpha val="3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pic>
        <p:nvPicPr>
          <p:cNvPr id="16" name="Picture 15" descr="92181719.jpg"/>
          <p:cNvPicPr>
            <a:picLocks noChangeAspect="1"/>
          </p:cNvPicPr>
          <p:nvPr/>
        </p:nvPicPr>
        <p:blipFill>
          <a:blip r:embed="rId3" cstate="print"/>
          <a:stretch>
            <a:fillRect/>
          </a:stretch>
        </p:blipFill>
        <p:spPr>
          <a:xfrm>
            <a:off x="5791200" y="3108538"/>
            <a:ext cx="2590800" cy="3216062"/>
          </a:xfrm>
          <a:prstGeom prst="rect">
            <a:avLst/>
          </a:prstGeom>
        </p:spPr>
      </p:pic>
      <p:sp>
        <p:nvSpPr>
          <p:cNvPr id="7" name="TextBox 6"/>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114300">
              <a:tabLst>
                <a:tab pos="1968500" algn="l"/>
              </a:tabLst>
            </a:pPr>
            <a:r>
              <a:rPr lang="en-US" sz="3000" b="1" dirty="0">
                <a:solidFill>
                  <a:srgbClr val="FFFFFF"/>
                </a:solidFill>
                <a:latin typeface="Helvetica"/>
                <a:cs typeface="Helvetica"/>
              </a:rPr>
              <a:t>The Curse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xEl>
                                              <p:pRg st="4" end="4"/>
                                            </p:txEl>
                                          </p:spTgt>
                                        </p:tgtEl>
                                        <p:attrNameLst>
                                          <p:attrName>style.visibility</p:attrName>
                                        </p:attrNameLst>
                                      </p:cBhvr>
                                      <p:to>
                                        <p:strVal val="visible"/>
                                      </p:to>
                                    </p:set>
                                    <p:animEffect transition="in" filter="fade">
                                      <p:cBhvr>
                                        <p:cTn id="16" dur="500"/>
                                        <p:tgtEl>
                                          <p:spTgt spid="34">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xEl>
                                              <p:pRg st="5" end="5"/>
                                            </p:txEl>
                                          </p:spTgt>
                                        </p:tgtEl>
                                        <p:attrNameLst>
                                          <p:attrName>style.visibility</p:attrName>
                                        </p:attrNameLst>
                                      </p:cBhvr>
                                      <p:to>
                                        <p:strVal val="visible"/>
                                      </p:to>
                                    </p:set>
                                    <p:animEffect transition="in" filter="fade">
                                      <p:cBhvr>
                                        <p:cTn id="19" dur="500"/>
                                        <p:tgtEl>
                                          <p:spTgt spid="34">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4">
                                            <p:txEl>
                                              <p:pRg st="6" end="6"/>
                                            </p:txEl>
                                          </p:spTgt>
                                        </p:tgtEl>
                                        <p:attrNameLst>
                                          <p:attrName>style.visibility</p:attrName>
                                        </p:attrNameLst>
                                      </p:cBhvr>
                                      <p:to>
                                        <p:strVal val="visible"/>
                                      </p:to>
                                    </p:set>
                                    <p:animEffect transition="in" filter="fade">
                                      <p:cBhvr>
                                        <p:cTn id="22" dur="500"/>
                                        <p:tgtEl>
                                          <p:spTgt spid="34">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4" name="Rectangle 13"/>
          <p:cNvSpPr/>
          <p:nvPr/>
        </p:nvSpPr>
        <p:spPr>
          <a:xfrm>
            <a:off x="0" y="1219200"/>
            <a:ext cx="9144000" cy="5638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8" name="TextBox 7"/>
          <p:cNvSpPr txBox="1"/>
          <p:nvPr/>
        </p:nvSpPr>
        <p:spPr>
          <a:xfrm>
            <a:off x="304800" y="1381780"/>
            <a:ext cx="8610600" cy="523220"/>
          </a:xfrm>
          <a:prstGeom prst="rect">
            <a:avLst/>
          </a:prstGeom>
          <a:noFill/>
        </p:spPr>
        <p:txBody>
          <a:bodyPr wrap="square" rtlCol="0">
            <a:spAutoFit/>
          </a:bodyPr>
          <a:lstStyle/>
          <a:p>
            <a:pPr algn="ctr">
              <a:spcAft>
                <a:spcPts val="600"/>
              </a:spcAft>
            </a:pPr>
            <a:r>
              <a:rPr lang="en-US" sz="2800" dirty="0">
                <a:solidFill>
                  <a:schemeClr val="bg1"/>
                </a:solidFill>
                <a:latin typeface="Helvetica"/>
                <a:cs typeface="Helvetica"/>
              </a:rPr>
              <a:t>Woman’s desire to control and conquer men</a:t>
            </a:r>
          </a:p>
        </p:txBody>
      </p:sp>
      <p:sp>
        <p:nvSpPr>
          <p:cNvPr id="10" name="TextBox 9"/>
          <p:cNvSpPr txBox="1"/>
          <p:nvPr/>
        </p:nvSpPr>
        <p:spPr>
          <a:xfrm>
            <a:off x="838200" y="2398693"/>
            <a:ext cx="3810000" cy="1569661"/>
          </a:xfrm>
          <a:prstGeom prst="rect">
            <a:avLst/>
          </a:prstGeom>
          <a:solidFill>
            <a:srgbClr val="B165AC"/>
          </a:solidFill>
        </p:spPr>
        <p:txBody>
          <a:bodyPr wrap="square" lIns="182880" tIns="182880" rIns="182880" bIns="18288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Helvetica"/>
                <a:cs typeface="Helvetica"/>
              </a:rPr>
              <a:t>“Feminine Mystique”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rgbClr val="FFFFFF"/>
                </a:solidFill>
                <a:effectLst/>
                <a:uLnTx/>
                <a:uFillTx/>
                <a:latin typeface="Helvetica"/>
                <a:cs typeface="Helvetica"/>
              </a:rPr>
              <a:t>Unrealistic</a:t>
            </a:r>
            <a:r>
              <a:rPr kumimoji="0" lang="en-US" sz="2600" b="0" i="0" u="none" strike="noStrike" kern="0" cap="none" spc="0" normalizeH="0" baseline="0" noProof="0" dirty="0">
                <a:ln>
                  <a:noFill/>
                </a:ln>
                <a:solidFill>
                  <a:srgbClr val="FFFFFF"/>
                </a:solidFill>
                <a:effectLst/>
                <a:uLnTx/>
                <a:uFillTx/>
                <a:latin typeface="Helvetica"/>
                <a:cs typeface="Helvetica"/>
              </a:rPr>
              <a:t> </a:t>
            </a:r>
            <a:r>
              <a:rPr kumimoji="0" lang="en-US" sz="2600" b="1" u="sng" strike="noStrike" kern="0" cap="none" spc="0" normalizeH="0" baseline="0" noProof="0" dirty="0">
                <a:ln>
                  <a:noFill/>
                </a:ln>
                <a:solidFill>
                  <a:srgbClr val="FFFFFF"/>
                </a:solidFill>
                <a:effectLst/>
                <a:uLnTx/>
                <a:uFillTx/>
                <a:latin typeface="Helvetica"/>
                <a:cs typeface="Helvetica"/>
              </a:rPr>
              <a:t>Ideal</a:t>
            </a:r>
            <a:r>
              <a:rPr kumimoji="0" lang="en-US" sz="2600" b="0" i="0" u="none" strike="noStrike" kern="0" cap="none" spc="0" normalizeH="0" baseline="0" noProof="0" dirty="0">
                <a:ln>
                  <a:noFill/>
                </a:ln>
                <a:solidFill>
                  <a:srgbClr val="FFFFFF"/>
                </a:solidFill>
                <a:effectLst/>
                <a:uLnTx/>
                <a:uFillTx/>
                <a:latin typeface="Helvetica"/>
                <a:cs typeface="Helvetica"/>
              </a:rPr>
              <a:t> of </a:t>
            </a:r>
            <a:r>
              <a:rPr kumimoji="0" lang="en-US" sz="2600" b="1" i="0" u="sng" strike="noStrike" kern="0" cap="none" spc="0" normalizeH="0" baseline="0" noProof="0" dirty="0">
                <a:ln>
                  <a:noFill/>
                </a:ln>
                <a:solidFill>
                  <a:srgbClr val="FFFFFF"/>
                </a:solidFill>
                <a:effectLst/>
                <a:uLnTx/>
                <a:uFillTx/>
                <a:latin typeface="Helvetica"/>
                <a:cs typeface="Helvetica"/>
              </a:rPr>
              <a:t>Femininity</a:t>
            </a:r>
          </a:p>
        </p:txBody>
      </p:sp>
      <p:pic>
        <p:nvPicPr>
          <p:cNvPr id="11" name="Picture 10" descr="Betty_Friedan_1960.jpg"/>
          <p:cNvPicPr>
            <a:picLocks noChangeAspect="1"/>
          </p:cNvPicPr>
          <p:nvPr/>
        </p:nvPicPr>
        <p:blipFill>
          <a:blip r:embed="rId4" cstate="print"/>
          <a:srcRect t="3077" r="2491"/>
          <a:stretch>
            <a:fillRect/>
          </a:stretch>
        </p:blipFill>
        <p:spPr>
          <a:xfrm>
            <a:off x="5486400" y="2209800"/>
            <a:ext cx="3094331" cy="3978425"/>
          </a:xfrm>
          <a:prstGeom prst="rect">
            <a:avLst/>
          </a:prstGeom>
        </p:spPr>
      </p:pic>
      <p:pic>
        <p:nvPicPr>
          <p:cNvPr id="12" name="Picture 11" descr="97000749.jpg"/>
          <p:cNvPicPr>
            <a:picLocks noChangeAspect="1"/>
          </p:cNvPicPr>
          <p:nvPr/>
        </p:nvPicPr>
        <p:blipFill>
          <a:blip r:embed="rId5" cstate="print"/>
          <a:srcRect t="7936"/>
          <a:stretch>
            <a:fillRect/>
          </a:stretch>
        </p:blipFill>
        <p:spPr>
          <a:xfrm>
            <a:off x="5486400" y="2209800"/>
            <a:ext cx="3110405" cy="4278344"/>
          </a:xfrm>
          <a:prstGeom prst="rect">
            <a:avLst/>
          </a:prstGeom>
        </p:spPr>
      </p:pic>
      <p:sp>
        <p:nvSpPr>
          <p:cNvPr id="13" name="TextBox 12"/>
          <p:cNvSpPr txBox="1"/>
          <p:nvPr/>
        </p:nvSpPr>
        <p:spPr>
          <a:xfrm>
            <a:off x="838200" y="4403229"/>
            <a:ext cx="3657600" cy="1692771"/>
          </a:xfrm>
          <a:prstGeom prst="rect">
            <a:avLst/>
          </a:prstGeom>
          <a:noFill/>
        </p:spPr>
        <p:txBody>
          <a:bodyPr wrap="square" rtlCol="0">
            <a:spAutoFit/>
          </a:bodyPr>
          <a:lstStyle/>
          <a:p>
            <a:r>
              <a:rPr lang="en-US" sz="2600" dirty="0">
                <a:solidFill>
                  <a:srgbClr val="FFFFFF"/>
                </a:solidFill>
                <a:latin typeface="Helvetica"/>
                <a:cs typeface="Helvetica"/>
              </a:rPr>
              <a:t>Unattainable so that women feel “</a:t>
            </a:r>
            <a:r>
              <a:rPr lang="en-US" sz="2600" b="1" u="sng" dirty="0">
                <a:solidFill>
                  <a:srgbClr val="B76EFF"/>
                </a:solidFill>
                <a:latin typeface="Helvetica"/>
                <a:cs typeface="Helvetica"/>
              </a:rPr>
              <a:t>trapped</a:t>
            </a:r>
            <a:r>
              <a:rPr lang="en-US" sz="2600" dirty="0">
                <a:solidFill>
                  <a:srgbClr val="FFFFFF"/>
                </a:solidFill>
                <a:latin typeface="Helvetica"/>
                <a:cs typeface="Helvetica"/>
              </a:rPr>
              <a:t>,</a:t>
            </a:r>
            <a:r>
              <a:rPr lang="en-US" sz="2600" dirty="0">
                <a:latin typeface="Helvetica"/>
                <a:cs typeface="Helvetica"/>
              </a:rPr>
              <a:t> </a:t>
            </a:r>
            <a:r>
              <a:rPr lang="en-US" sz="2600" b="1" u="sng" dirty="0">
                <a:solidFill>
                  <a:srgbClr val="B76EFF"/>
                </a:solidFill>
                <a:latin typeface="Helvetica"/>
                <a:cs typeface="Helvetica"/>
              </a:rPr>
              <a:t>bored</a:t>
            </a:r>
            <a:r>
              <a:rPr lang="en-US" sz="2600" dirty="0">
                <a:solidFill>
                  <a:srgbClr val="FFFFFF"/>
                </a:solidFill>
                <a:latin typeface="Helvetica"/>
                <a:cs typeface="Helvetica"/>
              </a:rPr>
              <a:t>, and </a:t>
            </a:r>
            <a:r>
              <a:rPr lang="en-US" sz="2600" b="1" u="sng" dirty="0">
                <a:solidFill>
                  <a:srgbClr val="B76EFF"/>
                </a:solidFill>
                <a:latin typeface="Helvetica"/>
                <a:cs typeface="Helvetica"/>
              </a:rPr>
              <a:t>depressed</a:t>
            </a:r>
            <a:r>
              <a:rPr lang="en-US" sz="2600" dirty="0">
                <a:solidFill>
                  <a:srgbClr val="FFFFFF"/>
                </a:solidFill>
                <a:latin typeface="Helvetica"/>
                <a:cs typeface="Helvetica"/>
              </a:rPr>
              <a:t>.”</a:t>
            </a:r>
          </a:p>
        </p:txBody>
      </p:sp>
      <p:sp>
        <p:nvSpPr>
          <p:cNvPr id="9" name="TextBox 8"/>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219200"/>
            <a:ext cx="9144000" cy="5638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0" name="TextBox 9"/>
          <p:cNvSpPr txBox="1"/>
          <p:nvPr/>
        </p:nvSpPr>
        <p:spPr>
          <a:xfrm>
            <a:off x="609600" y="1905000"/>
            <a:ext cx="3657600" cy="1569661"/>
          </a:xfrm>
          <a:prstGeom prst="rect">
            <a:avLst/>
          </a:prstGeom>
          <a:solidFill>
            <a:srgbClr val="B165AC"/>
          </a:solidFill>
        </p:spPr>
        <p:txBody>
          <a:bodyPr wrap="square" lIns="182880" tIns="182880" rIns="182880" bIns="18288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chemeClr val="bg1"/>
                </a:solidFill>
                <a:effectLst/>
                <a:uLnTx/>
                <a:uFillTx/>
                <a:latin typeface="Helvetica"/>
                <a:cs typeface="Helvetica"/>
              </a:rPr>
              <a:t>“Feminine Mystique”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chemeClr val="bg1"/>
                </a:solidFill>
                <a:effectLst/>
                <a:uLnTx/>
                <a:uFillTx/>
                <a:latin typeface="Helvetica"/>
                <a:cs typeface="Helvetica"/>
              </a:rPr>
              <a:t>Unrealistic</a:t>
            </a:r>
            <a:r>
              <a:rPr kumimoji="0" lang="en-US" sz="2600" b="0" i="0" u="none" strike="noStrike" kern="0" cap="none" spc="0" normalizeH="0" baseline="0" noProof="0" dirty="0">
                <a:ln>
                  <a:noFill/>
                </a:ln>
                <a:solidFill>
                  <a:schemeClr val="bg1"/>
                </a:solidFill>
                <a:effectLst/>
                <a:uLnTx/>
                <a:uFillTx/>
                <a:latin typeface="Helvetica"/>
                <a:cs typeface="Helvetica"/>
              </a:rPr>
              <a:t> Ideal of </a:t>
            </a:r>
            <a:r>
              <a:rPr kumimoji="0" lang="en-US" sz="2600" i="0" strike="noStrike" kern="0" cap="none" spc="0" normalizeH="0" baseline="0" noProof="0" dirty="0">
                <a:ln>
                  <a:noFill/>
                </a:ln>
                <a:solidFill>
                  <a:schemeClr val="bg1"/>
                </a:solidFill>
                <a:effectLst/>
                <a:uLnTx/>
                <a:uFillTx/>
                <a:latin typeface="Helvetica"/>
                <a:cs typeface="Helvetica"/>
              </a:rPr>
              <a:t>Femininity</a:t>
            </a:r>
          </a:p>
        </p:txBody>
      </p:sp>
      <p:sp>
        <p:nvSpPr>
          <p:cNvPr id="13" name="TextBox 12"/>
          <p:cNvSpPr txBox="1"/>
          <p:nvPr/>
        </p:nvSpPr>
        <p:spPr>
          <a:xfrm>
            <a:off x="4572000" y="5015805"/>
            <a:ext cx="4343400" cy="892552"/>
          </a:xfrm>
          <a:prstGeom prst="rect">
            <a:avLst/>
          </a:prstGeom>
          <a:noFill/>
        </p:spPr>
        <p:txBody>
          <a:bodyPr wrap="square" rtlCol="0">
            <a:spAutoFit/>
          </a:bodyPr>
          <a:lstStyle/>
          <a:p>
            <a:r>
              <a:rPr lang="en-US" sz="2600" dirty="0">
                <a:solidFill>
                  <a:srgbClr val="FFFFFF"/>
                </a:solidFill>
                <a:latin typeface="Helvetica"/>
                <a:cs typeface="Helvetica"/>
              </a:rPr>
              <a:t>Spread through </a:t>
            </a:r>
            <a:r>
              <a:rPr lang="en-US" sz="2600" b="1" u="sng" dirty="0">
                <a:solidFill>
                  <a:srgbClr val="B76EFF"/>
                </a:solidFill>
                <a:latin typeface="Helvetica"/>
                <a:cs typeface="Helvetica"/>
              </a:rPr>
              <a:t>gossip</a:t>
            </a:r>
          </a:p>
          <a:p>
            <a:r>
              <a:rPr lang="en-US" sz="2600" dirty="0">
                <a:solidFill>
                  <a:srgbClr val="FFFFFF"/>
                </a:solidFill>
                <a:latin typeface="Helvetica"/>
                <a:cs typeface="Helvetica"/>
              </a:rPr>
              <a:t>(“</a:t>
            </a:r>
            <a:r>
              <a:rPr lang="en-US" sz="2600" b="1" u="sng" dirty="0">
                <a:solidFill>
                  <a:srgbClr val="B76EFF"/>
                </a:solidFill>
                <a:latin typeface="Helvetica"/>
                <a:cs typeface="Helvetica"/>
              </a:rPr>
              <a:t>consciousness-raising</a:t>
            </a:r>
            <a:r>
              <a:rPr lang="en-US" sz="2600" dirty="0">
                <a:solidFill>
                  <a:srgbClr val="FFFFFF"/>
                </a:solidFill>
                <a:latin typeface="Helvetica"/>
                <a:cs typeface="Helvetica"/>
              </a:rPr>
              <a:t>”)</a:t>
            </a:r>
            <a:r>
              <a:rPr lang="en-US" sz="2600" dirty="0">
                <a:latin typeface="Helvetica"/>
                <a:cs typeface="Helvetica"/>
              </a:rPr>
              <a:t> </a:t>
            </a:r>
          </a:p>
        </p:txBody>
      </p:sp>
      <p:sp>
        <p:nvSpPr>
          <p:cNvPr id="9" name="TextBox 8"/>
          <p:cNvSpPr txBox="1"/>
          <p:nvPr/>
        </p:nvSpPr>
        <p:spPr>
          <a:xfrm>
            <a:off x="609600" y="3778468"/>
            <a:ext cx="3657600" cy="1403132"/>
          </a:xfrm>
          <a:prstGeom prst="rect">
            <a:avLst/>
          </a:prstGeom>
          <a:solidFill>
            <a:srgbClr val="B165AC"/>
          </a:solidFill>
        </p:spPr>
        <p:txBody>
          <a:bodyPr wrap="square" lIns="182880" tIns="182880" rIns="182880" bIns="18288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1" u="sng" strike="noStrike" kern="0" cap="none" spc="0" normalizeH="0" baseline="0" noProof="0" dirty="0">
                <a:ln>
                  <a:noFill/>
                </a:ln>
                <a:solidFill>
                  <a:schemeClr val="bg1"/>
                </a:solidFill>
                <a:effectLst/>
                <a:uLnTx/>
                <a:uFillTx/>
                <a:latin typeface="Helvetica"/>
                <a:cs typeface="Helvetica"/>
              </a:rPr>
              <a:t>MEN</a:t>
            </a:r>
            <a:r>
              <a:rPr kumimoji="0" lang="en-US" sz="2600" b="0" i="0" u="none" strike="noStrike" kern="0" cap="none" spc="0" normalizeH="0" baseline="0" noProof="0" dirty="0">
                <a:ln>
                  <a:noFill/>
                </a:ln>
                <a:solidFill>
                  <a:schemeClr val="bg1"/>
                </a:solidFill>
                <a:effectLst/>
                <a:uLnTx/>
                <a:uFillTx/>
                <a:latin typeface="Helvetica"/>
                <a:cs typeface="Helvetica"/>
              </a:rPr>
              <a:t> are</a:t>
            </a:r>
            <a:r>
              <a:rPr kumimoji="0" lang="en-US" sz="2600" b="0" i="0" u="none" strike="noStrike" kern="0" cap="none" spc="0" normalizeH="0" noProof="0" dirty="0">
                <a:ln>
                  <a:noFill/>
                </a:ln>
                <a:solidFill>
                  <a:schemeClr val="bg1"/>
                </a:solidFill>
                <a:effectLst/>
                <a:uLnTx/>
                <a:uFillTx/>
                <a:latin typeface="Helvetica"/>
                <a:cs typeface="Helvetica"/>
              </a:rPr>
              <a:t> the Problem!</a:t>
            </a:r>
            <a:endParaRPr kumimoji="0" lang="en-US" sz="2600" b="0" i="0" u="none" strike="noStrike" kern="0" cap="none" spc="0" normalizeH="0" baseline="0" noProof="0" dirty="0">
              <a:ln>
                <a:noFill/>
              </a:ln>
              <a:solidFill>
                <a:schemeClr val="bg1"/>
              </a:solidFill>
              <a:effectLst/>
              <a:uLnTx/>
              <a:uFillTx/>
              <a:latin typeface="Helvetica"/>
              <a:cs typeface="Helvetica"/>
            </a:endParaRPr>
          </a:p>
        </p:txBody>
      </p:sp>
      <p:pic>
        <p:nvPicPr>
          <p:cNvPr id="14" name="Picture 13" descr="76755548.jpg"/>
          <p:cNvPicPr>
            <a:picLocks noChangeAspect="1"/>
          </p:cNvPicPr>
          <p:nvPr/>
        </p:nvPicPr>
        <p:blipFill>
          <a:blip r:embed="rId3" cstate="print"/>
          <a:stretch>
            <a:fillRect/>
          </a:stretch>
        </p:blipFill>
        <p:spPr>
          <a:xfrm>
            <a:off x="4572000" y="1905278"/>
            <a:ext cx="4229099" cy="2819122"/>
          </a:xfrm>
          <a:prstGeom prst="rect">
            <a:avLst/>
          </a:prstGeom>
        </p:spPr>
      </p:pic>
      <p:sp>
        <p:nvSpPr>
          <p:cNvPr id="8" name="TextBox 7"/>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xEl>
                                              <p:pRg st="1" end="1"/>
                                            </p:txEl>
                                          </p:spTgt>
                                        </p:tgtEl>
                                        <p:attrNameLst>
                                          <p:attrName>style.visibility</p:attrName>
                                        </p:attrNameLst>
                                      </p:cBhvr>
                                      <p:to>
                                        <p:strVal val="visible"/>
                                      </p:to>
                                    </p:set>
                                    <p:animEffect transition="in" filter="fade">
                                      <p:cBhvr>
                                        <p:cTn id="20"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3" name="TextBox 12"/>
          <p:cNvSpPr txBox="1"/>
          <p:nvPr/>
        </p:nvSpPr>
        <p:spPr>
          <a:xfrm>
            <a:off x="457200" y="457200"/>
            <a:ext cx="8229600" cy="4495800"/>
          </a:xfrm>
          <a:prstGeom prst="rect">
            <a:avLst/>
          </a:prstGeom>
          <a:solidFill>
            <a:srgbClr val="403152">
              <a:alpha val="86000"/>
            </a:srgbClr>
          </a:solidFill>
        </p:spPr>
        <p:txBody>
          <a:bodyPr wrap="square" lIns="274320" tIns="274320" rIns="274320" bIns="274320" rtlCol="0" anchor="ctr" anchorCtr="0">
            <a:noAutofit/>
          </a:bodyPr>
          <a:lstStyle/>
          <a:p>
            <a:pPr marL="111125"/>
            <a:r>
              <a:rPr lang="en-US" sz="2800" dirty="0">
                <a:solidFill>
                  <a:schemeClr val="bg1"/>
                </a:solidFill>
                <a:latin typeface="Helvetica"/>
                <a:cs typeface="Helvetica"/>
              </a:rPr>
              <a:t>“Feminists in New York discovered that if they gathered women together in small groups and got all those women talking about their hurts and grievances against men, then all the women in the group would begin to get upset with men, even those women who didn’t have any hurts and grievances themselves, and then</a:t>
            </a:r>
          </a:p>
          <a:p>
            <a:pPr marL="111125"/>
            <a:r>
              <a:rPr lang="en-US" sz="2800" dirty="0">
                <a:solidFill>
                  <a:schemeClr val="bg1"/>
                </a:solidFill>
                <a:latin typeface="Helvetica"/>
                <a:cs typeface="Helvetica"/>
              </a:rPr>
              <a:t>their anger could be directed into action.”</a:t>
            </a:r>
          </a:p>
          <a:p>
            <a:pPr algn="r"/>
            <a:r>
              <a:rPr lang="en-US" sz="2800" dirty="0">
                <a:solidFill>
                  <a:schemeClr val="bg1"/>
                </a:solidFill>
                <a:latin typeface="Helvetica"/>
                <a:cs typeface="Helvetica"/>
              </a:rPr>
              <a:t>Mary </a:t>
            </a:r>
            <a:r>
              <a:rPr lang="en-US" sz="2800" dirty="0" err="1">
                <a:solidFill>
                  <a:schemeClr val="bg1"/>
                </a:solidFill>
                <a:latin typeface="Helvetica"/>
                <a:cs typeface="Helvetica"/>
              </a:rPr>
              <a:t>Kassian</a:t>
            </a:r>
            <a:endParaRPr lang="en-US" sz="2800" dirty="0">
              <a:solidFill>
                <a:schemeClr val="bg1"/>
              </a:solidFill>
              <a:latin typeface="Helvetica"/>
              <a:cs typeface="Helvetic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4" name="Rectangle 13"/>
          <p:cNvSpPr/>
          <p:nvPr/>
        </p:nvSpPr>
        <p:spPr>
          <a:xfrm>
            <a:off x="0" y="1219200"/>
            <a:ext cx="9144000" cy="5638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0" name="TextBox 9"/>
          <p:cNvSpPr txBox="1"/>
          <p:nvPr/>
        </p:nvSpPr>
        <p:spPr>
          <a:xfrm>
            <a:off x="609600" y="1647111"/>
            <a:ext cx="3657600" cy="1569661"/>
          </a:xfrm>
          <a:prstGeom prst="rect">
            <a:avLst/>
          </a:prstGeom>
          <a:solidFill>
            <a:srgbClr val="B165AC">
              <a:alpha val="89000"/>
            </a:srgbClr>
          </a:solidFill>
        </p:spPr>
        <p:txBody>
          <a:bodyPr wrap="square" lIns="182880" tIns="182880" rIns="182880" bIns="18288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Helvetica"/>
              </a:rPr>
              <a:t>“Feminine Mystique”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rgbClr val="FFFFFF"/>
                </a:solidFill>
                <a:effectLst/>
                <a:uLnTx/>
                <a:uFillTx/>
                <a:latin typeface="Helvetica"/>
              </a:rPr>
              <a:t>Unrealistic</a:t>
            </a:r>
            <a:r>
              <a:rPr kumimoji="0" lang="en-US" sz="2600" i="0" u="none" strike="noStrike" kern="0" cap="none" spc="0" normalizeH="0" baseline="0" noProof="0" dirty="0">
                <a:ln>
                  <a:noFill/>
                </a:ln>
                <a:solidFill>
                  <a:srgbClr val="FFFFFF"/>
                </a:solidFill>
                <a:effectLst/>
                <a:uLnTx/>
                <a:uFillTx/>
                <a:latin typeface="Helvetica"/>
              </a:rPr>
              <a:t> Ideal of </a:t>
            </a:r>
            <a:r>
              <a:rPr kumimoji="0" lang="en-US" sz="2600" i="0" strike="noStrike" kern="0" cap="none" spc="0" normalizeH="0" baseline="0" noProof="0" dirty="0">
                <a:ln>
                  <a:noFill/>
                </a:ln>
                <a:solidFill>
                  <a:srgbClr val="FFFFFF"/>
                </a:solidFill>
                <a:effectLst/>
                <a:uLnTx/>
                <a:uFillTx/>
                <a:latin typeface="Helvetica"/>
              </a:rPr>
              <a:t>Femininity</a:t>
            </a:r>
          </a:p>
        </p:txBody>
      </p:sp>
      <p:sp>
        <p:nvSpPr>
          <p:cNvPr id="13" name="TextBox 12"/>
          <p:cNvSpPr txBox="1"/>
          <p:nvPr/>
        </p:nvSpPr>
        <p:spPr>
          <a:xfrm>
            <a:off x="4724400" y="4734506"/>
            <a:ext cx="3886200" cy="1692771"/>
          </a:xfrm>
          <a:prstGeom prst="rect">
            <a:avLst/>
          </a:prstGeom>
          <a:noFill/>
        </p:spPr>
        <p:txBody>
          <a:bodyPr wrap="square" rtlCol="0">
            <a:spAutoFit/>
          </a:bodyPr>
          <a:lstStyle/>
          <a:p>
            <a:r>
              <a:rPr lang="en-US" sz="2600" dirty="0">
                <a:solidFill>
                  <a:srgbClr val="FFFFFF"/>
                </a:solidFill>
                <a:latin typeface="Helvetica"/>
              </a:rPr>
              <a:t>Truth = some are enslaved to perversion, leave the </a:t>
            </a:r>
            <a:r>
              <a:rPr lang="en-US" sz="2600" b="1" u="sng" dirty="0">
                <a:solidFill>
                  <a:srgbClr val="B76EFF"/>
                </a:solidFill>
                <a:latin typeface="Helvetica"/>
              </a:rPr>
              <a:t>protection</a:t>
            </a:r>
            <a:r>
              <a:rPr lang="en-US" sz="2600" dirty="0">
                <a:solidFill>
                  <a:srgbClr val="B76EFF"/>
                </a:solidFill>
                <a:latin typeface="Helvetica"/>
              </a:rPr>
              <a:t> </a:t>
            </a:r>
            <a:r>
              <a:rPr lang="en-US" sz="2600" dirty="0">
                <a:solidFill>
                  <a:srgbClr val="FFFFFF"/>
                </a:solidFill>
                <a:latin typeface="Helvetica"/>
              </a:rPr>
              <a:t>of</a:t>
            </a:r>
            <a:r>
              <a:rPr lang="en-US" sz="2600" dirty="0">
                <a:latin typeface="Helvetica"/>
              </a:rPr>
              <a:t> </a:t>
            </a:r>
            <a:r>
              <a:rPr lang="en-US" sz="2600" b="1" u="sng" dirty="0">
                <a:solidFill>
                  <a:srgbClr val="B76EFF"/>
                </a:solidFill>
                <a:latin typeface="Helvetica"/>
              </a:rPr>
              <a:t>men</a:t>
            </a:r>
            <a:r>
              <a:rPr lang="en-US" sz="2600" dirty="0">
                <a:solidFill>
                  <a:srgbClr val="B76EFF"/>
                </a:solidFill>
                <a:latin typeface="Helvetica"/>
              </a:rPr>
              <a:t> </a:t>
            </a:r>
            <a:r>
              <a:rPr lang="en-US" sz="2600" dirty="0">
                <a:solidFill>
                  <a:srgbClr val="FFFFFF"/>
                </a:solidFill>
                <a:latin typeface="Helvetica"/>
              </a:rPr>
              <a:t>and</a:t>
            </a:r>
            <a:r>
              <a:rPr lang="en-US" sz="2600" dirty="0">
                <a:latin typeface="Helvetica"/>
              </a:rPr>
              <a:t> </a:t>
            </a:r>
            <a:r>
              <a:rPr lang="en-US" sz="2600" b="1" u="sng" dirty="0">
                <a:solidFill>
                  <a:srgbClr val="B76EFF"/>
                </a:solidFill>
                <a:latin typeface="Helvetica"/>
              </a:rPr>
              <a:t>marriage</a:t>
            </a:r>
          </a:p>
        </p:txBody>
      </p:sp>
      <p:sp>
        <p:nvSpPr>
          <p:cNvPr id="9" name="TextBox 8"/>
          <p:cNvSpPr txBox="1"/>
          <p:nvPr/>
        </p:nvSpPr>
        <p:spPr>
          <a:xfrm>
            <a:off x="609600" y="3321268"/>
            <a:ext cx="3657600" cy="1403132"/>
          </a:xfrm>
          <a:prstGeom prst="rect">
            <a:avLst/>
          </a:prstGeom>
          <a:solidFill>
            <a:srgbClr val="B165AC">
              <a:alpha val="89000"/>
            </a:srgbClr>
          </a:solidFill>
        </p:spPr>
        <p:txBody>
          <a:bodyPr wrap="square" lIns="182880" tIns="182880" rIns="182880" bIns="18288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rgbClr val="FFFFFF"/>
                </a:solidFill>
                <a:effectLst/>
                <a:uLnTx/>
                <a:uFillTx/>
                <a:latin typeface="Helvetica"/>
              </a:rPr>
              <a:t>MEN are</a:t>
            </a:r>
            <a:r>
              <a:rPr kumimoji="0" lang="en-US" sz="2600" b="0" i="0" u="none" strike="noStrike" kern="0" cap="none" spc="0" normalizeH="0" noProof="0" dirty="0">
                <a:ln>
                  <a:noFill/>
                </a:ln>
                <a:solidFill>
                  <a:srgbClr val="FFFFFF"/>
                </a:solidFill>
                <a:effectLst/>
                <a:uLnTx/>
                <a:uFillTx/>
                <a:latin typeface="Helvetica"/>
              </a:rPr>
              <a:t> the Problem!</a:t>
            </a:r>
            <a:endParaRPr kumimoji="0" lang="en-US" sz="2600" b="0" i="0" u="none" strike="noStrike" kern="0" cap="none" spc="0" normalizeH="0" baseline="0" noProof="0" dirty="0">
              <a:ln>
                <a:noFill/>
              </a:ln>
              <a:solidFill>
                <a:srgbClr val="FFFFFF"/>
              </a:solidFill>
              <a:effectLst/>
              <a:uLnTx/>
              <a:uFillTx/>
              <a:latin typeface="Helvetica"/>
            </a:endParaRPr>
          </a:p>
        </p:txBody>
      </p:sp>
      <p:sp>
        <p:nvSpPr>
          <p:cNvPr id="11" name="TextBox 10"/>
          <p:cNvSpPr txBox="1"/>
          <p:nvPr/>
        </p:nvSpPr>
        <p:spPr>
          <a:xfrm>
            <a:off x="609600" y="4845268"/>
            <a:ext cx="3657600" cy="1403132"/>
          </a:xfrm>
          <a:prstGeom prst="rect">
            <a:avLst/>
          </a:prstGeom>
          <a:solidFill>
            <a:srgbClr val="B165AC">
              <a:alpha val="89000"/>
            </a:srgbClr>
          </a:solidFill>
        </p:spPr>
        <p:txBody>
          <a:bodyPr wrap="square" lIns="182880" tIns="182880" rIns="182880" bIns="18288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500" kern="0" noProof="0" dirty="0">
                <a:solidFill>
                  <a:srgbClr val="FFFFFF"/>
                </a:solidFill>
                <a:latin typeface="Helvetica"/>
              </a:rPr>
              <a:t>EMPOWERMENT</a:t>
            </a:r>
            <a:endParaRPr kumimoji="0" lang="en-US" sz="2500" i="0" strike="noStrike" kern="0" cap="none" spc="0" normalizeH="0" baseline="0" noProof="0" dirty="0">
              <a:ln>
                <a:noFill/>
              </a:ln>
              <a:solidFill>
                <a:srgbClr val="FFFFFF"/>
              </a:solidFill>
              <a:effectLst/>
              <a:uLnTx/>
              <a:uFillTx/>
              <a:latin typeface="Helvetic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500" b="1" i="0" u="sng" strike="noStrike" kern="0" cap="none" spc="0" normalizeH="0" baseline="0" noProof="0" dirty="0">
                <a:ln>
                  <a:noFill/>
                </a:ln>
                <a:solidFill>
                  <a:srgbClr val="FFFFFF"/>
                </a:solidFill>
                <a:effectLst/>
                <a:uLnTx/>
                <a:uFillTx/>
                <a:latin typeface="Helvetica"/>
              </a:rPr>
              <a:t>Aggressive</a:t>
            </a:r>
            <a:r>
              <a:rPr kumimoji="0" lang="en-US" sz="2500" b="0" i="0" strike="noStrike" kern="0" cap="none" spc="0" normalizeH="0" noProof="0" dirty="0">
                <a:ln>
                  <a:noFill/>
                </a:ln>
                <a:solidFill>
                  <a:srgbClr val="FFFFFF"/>
                </a:solidFill>
                <a:effectLst/>
                <a:uLnTx/>
                <a:uFillTx/>
                <a:latin typeface="Helvetica"/>
              </a:rPr>
              <a:t> rejection of restraints and </a:t>
            </a:r>
            <a:r>
              <a:rPr kumimoji="0" lang="en-US" sz="2500" b="1" i="0" u="sng" strike="noStrike" kern="0" cap="none" spc="0" normalizeH="0" noProof="0" dirty="0">
                <a:ln>
                  <a:noFill/>
                </a:ln>
                <a:solidFill>
                  <a:srgbClr val="FFFFFF"/>
                </a:solidFill>
                <a:effectLst/>
                <a:uLnTx/>
                <a:uFillTx/>
                <a:latin typeface="Helvetica"/>
              </a:rPr>
              <a:t>purity</a:t>
            </a:r>
            <a:endParaRPr kumimoji="0" lang="en-US" sz="2500" b="1" i="0" u="sng" strike="noStrike" kern="0" cap="none" spc="0" normalizeH="0" baseline="0" noProof="0" dirty="0">
              <a:ln>
                <a:noFill/>
              </a:ln>
              <a:solidFill>
                <a:srgbClr val="FFFFFF"/>
              </a:solidFill>
              <a:effectLst/>
              <a:uLnTx/>
              <a:uFillTx/>
              <a:latin typeface="Helvetica"/>
            </a:endParaRPr>
          </a:p>
        </p:txBody>
      </p:sp>
      <p:pic>
        <p:nvPicPr>
          <p:cNvPr id="12" name="Picture 11" descr="200292204-001.jpg"/>
          <p:cNvPicPr>
            <a:picLocks noChangeAspect="1"/>
          </p:cNvPicPr>
          <p:nvPr/>
        </p:nvPicPr>
        <p:blipFill>
          <a:blip r:embed="rId3" cstate="print"/>
          <a:stretch>
            <a:fillRect/>
          </a:stretch>
        </p:blipFill>
        <p:spPr>
          <a:xfrm>
            <a:off x="4495800" y="1676400"/>
            <a:ext cx="4267200" cy="2844800"/>
          </a:xfrm>
          <a:prstGeom prst="rect">
            <a:avLst/>
          </a:prstGeom>
        </p:spPr>
      </p:pic>
      <p:sp>
        <p:nvSpPr>
          <p:cNvPr id="8" name="TextBox 7"/>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1219200"/>
            <a:ext cx="9144000" cy="5638800"/>
          </a:xfrm>
          <a:prstGeom prst="rect">
            <a:avLst/>
          </a:prstGeom>
          <a:solidFill>
            <a:schemeClr val="tx1">
              <a:alpha val="6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Helvetica"/>
            </a:endParaRPr>
          </a:p>
        </p:txBody>
      </p:sp>
      <p:sp>
        <p:nvSpPr>
          <p:cNvPr id="10" name="TextBox 9"/>
          <p:cNvSpPr txBox="1"/>
          <p:nvPr/>
        </p:nvSpPr>
        <p:spPr>
          <a:xfrm>
            <a:off x="609600" y="1676400"/>
            <a:ext cx="3657600" cy="1292662"/>
          </a:xfrm>
          <a:prstGeom prst="rect">
            <a:avLst/>
          </a:prstGeom>
          <a:solidFill>
            <a:srgbClr val="B165AC"/>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chemeClr val="bg1"/>
                </a:solidFill>
                <a:effectLst/>
                <a:uLnTx/>
                <a:uFillTx/>
                <a:latin typeface="Helvetica"/>
              </a:rPr>
              <a:t>“Feminine Mystique”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chemeClr val="bg1"/>
                </a:solidFill>
                <a:effectLst/>
                <a:uLnTx/>
                <a:uFillTx/>
                <a:latin typeface="Helvetica"/>
              </a:rPr>
              <a:t>Unrealistic</a:t>
            </a:r>
            <a:r>
              <a:rPr kumimoji="0" lang="en-US" sz="2600" i="0" u="none" strike="noStrike" kern="0" cap="none" spc="0" normalizeH="0" baseline="0" noProof="0" dirty="0">
                <a:ln>
                  <a:noFill/>
                </a:ln>
                <a:solidFill>
                  <a:schemeClr val="bg1"/>
                </a:solidFill>
                <a:effectLst/>
                <a:uLnTx/>
                <a:uFillTx/>
                <a:latin typeface="Helvetica"/>
              </a:rPr>
              <a:t> Ideal of </a:t>
            </a:r>
            <a:r>
              <a:rPr kumimoji="0" lang="en-US" sz="2600" i="0" strike="noStrike" kern="0" cap="none" spc="0" normalizeH="0" baseline="0" noProof="0" dirty="0">
                <a:ln>
                  <a:noFill/>
                </a:ln>
                <a:solidFill>
                  <a:schemeClr val="bg1"/>
                </a:solidFill>
                <a:effectLst/>
                <a:uLnTx/>
                <a:uFillTx/>
                <a:latin typeface="Helvetica"/>
              </a:rPr>
              <a:t>Femininity</a:t>
            </a:r>
          </a:p>
        </p:txBody>
      </p:sp>
      <p:sp>
        <p:nvSpPr>
          <p:cNvPr id="9" name="TextBox 8"/>
          <p:cNvSpPr txBox="1"/>
          <p:nvPr/>
        </p:nvSpPr>
        <p:spPr>
          <a:xfrm>
            <a:off x="609600" y="3124200"/>
            <a:ext cx="3657600" cy="1403132"/>
          </a:xfrm>
          <a:prstGeom prst="rect">
            <a:avLst/>
          </a:prstGeom>
          <a:solidFill>
            <a:srgbClr val="B165AC"/>
          </a:solidFill>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b="0" i="0" u="none" strike="noStrike" kern="0" cap="none" spc="0" normalizeH="0" baseline="0" noProof="0" dirty="0">
                <a:ln>
                  <a:noFill/>
                </a:ln>
                <a:solidFill>
                  <a:schemeClr val="bg1"/>
                </a:solidFill>
                <a:effectLst/>
                <a:uLnTx/>
                <a:uFillTx/>
                <a:latin typeface="Helvetica"/>
              </a:rPr>
              <a:t>MEN are</a:t>
            </a:r>
            <a:r>
              <a:rPr kumimoji="0" lang="en-US" sz="2600" b="0" i="0" u="none" strike="noStrike" kern="0" cap="none" spc="0" normalizeH="0" noProof="0" dirty="0">
                <a:ln>
                  <a:noFill/>
                </a:ln>
                <a:solidFill>
                  <a:schemeClr val="bg1"/>
                </a:solidFill>
                <a:effectLst/>
                <a:uLnTx/>
                <a:uFillTx/>
                <a:latin typeface="Helvetica"/>
              </a:rPr>
              <a:t> the Problem!</a:t>
            </a:r>
            <a:endParaRPr kumimoji="0" lang="en-US" sz="2600" b="0" i="0" u="none" strike="noStrike" kern="0" cap="none" spc="0" normalizeH="0" baseline="0" noProof="0" dirty="0">
              <a:ln>
                <a:noFill/>
              </a:ln>
              <a:solidFill>
                <a:schemeClr val="bg1"/>
              </a:solidFill>
              <a:effectLst/>
              <a:uLnTx/>
              <a:uFillTx/>
              <a:latin typeface="Helvetica"/>
            </a:endParaRPr>
          </a:p>
        </p:txBody>
      </p:sp>
      <p:sp>
        <p:nvSpPr>
          <p:cNvPr id="11" name="TextBox 10"/>
          <p:cNvSpPr txBox="1"/>
          <p:nvPr/>
        </p:nvSpPr>
        <p:spPr>
          <a:xfrm>
            <a:off x="609600" y="4724400"/>
            <a:ext cx="3657600" cy="1403132"/>
          </a:xfrm>
          <a:prstGeom prst="rect">
            <a:avLst/>
          </a:prstGeom>
          <a:solidFill>
            <a:srgbClr val="B165AC"/>
          </a:solidFill>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600" kern="0" noProof="0" dirty="0">
                <a:solidFill>
                  <a:schemeClr val="bg1"/>
                </a:solidFill>
                <a:latin typeface="Helvetica"/>
              </a:rPr>
              <a:t>EMPOWERMENT</a:t>
            </a:r>
            <a:endParaRPr kumimoji="0" lang="en-US" sz="2600" i="0" strike="noStrike" kern="0" cap="none" spc="0" normalizeH="0" baseline="0" noProof="0" dirty="0">
              <a:ln>
                <a:noFill/>
              </a:ln>
              <a:solidFill>
                <a:schemeClr val="bg1"/>
              </a:solidFill>
              <a:effectLst/>
              <a:uLnTx/>
              <a:uFillTx/>
              <a:latin typeface="Helvetic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600" i="0" strike="noStrike" kern="0" cap="none" spc="0" normalizeH="0" baseline="0" noProof="0" dirty="0">
                <a:ln>
                  <a:noFill/>
                </a:ln>
                <a:solidFill>
                  <a:schemeClr val="bg1"/>
                </a:solidFill>
                <a:effectLst/>
                <a:uLnTx/>
                <a:uFillTx/>
                <a:latin typeface="Helvetica"/>
              </a:rPr>
              <a:t>Aggressive</a:t>
            </a:r>
            <a:r>
              <a:rPr kumimoji="0" lang="en-US" sz="2600" i="0" strike="noStrike" kern="0" cap="none" spc="0" normalizeH="0" noProof="0" dirty="0">
                <a:ln>
                  <a:noFill/>
                </a:ln>
                <a:solidFill>
                  <a:schemeClr val="bg1"/>
                </a:solidFill>
                <a:effectLst/>
                <a:uLnTx/>
                <a:uFillTx/>
                <a:latin typeface="Helvetica"/>
              </a:rPr>
              <a:t> rejection of restraints and purity</a:t>
            </a:r>
            <a:endParaRPr kumimoji="0" lang="en-US" sz="2600" i="0" u="sng" strike="noStrike" kern="0" cap="none" spc="0" normalizeH="0" baseline="0" noProof="0" dirty="0">
              <a:ln>
                <a:noFill/>
              </a:ln>
              <a:solidFill>
                <a:schemeClr val="bg1"/>
              </a:solidFill>
              <a:effectLst/>
              <a:uLnTx/>
              <a:uFillTx/>
              <a:latin typeface="Helvetica"/>
            </a:endParaRPr>
          </a:p>
        </p:txBody>
      </p:sp>
      <p:sp>
        <p:nvSpPr>
          <p:cNvPr id="14" name="TextBox 13"/>
          <p:cNvSpPr txBox="1"/>
          <p:nvPr/>
        </p:nvSpPr>
        <p:spPr>
          <a:xfrm>
            <a:off x="4572000" y="1676400"/>
            <a:ext cx="4267200" cy="3554819"/>
          </a:xfrm>
          <a:prstGeom prst="rect">
            <a:avLst/>
          </a:prstGeom>
          <a:solidFill>
            <a:srgbClr val="403152">
              <a:alpha val="69804"/>
            </a:srgbClr>
          </a:solidFill>
        </p:spPr>
        <p:txBody>
          <a:bodyPr wrap="square" lIns="182880" tIns="182880" rIns="182880" bIns="137160" rtlCol="0">
            <a:spAutoFit/>
          </a:bodyPr>
          <a:lstStyle/>
          <a:p>
            <a:r>
              <a:rPr lang="en-US" sz="3000" dirty="0">
                <a:solidFill>
                  <a:schemeClr val="bg1"/>
                </a:solidFill>
                <a:latin typeface="Helvetica"/>
              </a:rPr>
              <a:t>Claiming to be wise, they became </a:t>
            </a:r>
            <a:r>
              <a:rPr lang="en-US" sz="3000" b="1" dirty="0">
                <a:solidFill>
                  <a:schemeClr val="bg1"/>
                </a:solidFill>
                <a:latin typeface="Helvetica"/>
              </a:rPr>
              <a:t>fools</a:t>
            </a:r>
            <a:r>
              <a:rPr lang="en-US" sz="3000" dirty="0">
                <a:solidFill>
                  <a:schemeClr val="bg1"/>
                </a:solidFill>
                <a:latin typeface="Helvetica"/>
              </a:rPr>
              <a:t>… therefore God gave them up in the lusts of their hearts to impurity.</a:t>
            </a:r>
          </a:p>
          <a:p>
            <a:r>
              <a:rPr lang="en-US" sz="3000" dirty="0">
                <a:solidFill>
                  <a:schemeClr val="bg1"/>
                </a:solidFill>
                <a:latin typeface="Helvetica"/>
              </a:rPr>
              <a:t> </a:t>
            </a:r>
            <a:br>
              <a:rPr lang="en-US" sz="3000" dirty="0">
                <a:solidFill>
                  <a:schemeClr val="bg1"/>
                </a:solidFill>
                <a:latin typeface="Helvetica"/>
              </a:rPr>
            </a:br>
            <a:r>
              <a:rPr lang="en-US" sz="3000" b="1" dirty="0">
                <a:solidFill>
                  <a:schemeClr val="bg1"/>
                </a:solidFill>
                <a:latin typeface="Helvetica"/>
              </a:rPr>
              <a:t>(Romans 1:22, 24a)</a:t>
            </a:r>
          </a:p>
        </p:txBody>
      </p:sp>
      <p:sp>
        <p:nvSpPr>
          <p:cNvPr id="7" name="TextBox 6"/>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304800" y="4495800"/>
            <a:ext cx="8458200" cy="1905000"/>
          </a:xfrm>
          <a:prstGeom prst="rect">
            <a:avLst/>
          </a:prstGeom>
          <a:solidFill>
            <a:srgbClr val="403152">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304800" y="1219200"/>
            <a:ext cx="8458200" cy="3276600"/>
          </a:xfrm>
          <a:prstGeom prst="rect">
            <a:avLst/>
          </a:prstGeom>
          <a:solidFill>
            <a:srgbClr val="403152">
              <a:alpha val="85000"/>
            </a:srgbClr>
          </a:solidFill>
        </p:spPr>
        <p:txBody>
          <a:bodyPr wrap="square" lIns="182880" tIns="182880" rIns="182880" bIns="182880" rtlCol="0">
            <a:spAutoFit/>
          </a:bodyPr>
          <a:lstStyle/>
          <a:p>
            <a:r>
              <a:rPr lang="en-US" sz="2600" dirty="0">
                <a:solidFill>
                  <a:schemeClr val="bg1"/>
                </a:solidFill>
                <a:latin typeface="Helvetica"/>
              </a:rPr>
              <a:t>Feminism is a reflection of Eve’s desire to control, rooted in </a:t>
            </a:r>
            <a:r>
              <a:rPr lang="en-US" sz="2600" b="1" u="sng" dirty="0">
                <a:solidFill>
                  <a:schemeClr val="bg1"/>
                </a:solidFill>
                <a:latin typeface="Helvetica"/>
              </a:rPr>
              <a:t>rebellion</a:t>
            </a:r>
            <a:r>
              <a:rPr lang="en-US" sz="2600" dirty="0">
                <a:solidFill>
                  <a:schemeClr val="bg1"/>
                </a:solidFill>
                <a:latin typeface="Helvetica"/>
              </a:rPr>
              <a:t> against God’s </a:t>
            </a:r>
            <a:r>
              <a:rPr lang="en-US" sz="2600" b="1" u="sng" dirty="0">
                <a:solidFill>
                  <a:schemeClr val="bg1"/>
                </a:solidFill>
                <a:latin typeface="Helvetica"/>
              </a:rPr>
              <a:t>authority</a:t>
            </a:r>
            <a:r>
              <a:rPr lang="en-US" sz="2600" dirty="0">
                <a:solidFill>
                  <a:schemeClr val="bg1"/>
                </a:solidFill>
                <a:latin typeface="Helvetica"/>
              </a:rPr>
              <a:t> and the </a:t>
            </a:r>
            <a:r>
              <a:rPr lang="en-US" sz="2600" b="1" u="sng" dirty="0">
                <a:solidFill>
                  <a:schemeClr val="bg1"/>
                </a:solidFill>
                <a:latin typeface="Helvetica"/>
              </a:rPr>
              <a:t>wisdom</a:t>
            </a:r>
            <a:r>
              <a:rPr lang="en-US" sz="2600" dirty="0">
                <a:solidFill>
                  <a:schemeClr val="bg1"/>
                </a:solidFill>
                <a:latin typeface="Helvetica"/>
              </a:rPr>
              <a:t> of His design. </a:t>
            </a:r>
          </a:p>
          <a:p>
            <a:endParaRPr lang="en-US" sz="2600" dirty="0">
              <a:solidFill>
                <a:schemeClr val="bg1"/>
              </a:solidFill>
              <a:latin typeface="Helvetica"/>
            </a:endParaRPr>
          </a:p>
          <a:p>
            <a:r>
              <a:rPr lang="en-US" sz="2600" dirty="0">
                <a:solidFill>
                  <a:schemeClr val="bg1"/>
                </a:solidFill>
                <a:latin typeface="Helvetica"/>
              </a:rPr>
              <a:t>Feminists, like Eve, </a:t>
            </a:r>
            <a:br>
              <a:rPr lang="en-US" sz="2600">
                <a:solidFill>
                  <a:schemeClr val="bg1"/>
                </a:solidFill>
                <a:latin typeface="Helvetica"/>
              </a:rPr>
            </a:br>
            <a:r>
              <a:rPr lang="en-US" sz="2600">
                <a:solidFill>
                  <a:schemeClr val="bg1"/>
                </a:solidFill>
                <a:latin typeface="Helvetica"/>
              </a:rPr>
              <a:t>have </a:t>
            </a:r>
            <a:r>
              <a:rPr lang="en-US" sz="2600" dirty="0">
                <a:solidFill>
                  <a:schemeClr val="bg1"/>
                </a:solidFill>
                <a:latin typeface="Helvetica"/>
              </a:rPr>
              <a:t>fallen for a lie </a:t>
            </a:r>
            <a:br>
              <a:rPr lang="en-US" sz="2600" dirty="0">
                <a:solidFill>
                  <a:schemeClr val="bg1"/>
                </a:solidFill>
                <a:latin typeface="Helvetica"/>
              </a:rPr>
            </a:br>
            <a:r>
              <a:rPr lang="en-US" sz="2600" dirty="0">
                <a:solidFill>
                  <a:schemeClr val="bg1"/>
                </a:solidFill>
                <a:latin typeface="Helvetica"/>
              </a:rPr>
              <a:t>of the enemy.</a:t>
            </a:r>
          </a:p>
        </p:txBody>
      </p:sp>
      <p:pic>
        <p:nvPicPr>
          <p:cNvPr id="8" name="Picture 7" descr="99210348.jpg"/>
          <p:cNvPicPr>
            <a:picLocks noChangeAspect="1"/>
          </p:cNvPicPr>
          <p:nvPr/>
        </p:nvPicPr>
        <p:blipFill>
          <a:blip r:embed="rId3" cstate="print"/>
          <a:stretch>
            <a:fillRect/>
          </a:stretch>
        </p:blipFill>
        <p:spPr>
          <a:xfrm>
            <a:off x="3733800" y="2895600"/>
            <a:ext cx="4832007" cy="3221338"/>
          </a:xfrm>
          <a:prstGeom prst="rect">
            <a:avLst/>
          </a:prstGeom>
        </p:spPr>
      </p:pic>
      <p:sp>
        <p:nvSpPr>
          <p:cNvPr id="5" name="TextBox 4"/>
          <p:cNvSpPr txBox="1">
            <a:spLocks noChangeArrowheads="1"/>
          </p:cNvSpPr>
          <p:nvPr/>
        </p:nvSpPr>
        <p:spPr bwMode="auto">
          <a:xfrm>
            <a:off x="0" y="0"/>
            <a:ext cx="9144000" cy="914400"/>
          </a:xfrm>
          <a:prstGeom prst="rect">
            <a:avLst/>
          </a:prstGeom>
          <a:solidFill>
            <a:srgbClr val="B76EFF">
              <a:alpha val="36000"/>
            </a:srgbClr>
          </a:solidFill>
          <a:ln w="9525">
            <a:noFill/>
            <a:miter lim="800000"/>
            <a:headEnd/>
            <a:tailEnd/>
          </a:ln>
        </p:spPr>
        <p:txBody>
          <a:bodyPr lIns="182880" tIns="274320" rIns="182880"/>
          <a:lstStyle/>
          <a:p>
            <a:pPr marL="228600"/>
            <a:r>
              <a:rPr lang="en-US" sz="3200" b="1" dirty="0">
                <a:solidFill>
                  <a:schemeClr val="bg1"/>
                </a:solidFill>
                <a:latin typeface="Helvetica"/>
              </a:rPr>
              <a:t>Feminism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20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2536</TotalTime>
  <Words>895</Words>
  <Application>Microsoft Office PowerPoint</Application>
  <PresentationFormat>On-screen Show (4:3)</PresentationFormat>
  <Paragraphs>124</Paragraphs>
  <Slides>19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Nelson</dc:creator>
  <cp:lastModifiedBy>Lori Myers</cp:lastModifiedBy>
  <cp:revision>168</cp:revision>
  <dcterms:created xsi:type="dcterms:W3CDTF">2011-04-26T21:11:24Z</dcterms:created>
  <dcterms:modified xsi:type="dcterms:W3CDTF">2024-11-26T20:49:19Z</dcterms:modified>
</cp:coreProperties>
</file>