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0" r:id="rId2"/>
    <p:sldId id="276" r:id="rId3"/>
    <p:sldId id="27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7" r:id="rId14"/>
    <p:sldId id="279" r:id="rId15"/>
    <p:sldId id="280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0202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94" autoAdjust="0"/>
  </p:normalViewPr>
  <p:slideViewPr>
    <p:cSldViewPr>
      <p:cViewPr varScale="1">
        <p:scale>
          <a:sx n="68" d="100"/>
          <a:sy n="68" d="100"/>
        </p:scale>
        <p:origin x="159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5683CE4B-8747-4E41-9797-7EBB794DAB51}" type="datetimeFigureOut">
              <a:rPr lang="en-US"/>
              <a:pPr>
                <a:defRPr/>
              </a:pPr>
              <a:t>11/26/2024</a:t>
            </a:fld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33B3D692-F925-4860-993B-FD0478B414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8243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557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4341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1629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23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346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9224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3438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397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7430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4270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1934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5712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579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657E7D-A671-4AE5-9C69-A5F2E1AAD528}" type="datetimeFigureOut">
              <a:rPr lang="en-US"/>
              <a:pPr>
                <a:defRPr/>
              </a:pPr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A4C81-B465-4EF5-864D-A949A3AF54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A8CFE-A787-46B8-8495-9FCC714C058E}" type="datetimeFigureOut">
              <a:rPr lang="en-US"/>
              <a:pPr>
                <a:defRPr/>
              </a:pPr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77EE4-EBC5-4220-BE2B-EC7072AD14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02C4A-1F36-40B5-85BE-F886F159DC34}" type="datetimeFigureOut">
              <a:rPr lang="en-US"/>
              <a:pPr>
                <a:defRPr/>
              </a:pPr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3E784-885A-4B3A-A9DD-82703613C1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2C482-6A2C-4628-804E-B458B96B686F}" type="datetimeFigureOut">
              <a:rPr lang="en-US"/>
              <a:pPr>
                <a:defRPr/>
              </a:pPr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14BE1-DB60-48FB-B025-BF7929C6C8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F2DA3-D188-46CA-80AD-F339B4288B64}" type="datetimeFigureOut">
              <a:rPr lang="en-US"/>
              <a:pPr>
                <a:defRPr/>
              </a:pPr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AD014-0D67-4B75-8A65-B73B0EDEAC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D3F28-AA11-4F27-BCF2-B42DE8283581}" type="datetimeFigureOut">
              <a:rPr lang="en-US"/>
              <a:pPr>
                <a:defRPr/>
              </a:pPr>
              <a:t>11/26/2024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F1D42-4235-41B8-8F04-660FEE946F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ED0A6-E943-4FD5-8378-16D31E5ACD0E}" type="datetimeFigureOut">
              <a:rPr lang="en-US"/>
              <a:pPr>
                <a:defRPr/>
              </a:pPr>
              <a:t>11/26/2024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0EE44-82F8-4449-94CA-FB06D19F41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67E23-202B-41C1-9ACA-D5565D34A03E}" type="datetimeFigureOut">
              <a:rPr lang="en-US"/>
              <a:pPr>
                <a:defRPr/>
              </a:pPr>
              <a:t>11/26/2024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073A6-1353-4786-ADF5-6E02C75DE0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DE26B-2697-4872-82A2-98513ADFABC4}" type="datetimeFigureOut">
              <a:rPr lang="en-US"/>
              <a:pPr>
                <a:defRPr/>
              </a:pPr>
              <a:t>11/26/2024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03F8D-9065-4608-8EA2-807BE88647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4CE7FA-DC0E-4CB3-8609-1F93E5800E7A}" type="datetimeFigureOut">
              <a:rPr lang="en-US"/>
              <a:pPr>
                <a:defRPr/>
              </a:pPr>
              <a:t>11/26/2024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35096-0182-45E3-8154-6A75AC60C3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A59AF-CCC2-43A9-A9CE-1EB1E4300031}" type="datetimeFigureOut">
              <a:rPr lang="en-US"/>
              <a:pPr>
                <a:defRPr/>
              </a:pPr>
              <a:t>11/26/2024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7B85A-CAB9-4F1B-8ED6-F45700D8EB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 bright="60000" contrast="-70000"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17B60E2-FC75-484A-8B81-3D264D8ED395}" type="datetimeFigureOut">
              <a:rPr lang="en-US"/>
              <a:pPr>
                <a:defRPr/>
              </a:pPr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92BD482-89D2-463F-9F33-A318D99A8A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tx1">
              <a:alpha val="67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274320" tIns="182880" rIns="182880" bIns="1371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Helvetica"/>
                <a:cs typeface="Helvetica"/>
              </a:rPr>
              <a:t>Lesson 21: Marriage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Helvetica"/>
              <a:cs typeface="Helvetica"/>
            </a:endParaRP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chemeClr val="tx1">
              <a:alpha val="67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274320" tIns="137160" rIns="274320" bIns="137160" numCol="1" anchor="t" anchorCtr="0" compatLnSpc="1">
            <a:prstTxWarp prst="textNoShape">
              <a:avLst/>
            </a:prstTxWarp>
          </a:bodyPr>
          <a:lstStyle/>
          <a:p>
            <a:pPr lvl="0" algn="r"/>
            <a:r>
              <a:rPr lang="en-US" sz="2800" b="1" dirty="0">
                <a:solidFill>
                  <a:srgbClr val="FFFFFF"/>
                </a:solidFill>
                <a:latin typeface="Helvetica"/>
                <a:cs typeface="Helvetica"/>
              </a:rPr>
              <a:t>Rejoicing in God’s Good Design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371600"/>
            <a:ext cx="9144000" cy="4648200"/>
          </a:xfrm>
          <a:prstGeom prst="rect">
            <a:avLst/>
          </a:prstGeom>
          <a:solidFill>
            <a:schemeClr val="tx1">
              <a:alpha val="7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StoryOTB089_p223_RuthAndBoaz.jpg"/>
          <p:cNvPicPr>
            <a:picLocks noChangeAspect="1"/>
          </p:cNvPicPr>
          <p:nvPr/>
        </p:nvPicPr>
        <p:blipFill>
          <a:blip r:embed="rId4" cstate="print"/>
          <a:srcRect l="31973" r="5733"/>
          <a:stretch>
            <a:fillRect/>
          </a:stretch>
        </p:blipFill>
        <p:spPr>
          <a:xfrm>
            <a:off x="5615940" y="1828800"/>
            <a:ext cx="3223260" cy="342900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/>
        </p:spPr>
      </p:pic>
      <p:sp>
        <p:nvSpPr>
          <p:cNvPr id="18437" name="TextBox 6"/>
          <p:cNvSpPr txBox="1">
            <a:spLocks noChangeArrowheads="1"/>
          </p:cNvSpPr>
          <p:nvPr/>
        </p:nvSpPr>
        <p:spPr bwMode="auto">
          <a:xfrm>
            <a:off x="304800" y="1752600"/>
            <a:ext cx="510540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Clr>
                <a:srgbClr val="CF5B1B"/>
              </a:buClr>
              <a:tabLst>
                <a:tab pos="4572000" algn="l"/>
              </a:tabLst>
            </a:pPr>
            <a:r>
              <a:rPr lang="en-US" sz="2700" dirty="0">
                <a:solidFill>
                  <a:schemeClr val="bg1"/>
                </a:solidFill>
                <a:latin typeface="Helvetica"/>
                <a:cs typeface="Helvetica"/>
              </a:rPr>
              <a:t>Until a woman is ready to gladly </a:t>
            </a:r>
            <a:r>
              <a:rPr lang="en-US" sz="2700" b="1" u="sng" dirty="0">
                <a:solidFill>
                  <a:srgbClr val="FF0000"/>
                </a:solidFill>
                <a:latin typeface="Helvetica"/>
                <a:cs typeface="Helvetica"/>
              </a:rPr>
              <a:t>submit</a:t>
            </a:r>
            <a:r>
              <a:rPr lang="en-US" sz="2700" dirty="0">
                <a:solidFill>
                  <a:srgbClr val="FF0000"/>
                </a:solidFill>
                <a:latin typeface="Helvetica"/>
                <a:cs typeface="Helvetica"/>
              </a:rPr>
              <a:t> </a:t>
            </a:r>
            <a:r>
              <a:rPr lang="en-US" sz="2700" dirty="0">
                <a:solidFill>
                  <a:srgbClr val="FFFFFF"/>
                </a:solidFill>
                <a:latin typeface="Helvetica"/>
                <a:cs typeface="Helvetica"/>
              </a:rPr>
              <a:t>to a husband and the </a:t>
            </a:r>
            <a:r>
              <a:rPr lang="en-US" sz="2700" dirty="0">
                <a:solidFill>
                  <a:schemeClr val="bg1"/>
                </a:solidFill>
                <a:latin typeface="Helvetica"/>
                <a:cs typeface="Helvetica"/>
              </a:rPr>
              <a:t>responsibility</a:t>
            </a:r>
            <a:r>
              <a:rPr lang="en-US" sz="2700" b="1" dirty="0">
                <a:solidFill>
                  <a:srgbClr val="FF0000"/>
                </a:solidFill>
                <a:latin typeface="Helvetica"/>
                <a:cs typeface="Helvetica"/>
              </a:rPr>
              <a:t> </a:t>
            </a:r>
            <a:r>
              <a:rPr lang="en-US" sz="2700" dirty="0">
                <a:solidFill>
                  <a:srgbClr val="FFFFFF"/>
                </a:solidFill>
                <a:latin typeface="Helvetica"/>
                <a:cs typeface="Helvetica"/>
              </a:rPr>
              <a:t>of family life, she should be careful in responding to the initiative of a man.</a:t>
            </a:r>
          </a:p>
          <a:p>
            <a:pPr>
              <a:spcAft>
                <a:spcPts val="1200"/>
              </a:spcAft>
              <a:buClr>
                <a:srgbClr val="CF5B1B"/>
              </a:buClr>
              <a:tabLst>
                <a:tab pos="4572000" algn="l"/>
              </a:tabLst>
            </a:pPr>
            <a:r>
              <a:rPr lang="en-US" sz="2700" dirty="0">
                <a:solidFill>
                  <a:srgbClr val="FFFFFF"/>
                </a:solidFill>
                <a:latin typeface="Helvetica"/>
                <a:cs typeface="Helvetica"/>
              </a:rPr>
              <a:t>She should be wise and cautious, examining his </a:t>
            </a:r>
            <a:r>
              <a:rPr lang="en-US" sz="2700" b="1" u="sng" dirty="0">
                <a:solidFill>
                  <a:srgbClr val="FF0000"/>
                </a:solidFill>
                <a:latin typeface="Helvetica"/>
                <a:cs typeface="Helvetica"/>
              </a:rPr>
              <a:t>faith</a:t>
            </a:r>
            <a:r>
              <a:rPr lang="en-US" sz="2700" dirty="0">
                <a:solidFill>
                  <a:srgbClr val="FF0000"/>
                </a:solidFill>
                <a:latin typeface="Helvetica"/>
                <a:cs typeface="Helvetica"/>
              </a:rPr>
              <a:t> </a:t>
            </a:r>
            <a:r>
              <a:rPr lang="en-US" sz="2700" dirty="0">
                <a:solidFill>
                  <a:srgbClr val="FFFFFF"/>
                </a:solidFill>
                <a:latin typeface="Helvetica"/>
                <a:cs typeface="Helvetica"/>
              </a:rPr>
              <a:t>and </a:t>
            </a:r>
            <a:r>
              <a:rPr lang="en-US" sz="2700" b="1" u="sng" dirty="0">
                <a:solidFill>
                  <a:srgbClr val="FF0000"/>
                </a:solidFill>
                <a:latin typeface="Helvetica"/>
                <a:cs typeface="Helvetica"/>
              </a:rPr>
              <a:t>character</a:t>
            </a:r>
            <a:r>
              <a:rPr lang="en-US" sz="2700" dirty="0">
                <a:solidFill>
                  <a:schemeClr val="bg1"/>
                </a:solidFill>
                <a:latin typeface="Helvetica"/>
                <a:cs typeface="Helvetica"/>
              </a:rPr>
              <a:t>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rgbClr val="C00000">
              <a:alpha val="79000"/>
            </a:srgbClr>
          </a:solidFill>
          <a:ln w="9525">
            <a:noFill/>
            <a:miter lim="800000"/>
            <a:headEnd/>
            <a:tailEnd/>
          </a:ln>
        </p:spPr>
        <p:txBody>
          <a:bodyPr tIns="91440"/>
          <a:lstStyle/>
          <a:p>
            <a:pPr marL="106363"/>
            <a:r>
              <a:rPr lang="en-US" sz="3000" b="1" dirty="0">
                <a:solidFill>
                  <a:schemeClr val="bg1"/>
                </a:solidFill>
                <a:latin typeface="Helvetica"/>
                <a:cs typeface="Helvetica"/>
              </a:rPr>
              <a:t>Young Woman: Wait on the Lord and Make Yourself Attractive in Spirit and Character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toryOTB089_p223_RuthAndBoaz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57800" y="1524000"/>
            <a:ext cx="3474474" cy="434340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57200" y="1542395"/>
            <a:ext cx="4800600" cy="4325006"/>
          </a:xfrm>
          <a:prstGeom prst="rect">
            <a:avLst/>
          </a:prstGeom>
          <a:solidFill>
            <a:schemeClr val="tx1">
              <a:alpha val="73000"/>
            </a:schemeClr>
          </a:solidFill>
        </p:spPr>
        <p:txBody>
          <a:bodyPr wrap="square" lIns="182880" tIns="182880" rIns="182880" bIns="182880">
            <a:spAutoFit/>
          </a:bodyPr>
          <a:lstStyle/>
          <a:p>
            <a:pPr>
              <a:spcAft>
                <a:spcPts val="1200"/>
              </a:spcAft>
              <a:buClr>
                <a:srgbClr val="CF5B1B"/>
              </a:buClr>
              <a:tabLst>
                <a:tab pos="4572000" algn="l"/>
              </a:tabLst>
              <a:defRPr/>
            </a:pPr>
            <a:r>
              <a:rPr lang="en-US" sz="3200" b="1" u="sng" dirty="0">
                <a:solidFill>
                  <a:srgbClr val="FF0000"/>
                </a:solidFill>
                <a:latin typeface="Helvetica"/>
                <a:cs typeface="Helvetica"/>
              </a:rPr>
              <a:t>Guard</a:t>
            </a:r>
            <a:r>
              <a:rPr lang="en-US" sz="3200" b="1" dirty="0">
                <a:solidFill>
                  <a:srgbClr val="FF0000"/>
                </a:solidFill>
                <a:latin typeface="Helvetica"/>
                <a:cs typeface="Helvetica"/>
              </a:rPr>
              <a:t> </a:t>
            </a:r>
            <a:r>
              <a:rPr lang="en-US" sz="3200" b="1" dirty="0">
                <a:solidFill>
                  <a:schemeClr val="bg1"/>
                </a:solidFill>
                <a:latin typeface="Helvetica"/>
                <a:cs typeface="Helvetica"/>
              </a:rPr>
              <a:t>your heart</a:t>
            </a:r>
            <a:endParaRPr lang="en-US" sz="3200" dirty="0">
              <a:solidFill>
                <a:schemeClr val="bg1"/>
              </a:solidFill>
              <a:latin typeface="Helvetica"/>
              <a:cs typeface="Helvetica"/>
            </a:endParaRPr>
          </a:p>
          <a:p>
            <a:pPr marL="341313" indent="-341313"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§"/>
              <a:tabLst>
                <a:tab pos="4572000" algn="l"/>
              </a:tabLst>
              <a:defRPr/>
            </a:pPr>
            <a:r>
              <a:rPr lang="en-US" sz="2600" dirty="0">
                <a:solidFill>
                  <a:schemeClr val="bg1"/>
                </a:solidFill>
                <a:latin typeface="Helvetica"/>
                <a:cs typeface="Helvetica"/>
              </a:rPr>
              <a:t>Refuse to </a:t>
            </a:r>
            <a:r>
              <a:rPr lang="en-US" sz="2600" b="1" u="sng" dirty="0">
                <a:solidFill>
                  <a:srgbClr val="FF0000"/>
                </a:solidFill>
                <a:latin typeface="Helvetica"/>
                <a:cs typeface="Helvetica"/>
              </a:rPr>
              <a:t>flirt</a:t>
            </a:r>
          </a:p>
          <a:p>
            <a:pPr marL="341313" indent="-341313"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§"/>
              <a:tabLst>
                <a:tab pos="4572000" algn="l"/>
              </a:tabLst>
              <a:defRPr/>
            </a:pPr>
            <a:r>
              <a:rPr lang="en-US" sz="2600" dirty="0">
                <a:solidFill>
                  <a:schemeClr val="bg1"/>
                </a:solidFill>
                <a:latin typeface="Helvetica"/>
                <a:cs typeface="Helvetica"/>
              </a:rPr>
              <a:t>Do not entice the interests or </a:t>
            </a:r>
            <a:r>
              <a:rPr lang="en-US" sz="2600" b="1" u="sng" dirty="0">
                <a:solidFill>
                  <a:srgbClr val="FF0000"/>
                </a:solidFill>
                <a:latin typeface="Helvetica"/>
                <a:cs typeface="Helvetica"/>
              </a:rPr>
              <a:t>affections</a:t>
            </a:r>
            <a:r>
              <a:rPr lang="en-US" sz="2600" dirty="0">
                <a:solidFill>
                  <a:schemeClr val="bg1"/>
                </a:solidFill>
                <a:latin typeface="Helvetica"/>
                <a:cs typeface="Helvetica"/>
              </a:rPr>
              <a:t> of a man</a:t>
            </a:r>
          </a:p>
          <a:p>
            <a:pPr marL="341313" indent="-341313"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§"/>
              <a:tabLst>
                <a:tab pos="4572000" algn="l"/>
              </a:tabLst>
              <a:defRPr/>
            </a:pPr>
            <a:r>
              <a:rPr lang="en-US" sz="2600" dirty="0">
                <a:solidFill>
                  <a:schemeClr val="bg1"/>
                </a:solidFill>
                <a:latin typeface="Helvetica"/>
                <a:cs typeface="Helvetica"/>
              </a:rPr>
              <a:t>Cultivate modesty that points others to Christ</a:t>
            </a:r>
          </a:p>
          <a:p>
            <a:pPr marL="341313" indent="-341313"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§"/>
              <a:tabLst>
                <a:tab pos="4572000" algn="l"/>
              </a:tabLst>
              <a:defRPr/>
            </a:pPr>
            <a:r>
              <a:rPr lang="en-US" sz="2600" dirty="0">
                <a:solidFill>
                  <a:schemeClr val="bg1"/>
                </a:solidFill>
                <a:latin typeface="Helvetica"/>
                <a:cs typeface="Helvetica"/>
              </a:rPr>
              <a:t>Cultivate a gentle and quiet spirit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rgbClr val="C00000">
              <a:alpha val="79000"/>
            </a:srgbClr>
          </a:solidFill>
          <a:ln w="9525">
            <a:noFill/>
            <a:miter lim="800000"/>
            <a:headEnd/>
            <a:tailEnd/>
          </a:ln>
        </p:spPr>
        <p:txBody>
          <a:bodyPr tIns="91440"/>
          <a:lstStyle/>
          <a:p>
            <a:pPr marL="106363"/>
            <a:r>
              <a:rPr lang="en-US" sz="3000" b="1" dirty="0">
                <a:solidFill>
                  <a:schemeClr val="bg1"/>
                </a:solidFill>
                <a:latin typeface="Helvetica"/>
                <a:cs typeface="Helvetica"/>
              </a:rPr>
              <a:t>Young Woman: Wait on the Lord and Make Yourself Attractive in Spirit and Character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990600"/>
            <a:ext cx="8458200" cy="5562600"/>
          </a:xfrm>
          <a:prstGeom prst="rect">
            <a:avLst/>
          </a:prstGeom>
          <a:solidFill>
            <a:schemeClr val="tx1">
              <a:alpha val="73000"/>
            </a:schemeClr>
          </a:solidFill>
        </p:spPr>
        <p:txBody>
          <a:bodyPr lIns="274320" tIns="274320" rIns="274320" bIns="274320" anchor="t" anchorCtr="0"/>
          <a:lstStyle/>
          <a:p>
            <a:pPr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2800" dirty="0">
                <a:solidFill>
                  <a:schemeClr val="bg1"/>
                </a:solidFill>
                <a:latin typeface="Helvetica"/>
                <a:cs typeface="Helvetica"/>
              </a:rPr>
              <a:t>One reason people delay marriage is because they are not mature enough for marriage. </a:t>
            </a:r>
            <a:br>
              <a:rPr lang="en-US" sz="2800" dirty="0">
                <a:solidFill>
                  <a:schemeClr val="bg1"/>
                </a:solidFill>
                <a:latin typeface="Helvetica"/>
                <a:cs typeface="Helvetica"/>
              </a:rPr>
            </a:br>
            <a:r>
              <a:rPr lang="en-US" sz="2800" dirty="0">
                <a:solidFill>
                  <a:schemeClr val="bg1"/>
                </a:solidFill>
                <a:latin typeface="Helvetica"/>
                <a:cs typeface="Helvetica"/>
              </a:rPr>
              <a:t>They spend their youth playing </a:t>
            </a:r>
            <a:br>
              <a:rPr lang="en-US" sz="2800" dirty="0">
                <a:solidFill>
                  <a:schemeClr val="bg1"/>
                </a:solidFill>
                <a:latin typeface="Helvetica"/>
                <a:cs typeface="Helvetica"/>
              </a:rPr>
            </a:br>
            <a:r>
              <a:rPr lang="en-US" sz="2800" dirty="0">
                <a:solidFill>
                  <a:schemeClr val="bg1"/>
                </a:solidFill>
                <a:latin typeface="Helvetica"/>
                <a:cs typeface="Helvetica"/>
              </a:rPr>
              <a:t>instead of growing up.</a:t>
            </a:r>
          </a:p>
          <a:p>
            <a:pPr marL="109538"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3500" b="1" dirty="0">
                <a:solidFill>
                  <a:srgbClr val="FF0000"/>
                </a:solidFill>
                <a:latin typeface="Helvetica"/>
                <a:cs typeface="Helvetica"/>
              </a:rPr>
              <a:t>Strive to be different</a:t>
            </a:r>
          </a:p>
        </p:txBody>
      </p:sp>
      <p:pic>
        <p:nvPicPr>
          <p:cNvPr id="5" name="Picture 4" descr="10169321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7400" y="2362200"/>
            <a:ext cx="2604983" cy="390421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C00000">
              <a:alpha val="79000"/>
            </a:srgbClr>
          </a:solidFill>
          <a:ln w="9525">
            <a:noFill/>
            <a:miter lim="800000"/>
            <a:headEnd/>
            <a:tailEnd/>
          </a:ln>
        </p:spPr>
        <p:txBody>
          <a:bodyPr tIns="91440"/>
          <a:lstStyle/>
          <a:p>
            <a:pPr marL="106363"/>
            <a:r>
              <a:rPr lang="en-US" sz="3300" b="1" dirty="0">
                <a:solidFill>
                  <a:schemeClr val="bg1"/>
                </a:solidFill>
                <a:latin typeface="Helvetica"/>
                <a:cs typeface="Helvetica"/>
              </a:rPr>
              <a:t>Grow to Be Ready for Marriage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04800"/>
            <a:ext cx="8458200" cy="5801588"/>
          </a:xfrm>
          <a:prstGeom prst="rect">
            <a:avLst/>
          </a:prstGeom>
          <a:solidFill>
            <a:schemeClr val="tx1">
              <a:alpha val="69804"/>
            </a:schemeClr>
          </a:solidFill>
        </p:spPr>
        <p:txBody>
          <a:bodyPr wrap="square" rtlCol="0">
            <a:spAutoFit/>
          </a:bodyPr>
          <a:lstStyle/>
          <a:p>
            <a:pPr marL="236538" lvl="0"/>
            <a:endParaRPr lang="en-US" sz="2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36538"/>
            <a:r>
              <a:rPr lang="en-US" sz="2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curriculum includes images from </a:t>
            </a:r>
            <a:r>
              <a:rPr lang="en-US" sz="2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r>
              <a:rPr lang="en-US" sz="2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© 2011, and its licensors, which are protected by the copyright laws of the U.S., Canada, and elsewhere. Used under license. Images for this PowerPoint® show supplied by:</a:t>
            </a:r>
          </a:p>
          <a:p>
            <a:pPr marL="236538" lvl="0"/>
            <a:endParaRPr lang="en-US" sz="21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682625" indent="-446088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House Blueprint (slide background): 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Hemera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682625" indent="-446088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Flight Attendant (slide 2):  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/Comstock/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682625" indent="-446088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Flight Attendant (slide 2): 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/Comstock/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682625" indent="-446088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Concrete Foundation (slide 5): 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iStockphoto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682625" indent="-446088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Girl with Lipstick (slide 5): 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Creatas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Images/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Creatas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682625" indent="-446088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Teenagers Playing Basketball (slide 8): Brand X Pictures/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682625" indent="-446088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Teenagers Playing Basketball (slide 9): Brand X Pictures/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682625" indent="-446088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Sunday School Class (slide 10): Brand X Pictures/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682625" indent="-446088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Heart Lock (slide 11): 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Hemera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682625" indent="-446088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Bride and Groom (slide 12): 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Hemera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682625" indent="-446088"/>
            <a:endParaRPr 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682625" indent="-446088"/>
            <a:endParaRPr 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7864" y="457200"/>
            <a:ext cx="8458200" cy="5909310"/>
          </a:xfrm>
          <a:prstGeom prst="rect">
            <a:avLst/>
          </a:prstGeom>
          <a:solidFill>
            <a:schemeClr val="tx1">
              <a:alpha val="69804"/>
            </a:schemeClr>
          </a:solidFill>
        </p:spPr>
        <p:txBody>
          <a:bodyPr wrap="square" rtlCol="0">
            <a:spAutoFit/>
          </a:bodyPr>
          <a:lstStyle/>
          <a:p>
            <a:pPr lvl="0" algn="ctr"/>
            <a:endParaRPr lang="en-US" sz="2100" b="1" dirty="0">
              <a:solidFill>
                <a:schemeClr val="bg1"/>
              </a:solidFill>
              <a:latin typeface="Helvetica"/>
              <a:cs typeface="Helvetica"/>
            </a:endParaRPr>
          </a:p>
          <a:p>
            <a:pPr lvl="0" algn="ctr"/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Copyright © 2011 by Gary Steward and Next Generation Resources, Inc. Illustrations Truth78. All rights reserved.</a:t>
            </a:r>
          </a:p>
          <a:p>
            <a:pPr lvl="0" algn="ctr"/>
            <a:endParaRPr lang="en-US" sz="21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Scripture quotations are from The Holy Bible, English</a:t>
            </a:r>
          </a:p>
          <a:p>
            <a:pPr lvl="0" algn="ctr"/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Standard Version, copyright © 2001 by Crossway Bibles, </a:t>
            </a:r>
            <a:b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 division of Good News Publishers. Used by permission. All rights reserved.</a:t>
            </a:r>
          </a:p>
          <a:p>
            <a:pPr lvl="0" algn="ctr"/>
            <a:r>
              <a:rPr lang="en-US" sz="21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You may edit the slide to match the lesson you teach, but </a:t>
            </a:r>
            <a:br>
              <a:rPr lang="en-US" sz="21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1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you may not alter the licensed images </a:t>
            </a:r>
          </a:p>
          <a:p>
            <a:pPr lvl="0" algn="ctr"/>
            <a:r>
              <a:rPr lang="en-US" sz="21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or use them for any purpose other than Your Word is Truth.</a:t>
            </a:r>
          </a:p>
          <a:p>
            <a:pPr lvl="0" algn="ctr"/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publication includes images from </a:t>
            </a:r>
            <a:b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21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GettyImages</a:t>
            </a:r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/Thinkstock Corporation © 2011, and </a:t>
            </a:r>
            <a:b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its licensors. Used under license.</a:t>
            </a:r>
          </a:p>
          <a:p>
            <a:pPr lvl="0"/>
            <a:endParaRPr lang="en-US" sz="21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Truth78</a:t>
            </a:r>
          </a:p>
          <a:p>
            <a:pPr lvl="0" algn="ctr"/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info@Truth78.org</a:t>
            </a:r>
          </a:p>
          <a:p>
            <a:pPr lvl="0" algn="ctr"/>
            <a:r>
              <a:rPr lang="en-US" sz="21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www.Truth78.org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C00000">
              <a:alpha val="79000"/>
            </a:srgbClr>
          </a:solidFill>
          <a:ln w="9525">
            <a:noFill/>
            <a:miter lim="800000"/>
            <a:headEnd/>
            <a:tailEnd/>
          </a:ln>
        </p:spPr>
        <p:txBody>
          <a:bodyPr tIns="91440"/>
          <a:lstStyle/>
          <a:p>
            <a:pPr marL="106363"/>
            <a:r>
              <a:rPr lang="en-US" sz="3300" b="1" dirty="0">
                <a:solidFill>
                  <a:schemeClr val="bg1"/>
                </a:solidFill>
                <a:latin typeface="Helvetica"/>
                <a:cs typeface="Helvetica"/>
              </a:rPr>
              <a:t>Illustration</a:t>
            </a:r>
          </a:p>
        </p:txBody>
      </p:sp>
      <p:pic>
        <p:nvPicPr>
          <p:cNvPr id="9" name="Picture 8" descr="7805037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990600"/>
            <a:ext cx="3592514" cy="5385256"/>
          </a:xfrm>
          <a:prstGeom prst="rect">
            <a:avLst/>
          </a:prstGeom>
          <a:effectLst>
            <a:outerShdw blurRad="88900" dist="50800" dir="2700000">
              <a:srgbClr val="000000">
                <a:alpha val="27000"/>
              </a:srgbClr>
            </a:outerShdw>
          </a:effectLst>
        </p:spPr>
      </p:pic>
      <p:pic>
        <p:nvPicPr>
          <p:cNvPr id="10" name="Picture 9" descr="7805036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76800" y="990600"/>
            <a:ext cx="3603442" cy="5401640"/>
          </a:xfrm>
          <a:prstGeom prst="rect">
            <a:avLst/>
          </a:prstGeom>
          <a:effectLst>
            <a:outerShdw blurRad="88900" dist="50800" dir="2700000">
              <a:srgbClr val="000000">
                <a:alpha val="27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381000" y="914400"/>
            <a:ext cx="8305800" cy="800219"/>
          </a:xfrm>
          <a:prstGeom prst="rect">
            <a:avLst/>
          </a:prstGeom>
          <a:solidFill>
            <a:schemeClr val="tx1">
              <a:alpha val="69000"/>
            </a:schemeClr>
          </a:solidFill>
          <a:ln w="9525">
            <a:noFill/>
            <a:miter lim="800000"/>
            <a:headEnd/>
            <a:tailEnd/>
          </a:ln>
        </p:spPr>
        <p:txBody>
          <a:bodyPr lIns="182880" tIns="182880" rIns="182880" bIns="18288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Matthew 19:3-10</a:t>
            </a:r>
          </a:p>
        </p:txBody>
      </p:sp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381000" y="1905000"/>
            <a:ext cx="8305800" cy="4031873"/>
          </a:xfrm>
          <a:prstGeom prst="rect">
            <a:avLst/>
          </a:prstGeom>
          <a:solidFill>
            <a:schemeClr val="tx1">
              <a:alpha val="69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182880" tIns="182880" rIns="182880" bIns="18288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dirty="0">
                <a:solidFill>
                  <a:schemeClr val="bg1"/>
                </a:solidFill>
                <a:latin typeface="Helvetica"/>
                <a:cs typeface="Helvetica"/>
              </a:rPr>
              <a:t>God’s Design: Marriage for Life.</a:t>
            </a:r>
          </a:p>
          <a:p>
            <a:pPr>
              <a:spcBef>
                <a:spcPct val="50000"/>
              </a:spcBef>
              <a:defRPr/>
            </a:pPr>
            <a:r>
              <a:rPr lang="en-US" sz="2800" b="1" u="sng" dirty="0">
                <a:solidFill>
                  <a:srgbClr val="FF0000"/>
                </a:solidFill>
                <a:latin typeface="Helvetica"/>
                <a:cs typeface="Helvetica"/>
              </a:rPr>
              <a:t>Divorce</a:t>
            </a:r>
            <a:r>
              <a:rPr lang="en-US" sz="2800" dirty="0">
                <a:solidFill>
                  <a:srgbClr val="FF0000"/>
                </a:solidFill>
                <a:latin typeface="Helvetica"/>
                <a:cs typeface="Helvetica"/>
              </a:rPr>
              <a:t> </a:t>
            </a: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may be permitted, it is not what God </a:t>
            </a:r>
            <a:r>
              <a:rPr lang="en-US" sz="2800" b="1" u="sng" dirty="0">
                <a:solidFill>
                  <a:srgbClr val="FF0000"/>
                </a:solidFill>
                <a:latin typeface="Helvetica"/>
                <a:cs typeface="Helvetica"/>
              </a:rPr>
              <a:t>designed</a:t>
            </a: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.</a:t>
            </a:r>
          </a:p>
          <a:p>
            <a:pPr>
              <a:spcBef>
                <a:spcPct val="50000"/>
              </a:spcBef>
              <a:defRPr/>
            </a:pP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A married man and a married woman are </a:t>
            </a:r>
            <a:r>
              <a:rPr lang="en-US" sz="2800" b="1" u="sng" dirty="0">
                <a:solidFill>
                  <a:srgbClr val="FF0000"/>
                </a:solidFill>
                <a:latin typeface="Helvetica"/>
                <a:cs typeface="Helvetica"/>
              </a:rPr>
              <a:t>commanded</a:t>
            </a:r>
            <a:r>
              <a:rPr lang="en-US" sz="2800" dirty="0">
                <a:solidFill>
                  <a:srgbClr val="FF0000"/>
                </a:solidFill>
                <a:latin typeface="Helvetica"/>
                <a:cs typeface="Helvetica"/>
              </a:rPr>
              <a:t> </a:t>
            </a: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by God to remain </a:t>
            </a:r>
            <a:r>
              <a:rPr lang="en-US" sz="2800" b="1" u="sng" dirty="0">
                <a:solidFill>
                  <a:srgbClr val="FF0000"/>
                </a:solidFill>
                <a:latin typeface="Helvetica"/>
                <a:cs typeface="Helvetica"/>
              </a:rPr>
              <a:t>faithful</a:t>
            </a:r>
            <a:r>
              <a:rPr lang="en-US" sz="2800" dirty="0">
                <a:solidFill>
                  <a:srgbClr val="FF0000"/>
                </a:solidFill>
                <a:latin typeface="Helvetica"/>
                <a:cs typeface="Helvetica"/>
              </a:rPr>
              <a:t> </a:t>
            </a: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to their covenant </a:t>
            </a:r>
            <a:r>
              <a:rPr lang="en-US" sz="2800" b="1" u="sng" dirty="0">
                <a:solidFill>
                  <a:srgbClr val="FF0000"/>
                </a:solidFill>
                <a:latin typeface="Helvetica"/>
                <a:cs typeface="Helvetica"/>
              </a:rPr>
              <a:t>vows</a:t>
            </a:r>
            <a:r>
              <a:rPr lang="en-US" sz="2800" dirty="0">
                <a:solidFill>
                  <a:srgbClr val="FF0000"/>
                </a:solidFill>
                <a:latin typeface="Helvetica"/>
                <a:cs typeface="Helvetica"/>
              </a:rPr>
              <a:t> </a:t>
            </a: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and obey God’s commands.</a:t>
            </a:r>
          </a:p>
          <a:p>
            <a:pPr>
              <a:spcBef>
                <a:spcPct val="50000"/>
              </a:spcBef>
              <a:defRPr/>
            </a:pPr>
            <a:endParaRPr lang="en-US" sz="2800" u="sng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381000" y="5462826"/>
            <a:ext cx="8305800" cy="861774"/>
          </a:xfrm>
          <a:prstGeom prst="rect">
            <a:avLst/>
          </a:prstGeom>
          <a:solidFill>
            <a:schemeClr val="tx1">
              <a:alpha val="69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182880" tIns="182880" rIns="182880" bIns="18288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200" b="1" dirty="0">
                <a:solidFill>
                  <a:schemeClr val="bg1"/>
                </a:solidFill>
                <a:effectLst>
                  <a:outerShdw blurRad="12700" dist="25400" dir="2700000">
                    <a:srgbClr val="000000">
                      <a:alpha val="72000"/>
                    </a:srgbClr>
                  </a:outerShdw>
                </a:effectLst>
                <a:latin typeface="Helvetica"/>
                <a:cs typeface="Helvetica"/>
              </a:rPr>
              <a:t>Good Design = Good Commands</a:t>
            </a:r>
            <a:endParaRPr lang="en-US" sz="3200" dirty="0">
              <a:solidFill>
                <a:schemeClr val="bg1"/>
              </a:solidFill>
              <a:effectLst>
                <a:outerShdw blurRad="12700" dist="25400" dir="2700000">
                  <a:srgbClr val="000000">
                    <a:alpha val="72000"/>
                  </a:srgbClr>
                </a:outerShdw>
              </a:effectLst>
              <a:latin typeface="Helvetica"/>
              <a:cs typeface="Helvetica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C00000">
              <a:alpha val="79000"/>
            </a:srgbClr>
          </a:solidFill>
          <a:ln w="9525">
            <a:noFill/>
            <a:miter lim="800000"/>
            <a:headEnd/>
            <a:tailEnd/>
          </a:ln>
        </p:spPr>
        <p:txBody>
          <a:bodyPr tIns="91440"/>
          <a:lstStyle/>
          <a:p>
            <a:pPr marL="106363"/>
            <a:r>
              <a:rPr lang="en-US" sz="3300" b="1" dirty="0">
                <a:solidFill>
                  <a:schemeClr val="bg1"/>
                </a:solidFill>
                <a:latin typeface="Helvetica"/>
                <a:cs typeface="Helvetica"/>
              </a:rPr>
              <a:t>Marriage Is Designed to Be for Life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89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89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1600200"/>
            <a:ext cx="8534400" cy="3733800"/>
          </a:xfrm>
          <a:prstGeom prst="rect">
            <a:avLst/>
          </a:prstGeom>
          <a:solidFill>
            <a:schemeClr val="tx1">
              <a:alpha val="72000"/>
            </a:schemeClr>
          </a:solidFill>
        </p:spPr>
        <p:txBody>
          <a:bodyPr lIns="182880" tIns="182880" rIns="182880" bIns="182880" anchor="t" anchorCtr="0"/>
          <a:lstStyle/>
          <a:p>
            <a:pPr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2700" dirty="0">
                <a:solidFill>
                  <a:schemeClr val="bg1"/>
                </a:solidFill>
                <a:latin typeface="Helvetica"/>
                <a:cs typeface="Helvetica"/>
              </a:rPr>
              <a:t>Since marriage is designed to be for life, it should not be entered into without much carefulness, mature reflection, counsel from others, and prayer.</a:t>
            </a:r>
          </a:p>
          <a:p>
            <a:pPr marL="573088" indent="-463550"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2700" dirty="0">
                <a:solidFill>
                  <a:schemeClr val="bg1"/>
                </a:solidFill>
                <a:latin typeface="Helvetica"/>
                <a:cs typeface="Helvetica"/>
              </a:rPr>
              <a:t>Luke 14:28-30</a:t>
            </a:r>
          </a:p>
          <a:p>
            <a:pPr marL="463550" indent="-354013"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§"/>
              <a:defRPr/>
            </a:pPr>
            <a:r>
              <a:rPr lang="en-US" sz="2700" b="1" u="sng" dirty="0">
                <a:solidFill>
                  <a:srgbClr val="FF0000"/>
                </a:solidFill>
                <a:latin typeface="Helvetica"/>
                <a:cs typeface="Helvetica"/>
              </a:rPr>
              <a:t>Count</a:t>
            </a:r>
            <a:r>
              <a:rPr lang="en-US" sz="2700" dirty="0">
                <a:solidFill>
                  <a:schemeClr val="bg1"/>
                </a:solidFill>
                <a:latin typeface="Helvetica"/>
                <a:cs typeface="Helvetica"/>
              </a:rPr>
              <a:t> the </a:t>
            </a:r>
            <a:r>
              <a:rPr lang="en-US" sz="2700" b="1" u="sng" dirty="0">
                <a:solidFill>
                  <a:srgbClr val="FF0000"/>
                </a:solidFill>
                <a:latin typeface="Helvetica"/>
                <a:cs typeface="Helvetica"/>
              </a:rPr>
              <a:t>cost</a:t>
            </a:r>
            <a:r>
              <a:rPr lang="en-US" sz="2700" dirty="0">
                <a:solidFill>
                  <a:schemeClr val="bg1"/>
                </a:solidFill>
                <a:latin typeface="Helvetica"/>
                <a:cs typeface="Helvetica"/>
              </a:rPr>
              <a:t> in building a family</a:t>
            </a:r>
          </a:p>
          <a:p>
            <a:pPr marL="463550" indent="-354013"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§"/>
              <a:defRPr/>
            </a:pPr>
            <a:r>
              <a:rPr lang="en-US" sz="2700" dirty="0">
                <a:solidFill>
                  <a:schemeClr val="bg1"/>
                </a:solidFill>
                <a:latin typeface="Helvetica"/>
                <a:cs typeface="Helvetica"/>
              </a:rPr>
              <a:t>To enter into marriage </a:t>
            </a:r>
            <a:r>
              <a:rPr lang="en-US" sz="2700" b="1" u="sng" dirty="0">
                <a:solidFill>
                  <a:srgbClr val="FF0000"/>
                </a:solidFill>
                <a:latin typeface="Helvetica"/>
                <a:cs typeface="Helvetica"/>
              </a:rPr>
              <a:t>hastily</a:t>
            </a:r>
            <a:r>
              <a:rPr lang="en-US" sz="2700" dirty="0">
                <a:solidFill>
                  <a:schemeClr val="bg1"/>
                </a:solidFill>
                <a:latin typeface="Helvetica"/>
                <a:cs typeface="Helvetica"/>
              </a:rPr>
              <a:t> is </a:t>
            </a:r>
            <a:r>
              <a:rPr lang="en-US" sz="2700" b="1" u="sng" dirty="0">
                <a:solidFill>
                  <a:srgbClr val="FF0000"/>
                </a:solidFill>
                <a:latin typeface="Helvetica"/>
                <a:cs typeface="Helvetica"/>
              </a:rPr>
              <a:t>foolish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rgbClr val="C00000">
              <a:alpha val="79000"/>
            </a:srgbClr>
          </a:solidFill>
          <a:ln w="9525">
            <a:noFill/>
            <a:miter lim="800000"/>
            <a:headEnd/>
            <a:tailEnd/>
          </a:ln>
        </p:spPr>
        <p:txBody>
          <a:bodyPr tIns="91440"/>
          <a:lstStyle/>
          <a:p>
            <a:pPr marL="106363"/>
            <a:r>
              <a:rPr lang="en-US" sz="3000" b="1" dirty="0">
                <a:solidFill>
                  <a:schemeClr val="bg1"/>
                </a:solidFill>
                <a:latin typeface="Helvetica"/>
                <a:cs typeface="Helvetica"/>
              </a:rPr>
              <a:t>Enter in with Carefulness,</a:t>
            </a:r>
            <a:br>
              <a:rPr lang="en-US" sz="3000" b="1" dirty="0">
                <a:solidFill>
                  <a:schemeClr val="bg1"/>
                </a:solidFill>
                <a:latin typeface="Helvetica"/>
                <a:cs typeface="Helvetica"/>
              </a:rPr>
            </a:br>
            <a:r>
              <a:rPr lang="en-US" sz="3000" b="1" dirty="0">
                <a:solidFill>
                  <a:schemeClr val="bg1"/>
                </a:solidFill>
                <a:latin typeface="Helvetica"/>
                <a:cs typeface="Helvetica"/>
              </a:rPr>
              <a:t>Reflection, Counsel, and Prayer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6" name="Group 13"/>
          <p:cNvGrpSpPr>
            <a:grpSpLocks/>
          </p:cNvGrpSpPr>
          <p:nvPr/>
        </p:nvGrpSpPr>
        <p:grpSpPr bwMode="auto">
          <a:xfrm>
            <a:off x="838200" y="939225"/>
            <a:ext cx="3276600" cy="4890738"/>
            <a:chOff x="533400" y="1298617"/>
            <a:chExt cx="3276600" cy="4890738"/>
          </a:xfrm>
        </p:grpSpPr>
        <p:grpSp>
          <p:nvGrpSpPr>
            <p:cNvPr id="13322" name="Group 8"/>
            <p:cNvGrpSpPr>
              <a:grpSpLocks/>
            </p:cNvGrpSpPr>
            <p:nvPr/>
          </p:nvGrpSpPr>
          <p:grpSpPr bwMode="auto">
            <a:xfrm>
              <a:off x="533400" y="3697309"/>
              <a:ext cx="3276600" cy="2492046"/>
              <a:chOff x="533400" y="3697309"/>
              <a:chExt cx="3276600" cy="2492046"/>
            </a:xfrm>
          </p:grpSpPr>
          <p:sp>
            <p:nvSpPr>
              <p:cNvPr id="6" name="Heart 5"/>
              <p:cNvSpPr/>
              <p:nvPr/>
            </p:nvSpPr>
            <p:spPr>
              <a:xfrm>
                <a:off x="533400" y="3697309"/>
                <a:ext cx="3276600" cy="2492046"/>
              </a:xfrm>
              <a:prstGeom prst="hear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329" name="TextBox 6"/>
              <p:cNvSpPr txBox="1">
                <a:spLocks noChangeArrowheads="1"/>
              </p:cNvSpPr>
              <p:nvPr/>
            </p:nvSpPr>
            <p:spPr bwMode="auto">
              <a:xfrm>
                <a:off x="713096" y="4234469"/>
                <a:ext cx="2971800" cy="12926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600" dirty="0">
                    <a:latin typeface="Helvetica"/>
                    <a:cs typeface="Helvetica"/>
                  </a:rPr>
                  <a:t>Drawn to looks or </a:t>
                </a:r>
                <a:r>
                  <a:rPr lang="en-US" sz="2600" b="1" u="sng" dirty="0">
                    <a:solidFill>
                      <a:srgbClr val="C00000"/>
                    </a:solidFill>
                    <a:latin typeface="Helvetica"/>
                    <a:cs typeface="Helvetica"/>
                  </a:rPr>
                  <a:t>personality</a:t>
                </a:r>
                <a:r>
                  <a:rPr lang="en-US" sz="2600" dirty="0">
                    <a:latin typeface="Helvetica"/>
                    <a:cs typeface="Helvetica"/>
                  </a:rPr>
                  <a:t> rather than </a:t>
                </a:r>
                <a:r>
                  <a:rPr lang="en-US" sz="2600" b="1" u="sng" dirty="0">
                    <a:solidFill>
                      <a:srgbClr val="C00000"/>
                    </a:solidFill>
                    <a:latin typeface="Helvetica"/>
                    <a:cs typeface="Helvetica"/>
                  </a:rPr>
                  <a:t>character</a:t>
                </a:r>
                <a:endParaRPr lang="en-US" sz="2600" u="sng" dirty="0">
                  <a:latin typeface="Helvetica"/>
                  <a:cs typeface="Helvetica"/>
                </a:endParaRPr>
              </a:p>
            </p:txBody>
          </p:sp>
        </p:grpSp>
        <p:pic>
          <p:nvPicPr>
            <p:cNvPr id="6149" name="Picture 5" descr="80612951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763941" y="1885950"/>
              <a:ext cx="2892829" cy="192439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762000" y="1298617"/>
              <a:ext cx="2895600" cy="584775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</p:spPr>
          <p:txBody>
            <a:bodyPr wrap="square" tIns="91440" bIns="91440">
              <a:spAutoFit/>
            </a:bodyPr>
            <a:lstStyle/>
            <a:p>
              <a:pPr algn="ctr">
                <a:defRPr/>
              </a:pPr>
              <a:r>
                <a:rPr lang="en-US" sz="2600" b="1" u="sng" dirty="0">
                  <a:solidFill>
                    <a:srgbClr val="FF0000"/>
                  </a:solidFill>
                  <a:latin typeface="Helvetica"/>
                  <a:cs typeface="Helvetica"/>
                </a:rPr>
                <a:t>WRONG</a:t>
              </a:r>
              <a:r>
                <a:rPr lang="en-US" sz="2600" b="1" dirty="0">
                  <a:solidFill>
                    <a:srgbClr val="FF0000"/>
                  </a:solidFill>
                  <a:latin typeface="Helvetica"/>
                  <a:cs typeface="Helvetica"/>
                </a:rPr>
                <a:t> </a:t>
              </a:r>
              <a:r>
                <a:rPr lang="en-US" sz="2600" b="1" dirty="0">
                  <a:solidFill>
                    <a:srgbClr val="FFFFFF"/>
                  </a:solidFill>
                  <a:latin typeface="Helvetica"/>
                  <a:cs typeface="Helvetica"/>
                </a:rPr>
                <a:t>THINGS</a:t>
              </a:r>
            </a:p>
          </p:txBody>
        </p:sp>
        <p:grpSp>
          <p:nvGrpSpPr>
            <p:cNvPr id="13325" name="Group 12"/>
            <p:cNvGrpSpPr>
              <a:grpSpLocks/>
            </p:cNvGrpSpPr>
            <p:nvPr/>
          </p:nvGrpSpPr>
          <p:grpSpPr bwMode="auto">
            <a:xfrm>
              <a:off x="762000" y="1883392"/>
              <a:ext cx="2895600" cy="1905000"/>
              <a:chOff x="762000" y="1883392"/>
              <a:chExt cx="2895600" cy="1905000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762000" y="1883392"/>
                <a:ext cx="2895600" cy="1905000"/>
              </a:xfrm>
              <a:prstGeom prst="line">
                <a:avLst/>
              </a:prstGeom>
              <a:ln w="111125" cap="flat" cmpd="sng" algn="ctr">
                <a:solidFill>
                  <a:srgbClr val="C00000">
                    <a:alpha val="71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rot="10800000" flipV="1">
                <a:off x="762000" y="1883392"/>
                <a:ext cx="2895600" cy="1905000"/>
              </a:xfrm>
              <a:prstGeom prst="line">
                <a:avLst/>
              </a:prstGeom>
              <a:ln w="111125" cap="flat" cmpd="sng" algn="ctr">
                <a:solidFill>
                  <a:srgbClr val="C00000">
                    <a:alpha val="71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" name="Group 25"/>
          <p:cNvGrpSpPr>
            <a:grpSpLocks/>
          </p:cNvGrpSpPr>
          <p:nvPr/>
        </p:nvGrpSpPr>
        <p:grpSpPr bwMode="auto">
          <a:xfrm>
            <a:off x="5334000" y="970003"/>
            <a:ext cx="2896985" cy="4211597"/>
            <a:chOff x="5257800" y="1353230"/>
            <a:chExt cx="2896985" cy="4380324"/>
          </a:xfrm>
        </p:grpSpPr>
        <p:grpSp>
          <p:nvGrpSpPr>
            <p:cNvPr id="13318" name="Group 15"/>
            <p:cNvGrpSpPr>
              <a:grpSpLocks/>
            </p:cNvGrpSpPr>
            <p:nvPr/>
          </p:nvGrpSpPr>
          <p:grpSpPr bwMode="auto">
            <a:xfrm>
              <a:off x="5257800" y="1353230"/>
              <a:ext cx="2896985" cy="2717531"/>
              <a:chOff x="990600" y="1333094"/>
              <a:chExt cx="2896985" cy="1771299"/>
            </a:xfrm>
          </p:grpSpPr>
          <p:pic>
            <p:nvPicPr>
              <p:cNvPr id="18" name="Picture 5" descr="80612951.jpg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 bwMode="auto">
              <a:xfrm>
                <a:off x="990600" y="1692740"/>
                <a:ext cx="2896985" cy="1411653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990600" y="1333094"/>
                <a:ext cx="2895600" cy="375565"/>
              </a:xfrm>
              <a:prstGeom prst="rect">
                <a:avLst/>
              </a:prstGeom>
              <a:solidFill>
                <a:schemeClr val="tx1">
                  <a:alpha val="73000"/>
                </a:schemeClr>
              </a:solidFill>
            </p:spPr>
            <p:txBody>
              <a:bodyPr wrap="square" lIns="91440" tIns="91440" bIns="91440">
                <a:spAutoFit/>
              </a:bodyPr>
              <a:lstStyle/>
              <a:p>
                <a:pPr algn="ctr">
                  <a:defRPr/>
                </a:pPr>
                <a:r>
                  <a:rPr lang="en-US" sz="2400" b="1" dirty="0">
                    <a:solidFill>
                      <a:schemeClr val="bg1"/>
                    </a:solidFill>
                    <a:latin typeface="Helvetica"/>
                    <a:cs typeface="Helvetica"/>
                  </a:rPr>
                  <a:t>GOOD MARRIAGE</a:t>
                </a:r>
              </a:p>
            </p:txBody>
          </p:sp>
        </p:grpSp>
        <p:sp>
          <p:nvSpPr>
            <p:cNvPr id="25" name="TextBox 6"/>
            <p:cNvSpPr txBox="1">
              <a:spLocks noChangeArrowheads="1"/>
            </p:cNvSpPr>
            <p:nvPr/>
          </p:nvSpPr>
          <p:spPr bwMode="auto">
            <a:xfrm>
              <a:off x="5257801" y="4069246"/>
              <a:ext cx="2895600" cy="166430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en-US" sz="2600" dirty="0">
                  <a:latin typeface="Helvetica"/>
                  <a:cs typeface="Helvetica"/>
                </a:rPr>
                <a:t>Built a foundation of godly character and </a:t>
              </a:r>
              <a:r>
                <a:rPr lang="en-US" sz="2600" b="1" u="sng" dirty="0">
                  <a:solidFill>
                    <a:srgbClr val="C00000"/>
                  </a:solidFill>
                  <a:latin typeface="Helvetica"/>
                  <a:cs typeface="Helvetica"/>
                </a:rPr>
                <a:t>commitment</a:t>
              </a:r>
              <a:r>
                <a:rPr lang="en-US" sz="2600" dirty="0">
                  <a:latin typeface="Helvetica"/>
                  <a:cs typeface="Helvetica"/>
                </a:rPr>
                <a:t>.</a:t>
              </a:r>
            </a:p>
          </p:txBody>
        </p:sp>
      </p:grp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0" y="5791200"/>
            <a:ext cx="9144000" cy="1066800"/>
          </a:xfrm>
          <a:prstGeom prst="rect">
            <a:avLst/>
          </a:prstGeom>
          <a:solidFill>
            <a:srgbClr val="C00000">
              <a:alpha val="79999"/>
            </a:srgbClr>
          </a:solidFill>
          <a:ln w="9525">
            <a:noFill/>
            <a:miter lim="800000"/>
            <a:headEnd/>
            <a:tailEnd/>
          </a:ln>
        </p:spPr>
        <p:txBody>
          <a:bodyPr lIns="182880"/>
          <a:lstStyle/>
          <a:p>
            <a:pPr marL="106363"/>
            <a:r>
              <a:rPr lang="en-US" sz="2700" dirty="0">
                <a:solidFill>
                  <a:schemeClr val="bg1"/>
                </a:solidFill>
                <a:latin typeface="Helvetica"/>
                <a:cs typeface="Helvetica"/>
              </a:rPr>
              <a:t>Seek wisdom and </a:t>
            </a:r>
            <a:r>
              <a:rPr lang="en-US" sz="2700" b="1" u="sng" dirty="0">
                <a:solidFill>
                  <a:schemeClr val="bg1"/>
                </a:solidFill>
                <a:latin typeface="Helvetica"/>
                <a:cs typeface="Helvetica"/>
              </a:rPr>
              <a:t>counsel</a:t>
            </a:r>
            <a:r>
              <a:rPr lang="en-US" sz="2700" dirty="0">
                <a:solidFill>
                  <a:schemeClr val="bg1"/>
                </a:solidFill>
                <a:latin typeface="Helvetica"/>
                <a:cs typeface="Helvetica"/>
              </a:rPr>
              <a:t> from mature adults—especially </a:t>
            </a:r>
            <a:r>
              <a:rPr lang="en-US" sz="2700" b="1" u="sng" dirty="0">
                <a:solidFill>
                  <a:schemeClr val="bg1"/>
                </a:solidFill>
                <a:latin typeface="Helvetica"/>
                <a:cs typeface="Helvetica"/>
              </a:rPr>
              <a:t>parents</a:t>
            </a:r>
            <a:r>
              <a:rPr lang="en-US" sz="2700" b="1" dirty="0">
                <a:solidFill>
                  <a:schemeClr val="bg1"/>
                </a:solidFill>
                <a:latin typeface="Helvetica"/>
                <a:cs typeface="Helvetica"/>
              </a:rPr>
              <a:t>.</a:t>
            </a:r>
            <a:endParaRPr lang="en-US" sz="2700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C00000">
              <a:alpha val="79000"/>
            </a:srgbClr>
          </a:solidFill>
          <a:ln w="9525">
            <a:noFill/>
            <a:miter lim="800000"/>
            <a:headEnd/>
            <a:tailEnd/>
          </a:ln>
        </p:spPr>
        <p:txBody>
          <a:bodyPr tIns="91440"/>
          <a:lstStyle/>
          <a:p>
            <a:pPr marL="106363"/>
            <a:r>
              <a:rPr lang="en-US" sz="3300" b="1" dirty="0">
                <a:solidFill>
                  <a:schemeClr val="bg1"/>
                </a:solidFill>
                <a:latin typeface="Helvetica"/>
                <a:cs typeface="Helvetica"/>
              </a:rPr>
              <a:t>Building a Godly Marriage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1066800"/>
            <a:ext cx="8686800" cy="2514600"/>
          </a:xfrm>
          <a:prstGeom prst="rect">
            <a:avLst/>
          </a:prstGeom>
          <a:solidFill>
            <a:schemeClr val="tx1">
              <a:alpha val="74000"/>
            </a:schemeClr>
          </a:solidFill>
        </p:spPr>
        <p:txBody>
          <a:bodyPr lIns="182880" tIns="137160" rIns="182880" bIns="137160" anchor="ctr"/>
          <a:lstStyle/>
          <a:p>
            <a:pPr>
              <a:defRPr/>
            </a:pPr>
            <a:r>
              <a:rPr lang="en-US" sz="2600" dirty="0">
                <a:solidFill>
                  <a:srgbClr val="FFFFFF"/>
                </a:solidFill>
                <a:latin typeface="Helvetica"/>
                <a:cs typeface="Helvetica"/>
              </a:rPr>
              <a:t>“[Marriage] is not by any to be </a:t>
            </a:r>
            <a:r>
              <a:rPr lang="en-US" sz="2600" dirty="0" err="1">
                <a:solidFill>
                  <a:srgbClr val="FFFFFF"/>
                </a:solidFill>
                <a:latin typeface="Helvetica"/>
                <a:cs typeface="Helvetica"/>
              </a:rPr>
              <a:t>enterprised</a:t>
            </a:r>
            <a:r>
              <a:rPr lang="en-US" sz="2600" dirty="0">
                <a:solidFill>
                  <a:srgbClr val="FFFFFF"/>
                </a:solidFill>
                <a:latin typeface="Helvetica"/>
                <a:cs typeface="Helvetica"/>
              </a:rPr>
              <a:t>, nor taken in hand, </a:t>
            </a:r>
            <a:r>
              <a:rPr lang="en-US" sz="2600" dirty="0" err="1">
                <a:solidFill>
                  <a:srgbClr val="FFFFFF"/>
                </a:solidFill>
                <a:latin typeface="Helvetica"/>
                <a:cs typeface="Helvetica"/>
              </a:rPr>
              <a:t>unadvisably</a:t>
            </a:r>
            <a:r>
              <a:rPr lang="en-US" sz="2600" dirty="0">
                <a:solidFill>
                  <a:srgbClr val="FFFFFF"/>
                </a:solidFill>
                <a:latin typeface="Helvetica"/>
                <a:cs typeface="Helvetica"/>
              </a:rPr>
              <a:t>, lightly, or wantonly, to satisfy men’s carnal lusts and appetites, like brute beasts that have no understanding; but </a:t>
            </a:r>
            <a:r>
              <a:rPr lang="en-US" sz="2600" b="1" i="1" dirty="0">
                <a:solidFill>
                  <a:srgbClr val="FFFFFF"/>
                </a:solidFill>
                <a:latin typeface="Helvetica"/>
                <a:cs typeface="Helvetica"/>
              </a:rPr>
              <a:t>reverently, discreetly, advisedly, soberly, and in the fear of God</a:t>
            </a:r>
            <a:r>
              <a:rPr lang="en-US" sz="2600" i="1" dirty="0">
                <a:solidFill>
                  <a:srgbClr val="FFFFFF"/>
                </a:solidFill>
                <a:latin typeface="Helvetica"/>
                <a:cs typeface="Helvetica"/>
              </a:rPr>
              <a:t>.”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" y="3810000"/>
            <a:ext cx="8686800" cy="205740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2880" tIns="182880" rIns="182880" bIns="182880" numCol="2" anchor="ctr"/>
          <a:lstStyle/>
          <a:p>
            <a:pPr marL="10953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Proverbs 18:22</a:t>
            </a:r>
          </a:p>
          <a:p>
            <a:pPr marL="10953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Proverbs 12:4</a:t>
            </a:r>
          </a:p>
          <a:p>
            <a:pPr marL="10953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Proverbs 19:14</a:t>
            </a:r>
          </a:p>
          <a:p>
            <a:pPr marL="10953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James 1:5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Proverbs 15:22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Ephesians 6:1-3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Psalm 37:4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C00000">
              <a:alpha val="79000"/>
            </a:srgbClr>
          </a:solidFill>
          <a:ln w="9525">
            <a:noFill/>
            <a:miter lim="800000"/>
            <a:headEnd/>
            <a:tailEnd/>
          </a:ln>
        </p:spPr>
        <p:txBody>
          <a:bodyPr tIns="91440"/>
          <a:lstStyle/>
          <a:p>
            <a:pPr marL="106363"/>
            <a:r>
              <a:rPr lang="en-US" sz="3300" b="1" dirty="0">
                <a:solidFill>
                  <a:schemeClr val="bg1"/>
                </a:solidFill>
                <a:latin typeface="Helvetica"/>
                <a:cs typeface="Helvetica"/>
              </a:rPr>
              <a:t>The Book of Common Prayer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667000"/>
            <a:ext cx="9144000" cy="3657600"/>
          </a:xfrm>
          <a:prstGeom prst="rect">
            <a:avLst/>
          </a:prstGeom>
          <a:solidFill>
            <a:schemeClr val="tx1">
              <a:alpha val="7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0" y="1066800"/>
            <a:ext cx="9144000" cy="1246495"/>
          </a:xfrm>
          <a:prstGeom prst="rect">
            <a:avLst/>
          </a:prstGeom>
          <a:solidFill>
            <a:schemeClr val="tx1">
              <a:alpha val="74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274320" tIns="91440" rIns="274320" bIns="137160">
            <a:spAutoFit/>
          </a:bodyPr>
          <a:lstStyle/>
          <a:p>
            <a:pPr marL="341313" indent="-341313"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800" dirty="0">
                <a:solidFill>
                  <a:schemeClr val="bg1"/>
                </a:solidFill>
                <a:latin typeface="Helvetica"/>
                <a:cs typeface="Helvetica"/>
              </a:rPr>
              <a:t>Only between a </a:t>
            </a:r>
            <a:r>
              <a:rPr lang="en-US" sz="2800" b="1" u="sng" dirty="0">
                <a:solidFill>
                  <a:srgbClr val="FF0000"/>
                </a:solidFill>
                <a:latin typeface="Helvetica"/>
                <a:cs typeface="Helvetica"/>
              </a:rPr>
              <a:t>man</a:t>
            </a:r>
            <a:r>
              <a:rPr lang="en-US" sz="2800" dirty="0">
                <a:solidFill>
                  <a:srgbClr val="FF0000"/>
                </a:solidFill>
                <a:latin typeface="Helvetica"/>
                <a:cs typeface="Helvetica"/>
              </a:rPr>
              <a:t> </a:t>
            </a: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and a </a:t>
            </a:r>
            <a:r>
              <a:rPr lang="en-US" sz="2800" b="1" u="sng" dirty="0">
                <a:solidFill>
                  <a:srgbClr val="FF0000"/>
                </a:solidFill>
                <a:latin typeface="Helvetica"/>
                <a:cs typeface="Helvetica"/>
              </a:rPr>
              <a:t>woman</a:t>
            </a: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.</a:t>
            </a:r>
          </a:p>
          <a:p>
            <a:pPr marL="341313" indent="-341313"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800" dirty="0">
                <a:solidFill>
                  <a:schemeClr val="bg1"/>
                </a:solidFill>
                <a:latin typeface="Helvetica"/>
                <a:cs typeface="Helvetica"/>
              </a:rPr>
              <a:t>Christian + Christian </a:t>
            </a: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→ 2 Corinthians 6:14</a:t>
            </a:r>
          </a:p>
        </p:txBody>
      </p:sp>
      <p:pic>
        <p:nvPicPr>
          <p:cNvPr id="20" name="Picture 19" descr="StoryOTB089_p223_RuthAndBoaz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43400" y="2667000"/>
            <a:ext cx="4318462" cy="366591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C00000">
              <a:alpha val="79000"/>
            </a:srgbClr>
          </a:solidFill>
          <a:ln w="9525">
            <a:noFill/>
            <a:miter lim="800000"/>
            <a:headEnd/>
            <a:tailEnd/>
          </a:ln>
        </p:spPr>
        <p:txBody>
          <a:bodyPr tIns="91440"/>
          <a:lstStyle/>
          <a:p>
            <a:pPr marL="106363"/>
            <a:r>
              <a:rPr lang="en-US" sz="3300" b="1" dirty="0">
                <a:solidFill>
                  <a:schemeClr val="bg1"/>
                </a:solidFill>
                <a:latin typeface="Helvetica"/>
                <a:cs typeface="Helvetica"/>
              </a:rPr>
              <a:t>Marriage for Christians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1447800"/>
            <a:ext cx="9144000" cy="5181600"/>
          </a:xfrm>
          <a:prstGeom prst="rect">
            <a:avLst/>
          </a:prstGeom>
          <a:solidFill>
            <a:schemeClr val="tx1">
              <a:alpha val="6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0" y="3535739"/>
            <a:ext cx="5410200" cy="1569660"/>
          </a:xfrm>
          <a:prstGeom prst="rect">
            <a:avLst/>
          </a:prstGeom>
          <a:solidFill>
            <a:schemeClr val="tx1">
              <a:alpha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182880" tIns="182880" rIns="182880" bIns="182880">
            <a:spAutoFit/>
          </a:bodyPr>
          <a:lstStyle/>
          <a:p>
            <a:pPr>
              <a:buClr>
                <a:srgbClr val="CF5B1B"/>
              </a:buClr>
            </a:pPr>
            <a:r>
              <a:rPr lang="en-US" sz="2600" dirty="0">
                <a:solidFill>
                  <a:srgbClr val="FFFFFF"/>
                </a:solidFill>
                <a:latin typeface="Helvetica"/>
                <a:cs typeface="Helvetica"/>
              </a:rPr>
              <a:t>He must develop </a:t>
            </a:r>
            <a:r>
              <a:rPr lang="en-US" sz="2600" b="1" u="sng" dirty="0">
                <a:solidFill>
                  <a:srgbClr val="FF0000"/>
                </a:solidFill>
                <a:latin typeface="Helvetica"/>
                <a:cs typeface="Helvetica"/>
              </a:rPr>
              <a:t>courage</a:t>
            </a:r>
            <a:r>
              <a:rPr lang="en-US" sz="2600" dirty="0">
                <a:solidFill>
                  <a:srgbClr val="FF0000"/>
                </a:solidFill>
                <a:latin typeface="Helvetica"/>
                <a:cs typeface="Helvetica"/>
              </a:rPr>
              <a:t> </a:t>
            </a:r>
            <a:r>
              <a:rPr lang="en-US" sz="2600" dirty="0">
                <a:solidFill>
                  <a:srgbClr val="FFFFFF"/>
                </a:solidFill>
                <a:latin typeface="Helvetica"/>
                <a:cs typeface="Helvetica"/>
              </a:rPr>
              <a:t>and </a:t>
            </a:r>
            <a:r>
              <a:rPr lang="en-US" sz="2600" b="1" u="sng" dirty="0">
                <a:solidFill>
                  <a:srgbClr val="FF0000"/>
                </a:solidFill>
                <a:latin typeface="Helvetica"/>
                <a:cs typeface="Helvetica"/>
              </a:rPr>
              <a:t>strength</a:t>
            </a:r>
            <a:r>
              <a:rPr lang="en-US" sz="2600" dirty="0">
                <a:solidFill>
                  <a:srgbClr val="FF0000"/>
                </a:solidFill>
                <a:latin typeface="Helvetica"/>
                <a:cs typeface="Helvetica"/>
              </a:rPr>
              <a:t> </a:t>
            </a:r>
            <a:r>
              <a:rPr lang="en-US" sz="2600" dirty="0">
                <a:solidFill>
                  <a:srgbClr val="FFFFFF"/>
                </a:solidFill>
                <a:latin typeface="Helvetica"/>
                <a:cs typeface="Helvetica"/>
              </a:rPr>
              <a:t>and be willing to lay the groundwork for </a:t>
            </a:r>
            <a:r>
              <a:rPr lang="en-US" sz="2600" b="1" u="sng" dirty="0">
                <a:solidFill>
                  <a:srgbClr val="FF0000"/>
                </a:solidFill>
                <a:latin typeface="Helvetica"/>
                <a:cs typeface="Helvetica"/>
              </a:rPr>
              <a:t>leadership</a:t>
            </a:r>
            <a:r>
              <a:rPr lang="en-US" sz="2600" dirty="0">
                <a:solidFill>
                  <a:srgbClr val="FFFFFF"/>
                </a:solidFill>
                <a:latin typeface="Helvetica"/>
                <a:cs typeface="Helvetica"/>
              </a:rPr>
              <a:t>.</a:t>
            </a:r>
            <a:endParaRPr lang="en-US" sz="2800" dirty="0"/>
          </a:p>
        </p:txBody>
      </p:sp>
      <p:pic>
        <p:nvPicPr>
          <p:cNvPr id="20" name="Picture 19" descr="StoryOTB089_p223_RuthAndBoaz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09303" y="1516063"/>
            <a:ext cx="3354185" cy="5037513"/>
          </a:xfrm>
          <a:prstGeom prst="rect">
            <a:avLst/>
          </a:prstGeom>
          <a:noFill/>
          <a:ln>
            <a:noFill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371600" y="2240339"/>
            <a:ext cx="2514600" cy="990600"/>
            <a:chOff x="1295400" y="1676400"/>
            <a:chExt cx="2514600" cy="990600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6" name="Rectangle 5"/>
            <p:cNvSpPr/>
            <p:nvPr/>
          </p:nvSpPr>
          <p:spPr>
            <a:xfrm>
              <a:off x="1295400" y="1676400"/>
              <a:ext cx="2514600" cy="990600"/>
            </a:xfrm>
            <a:prstGeom prst="rect">
              <a:avLst/>
            </a:prstGeom>
            <a:grpFill/>
            <a:ln w="31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3600" b="1" dirty="0">
                  <a:ln w="12700">
                    <a:noFill/>
                    <a:prstDash val="solid"/>
                  </a:ln>
                  <a:solidFill>
                    <a:schemeClr val="tx1"/>
                  </a:solidFill>
                  <a:latin typeface="Helvetica"/>
                  <a:cs typeface="Helvetica"/>
                </a:rPr>
                <a:t>PASSIVE</a:t>
              </a:r>
            </a:p>
          </p:txBody>
        </p:sp>
        <p:grpSp>
          <p:nvGrpSpPr>
            <p:cNvPr id="16392" name="Group 13"/>
            <p:cNvGrpSpPr>
              <a:grpSpLocks/>
            </p:cNvGrpSpPr>
            <p:nvPr/>
          </p:nvGrpSpPr>
          <p:grpSpPr bwMode="auto">
            <a:xfrm>
              <a:off x="1295400" y="1676400"/>
              <a:ext cx="2514600" cy="990600"/>
              <a:chOff x="1460091" y="1929452"/>
              <a:chExt cx="2109020" cy="495300"/>
            </a:xfrm>
            <a:grpFill/>
          </p:grpSpPr>
          <p:cxnSp>
            <p:nvCxnSpPr>
              <p:cNvPr id="8" name="Straight Connector 7"/>
              <p:cNvCxnSpPr/>
              <p:nvPr/>
            </p:nvCxnSpPr>
            <p:spPr>
              <a:xfrm flipV="1">
                <a:off x="1460091" y="1929452"/>
                <a:ext cx="2109020" cy="495300"/>
              </a:xfrm>
              <a:prstGeom prst="line">
                <a:avLst/>
              </a:prstGeom>
              <a:grpFill/>
              <a:ln w="952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rot="10800000">
                <a:off x="1460091" y="1929452"/>
                <a:ext cx="2109020" cy="495300"/>
              </a:xfrm>
              <a:prstGeom prst="line">
                <a:avLst/>
              </a:prstGeom>
              <a:grpFill/>
              <a:ln w="952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rgbClr val="C00000">
              <a:alpha val="79000"/>
            </a:srgbClr>
          </a:solidFill>
          <a:ln w="9525">
            <a:noFill/>
            <a:miter lim="800000"/>
            <a:headEnd/>
            <a:tailEnd/>
          </a:ln>
        </p:spPr>
        <p:txBody>
          <a:bodyPr tIns="91440"/>
          <a:lstStyle/>
          <a:p>
            <a:pPr marL="106363"/>
            <a:r>
              <a:rPr lang="en-US" sz="3300" b="1" dirty="0">
                <a:solidFill>
                  <a:schemeClr val="bg1"/>
                </a:solidFill>
                <a:latin typeface="Helvetica"/>
                <a:cs typeface="Helvetica"/>
              </a:rPr>
              <a:t>Young Man: Take the Lead and Initiative in Seeking a Wife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838200"/>
            <a:ext cx="9144000" cy="6019800"/>
          </a:xfrm>
          <a:prstGeom prst="rect">
            <a:avLst/>
          </a:prstGeom>
          <a:solidFill>
            <a:schemeClr val="tx1">
              <a:alpha val="7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12" name="TextBox 16"/>
          <p:cNvSpPr txBox="1">
            <a:spLocks noChangeArrowheads="1"/>
          </p:cNvSpPr>
          <p:nvPr/>
        </p:nvSpPr>
        <p:spPr bwMode="auto">
          <a:xfrm>
            <a:off x="381000" y="1066800"/>
            <a:ext cx="8382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CF5B1B"/>
              </a:buClr>
            </a:pPr>
            <a:r>
              <a:rPr lang="en-US" sz="2800" dirty="0">
                <a:solidFill>
                  <a:schemeClr val="bg1"/>
                </a:solidFill>
                <a:latin typeface="Helvetica"/>
                <a:cs typeface="Helvetica"/>
              </a:rPr>
              <a:t>Men should initiate and lead in seeking a wife only at the right time.</a:t>
            </a:r>
          </a:p>
          <a:p>
            <a:pPr>
              <a:buClr>
                <a:srgbClr val="CF5B1B"/>
              </a:buClr>
            </a:pPr>
            <a:endParaRPr lang="en-US" sz="2800" dirty="0">
              <a:latin typeface="Helvetica"/>
              <a:cs typeface="Helvetica"/>
            </a:endParaRPr>
          </a:p>
          <a:p>
            <a:pPr marL="341313" indent="-341313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800" b="1" u="sng" dirty="0">
                <a:solidFill>
                  <a:srgbClr val="FF0000"/>
                </a:solidFill>
                <a:latin typeface="Helvetica"/>
                <a:cs typeface="Helvetica"/>
              </a:rPr>
              <a:t>Able</a:t>
            </a:r>
            <a:r>
              <a:rPr lang="en-US" sz="2800" dirty="0">
                <a:solidFill>
                  <a:srgbClr val="FF0000"/>
                </a:solidFill>
                <a:latin typeface="Helvetica"/>
                <a:cs typeface="Helvetica"/>
              </a:rPr>
              <a:t> </a:t>
            </a: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to </a:t>
            </a:r>
            <a:r>
              <a:rPr lang="en-US" sz="2800" b="1" u="sng" dirty="0">
                <a:solidFill>
                  <a:srgbClr val="FF0000"/>
                </a:solidFill>
                <a:latin typeface="Helvetica"/>
                <a:cs typeface="Helvetica"/>
              </a:rPr>
              <a:t>lead</a:t>
            </a:r>
          </a:p>
          <a:p>
            <a:pPr marL="341313" indent="-341313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Able to protect</a:t>
            </a:r>
          </a:p>
          <a:p>
            <a:pPr marL="341313" indent="-341313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Able to </a:t>
            </a:r>
            <a:r>
              <a:rPr lang="en-US" sz="2800" b="1" u="sng" dirty="0">
                <a:solidFill>
                  <a:srgbClr val="FF0000"/>
                </a:solidFill>
                <a:latin typeface="Helvetica"/>
                <a:cs typeface="Helvetica"/>
              </a:rPr>
              <a:t>provide</a:t>
            </a:r>
            <a:endParaRPr lang="en-US" sz="2800" u="sng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pic>
        <p:nvPicPr>
          <p:cNvPr id="20" name="Picture 19" descr="StoryOTB089_p223_RuthAndBoaz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0" y="1854069"/>
            <a:ext cx="4725785" cy="3146367"/>
          </a:xfrm>
          <a:prstGeom prst="rect">
            <a:avLst/>
          </a:prstGeom>
          <a:noFill/>
          <a:ln>
            <a:noFill/>
          </a:ln>
          <a:effectLst>
            <a:outerShdw blurRad="38100" dist="38100" dir="2700000">
              <a:srgbClr val="000000">
                <a:alpha val="53000"/>
              </a:srgbClr>
            </a:outerShdw>
          </a:effectLst>
        </p:spPr>
      </p:pic>
      <p:sp>
        <p:nvSpPr>
          <p:cNvPr id="7" name="TextBox 16"/>
          <p:cNvSpPr txBox="1">
            <a:spLocks noChangeArrowheads="1"/>
          </p:cNvSpPr>
          <p:nvPr/>
        </p:nvSpPr>
        <p:spPr bwMode="auto">
          <a:xfrm>
            <a:off x="304800" y="5181600"/>
            <a:ext cx="8458200" cy="1292662"/>
          </a:xfrm>
          <a:prstGeom prst="rect">
            <a:avLst/>
          </a:prstGeom>
          <a:solidFill>
            <a:srgbClr val="C00000">
              <a:alpha val="70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 lIns="182880" rIns="182880">
            <a:spAutoFit/>
          </a:bodyPr>
          <a:lstStyle/>
          <a:p>
            <a:pPr marL="109538">
              <a:buClr>
                <a:srgbClr val="CF5B1B"/>
              </a:buClr>
            </a:pPr>
            <a:r>
              <a:rPr lang="en-US" sz="2600" dirty="0">
                <a:solidFill>
                  <a:schemeClr val="bg1"/>
                </a:solidFill>
                <a:latin typeface="Helvetica"/>
                <a:cs typeface="Helvetica"/>
              </a:rPr>
              <a:t>Until men are in a position to think of marriage, they should </a:t>
            </a:r>
            <a:r>
              <a:rPr lang="en-US" sz="2600" b="1" u="sng" dirty="0">
                <a:solidFill>
                  <a:schemeClr val="bg1"/>
                </a:solidFill>
                <a:latin typeface="Helvetica"/>
                <a:cs typeface="Helvetica"/>
              </a:rPr>
              <a:t>protect</a:t>
            </a:r>
            <a:r>
              <a:rPr lang="en-US" sz="2600" dirty="0">
                <a:solidFill>
                  <a:schemeClr val="bg1"/>
                </a:solidFill>
                <a:latin typeface="Helvetica"/>
                <a:cs typeface="Helvetica"/>
              </a:rPr>
              <a:t> the young women around them by refusing to flirt, pursue, or </a:t>
            </a:r>
            <a:r>
              <a:rPr lang="en-US" sz="2600" b="1" u="sng" dirty="0">
                <a:solidFill>
                  <a:schemeClr val="bg1"/>
                </a:solidFill>
                <a:latin typeface="Helvetica"/>
                <a:cs typeface="Helvetica"/>
              </a:rPr>
              <a:t>win</a:t>
            </a:r>
            <a:r>
              <a:rPr lang="en-US" sz="2600" dirty="0">
                <a:solidFill>
                  <a:schemeClr val="bg1"/>
                </a:solidFill>
                <a:latin typeface="Helvetica"/>
                <a:cs typeface="Helvetica"/>
              </a:rPr>
              <a:t> anyone’s heart.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C00000">
              <a:alpha val="79000"/>
            </a:srgbClr>
          </a:solidFill>
          <a:ln w="9525">
            <a:noFill/>
            <a:miter lim="800000"/>
            <a:headEnd/>
            <a:tailEnd/>
          </a:ln>
        </p:spPr>
        <p:txBody>
          <a:bodyPr tIns="91440"/>
          <a:lstStyle/>
          <a:p>
            <a:pPr marL="106363"/>
            <a:r>
              <a:rPr lang="en-US" sz="3300" b="1" dirty="0">
                <a:solidFill>
                  <a:schemeClr val="bg1"/>
                </a:solidFill>
                <a:latin typeface="Helvetica"/>
                <a:cs typeface="Helvetica"/>
              </a:rPr>
              <a:t>Young Man: Seek a Wife at the Right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4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759</Words>
  <Application>Microsoft Office PowerPoint</Application>
  <PresentationFormat>On-screen Show (4:3)</PresentationFormat>
  <Paragraphs>79</Paragraphs>
  <Slides>15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Helvetica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Sarah Nelson</dc:creator>
  <cp:lastModifiedBy>Lori Myers</cp:lastModifiedBy>
  <cp:revision>56</cp:revision>
  <dcterms:created xsi:type="dcterms:W3CDTF">2011-05-09T03:02:04Z</dcterms:created>
  <dcterms:modified xsi:type="dcterms:W3CDTF">2024-11-26T20:53:55Z</dcterms:modified>
</cp:coreProperties>
</file>