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6"/>
  </p:notesMasterIdLst>
  <p:sldIdLst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B500"/>
    <a:srgbClr val="4F62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59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C1395DD0-EE4E-4AD0-AEF4-21B587B37B1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F9CD43F2-3B45-40A7-BED2-80F5EF5626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577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D43F2-3B45-40A7-BED2-80F5EF56269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604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D43F2-3B45-40A7-BED2-80F5EF56269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48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D43F2-3B45-40A7-BED2-80F5EF56269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727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D43F2-3B45-40A7-BED2-80F5EF56269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224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D43F2-3B45-40A7-BED2-80F5EF56269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101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D43F2-3B45-40A7-BED2-80F5EF56269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432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D43F2-3B45-40A7-BED2-80F5EF56269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873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D43F2-3B45-40A7-BED2-80F5EF562699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342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D43F2-3B45-40A7-BED2-80F5EF562699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415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AEC60-8780-4281-A5CF-8CF63F6E0622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B7211-7831-446D-8D78-3B041C58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6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AEC60-8780-4281-A5CF-8CF63F6E0622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B7211-7831-446D-8D78-3B041C58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6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6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AEC60-8780-4281-A5CF-8CF63F6E062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11/26/2024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B7211-7831-446D-8D78-3B041C583C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8EB500">
              <a:alpha val="92000"/>
            </a:srgbClr>
          </a:solidFill>
          <a:ln w="9525">
            <a:noFill/>
            <a:miter lim="800000"/>
            <a:headEnd/>
            <a:tailEnd/>
          </a:ln>
        </p:spPr>
        <p:txBody>
          <a:bodyPr lIns="274320" tIns="274320" rIns="274320" bIns="274320"/>
          <a:lstStyle/>
          <a:p>
            <a:pPr marL="228600"/>
            <a:r>
              <a:rPr lang="en-US" sz="2800" b="1" dirty="0">
                <a:solidFill>
                  <a:srgbClr val="FFFFFF"/>
                </a:solidFill>
                <a:latin typeface="TradeGothic" pitchFamily="2" charset="0"/>
              </a:rPr>
              <a:t>Lesson 5: Female Submission in Creation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F8F8F8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91440" rIns="274320"/>
          <a:lstStyle/>
          <a:p>
            <a:pPr marL="228600" algn="r"/>
            <a:r>
              <a:rPr lang="en-US" sz="3000" b="1" dirty="0">
                <a:latin typeface="Helvetica"/>
                <a:cs typeface="Helvetica"/>
              </a:rPr>
              <a:t>Rejoicing in God’s Good Design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8458200" cy="5816977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marL="236538"/>
            <a:endParaRPr lang="en-US" sz="2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236538"/>
            <a:r>
              <a:rPr lang="en-US" sz="2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This curriculum includes images from </a:t>
            </a:r>
            <a:r>
              <a:rPr lang="en-US" sz="2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© 2011, and its licensors, which are protected by the copyright laws of the U.S., Canada, and elsewhere. Used under license. Images for this PowerPoint® show supplied by:</a:t>
            </a:r>
          </a:p>
          <a:p>
            <a:pPr marL="236538"/>
            <a:endParaRPr lang="en-US" sz="21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Hands Gardening (slide background): 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Row House Illustration (slide 2): 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Jupiterimages</a:t>
            </a:r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liquidlibrary</a:t>
            </a:r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River Scene (slide 3): 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Male Illustration (slide 3): 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Hemera</a:t>
            </a:r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Woman Gardening (slide 4): 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Pennies (slide 6): Burke/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Triolo</a:t>
            </a:r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Productions/ Brand X Pictures/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Couple in Kitchen (slide 7): 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Bonnet and Bible (slide 8): 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Couple Hiking (slide 9): 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Jupiterimages</a:t>
            </a:r>
            <a:r>
              <a:rPr lang="en-US" sz="2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endParaRPr lang="en-US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endParaRPr lang="en-US" sz="21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864" y="457200"/>
            <a:ext cx="8458200" cy="5909310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Copyright © 2011 by Gary Steward and Next Generation Resources, Inc. Illustrations Truth78. All rights reserved.</a:t>
            </a:r>
          </a:p>
          <a:p>
            <a:pPr lvl="0" algn="ctr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Scripture quotations are from The Holy Bible, English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Standard Version, copyright © 2001 by Crossway Bibles,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division of Good News Publishers. Used by permission. All rights reserved.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edit the slide to match the lesson you teach, but </a:t>
            </a:r>
            <a:b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not alter the licensed images 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 use them for any purpose other than Your Word is Truth.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publication includes images from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GettyImages</a:t>
            </a: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/Thinkstock Corporation © 2011, and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its licensors. Used under license.</a:t>
            </a:r>
          </a:p>
          <a:p>
            <a:pPr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Truth78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info@Truth78.org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www.Truth78</a:t>
            </a:r>
            <a:r>
              <a:rPr lang="en-US" sz="21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.org</a:t>
            </a:r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123290-946x1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126596"/>
            <a:ext cx="8604552" cy="54266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43600" y="1905000"/>
            <a:ext cx="28194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8EB500">
              <a:alpha val="92000"/>
            </a:srgbClr>
          </a:solidFill>
          <a:ln w="9525">
            <a:noFill/>
            <a:miter lim="800000"/>
            <a:headEnd/>
            <a:tailEnd/>
          </a:ln>
        </p:spPr>
        <p:txBody>
          <a:bodyPr lIns="274320" tIns="274320" rIns="274320" bIns="274320"/>
          <a:lstStyle/>
          <a:p>
            <a:pPr marL="228600"/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Illustration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381000" y="1066800"/>
            <a:ext cx="8229600" cy="56388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1632228"/>
            <a:ext cx="4038600" cy="1415772"/>
          </a:xfrm>
          <a:prstGeom prst="rect">
            <a:avLst/>
          </a:prstGeom>
          <a:noFill/>
        </p:spPr>
        <p:txBody>
          <a:bodyPr wrap="square" lIns="274320" tIns="274320" rIns="274320" bIns="274320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Genesis 1</a:t>
            </a:r>
          </a:p>
          <a:p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Genesis 1:27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200400" y="1066800"/>
            <a:ext cx="5425781" cy="2667000"/>
            <a:chOff x="2971800" y="1066800"/>
            <a:chExt cx="5425781" cy="2667000"/>
          </a:xfrm>
        </p:grpSpPr>
        <p:pic>
          <p:nvPicPr>
            <p:cNvPr id="7" name="Picture 6" descr="104718525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13544" y="1066800"/>
              <a:ext cx="3984037" cy="2667000"/>
            </a:xfrm>
            <a:prstGeom prst="rect">
              <a:avLst/>
            </a:prstGeom>
          </p:spPr>
        </p:pic>
        <p:sp>
          <p:nvSpPr>
            <p:cNvPr id="9" name="Right Arrow 8"/>
            <p:cNvSpPr/>
            <p:nvPr/>
          </p:nvSpPr>
          <p:spPr>
            <a:xfrm>
              <a:off x="2971800" y="1981200"/>
              <a:ext cx="1143000" cy="762000"/>
            </a:xfrm>
            <a:prstGeom prst="rightArrow">
              <a:avLst/>
            </a:prstGeom>
            <a:solidFill>
              <a:srgbClr val="8EB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62600" y="1973759"/>
              <a:ext cx="1905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Helvetica"/>
                  <a:cs typeface="Helvetica"/>
                </a:rPr>
                <a:t>GOOD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09600" y="4684693"/>
            <a:ext cx="358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Genesis</a:t>
            </a:r>
          </a:p>
          <a:p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2:18-23</a:t>
            </a:r>
          </a:p>
        </p:txBody>
      </p:sp>
      <p:pic>
        <p:nvPicPr>
          <p:cNvPr id="21" name="Picture 20" descr="SunB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5697" y="4114800"/>
            <a:ext cx="856303" cy="2286000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2209800" y="4648200"/>
            <a:ext cx="5181600" cy="1219200"/>
            <a:chOff x="3048000" y="4400729"/>
            <a:chExt cx="5181600" cy="1219200"/>
          </a:xfrm>
        </p:grpSpPr>
        <p:sp>
          <p:nvSpPr>
            <p:cNvPr id="14" name="Right Arrow 13"/>
            <p:cNvSpPr/>
            <p:nvPr/>
          </p:nvSpPr>
          <p:spPr>
            <a:xfrm>
              <a:off x="3048000" y="4553129"/>
              <a:ext cx="914400" cy="762000"/>
            </a:xfrm>
            <a:prstGeom prst="rightArrow">
              <a:avLst/>
            </a:prstGeom>
            <a:solidFill>
              <a:srgbClr val="8EB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810000" y="4419600"/>
              <a:ext cx="1981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dirty="0">
                  <a:solidFill>
                    <a:srgbClr val="FFFFFF"/>
                  </a:solidFill>
                  <a:latin typeface="Helvetica"/>
                  <a:cs typeface="Helvetica"/>
                </a:rPr>
                <a:t>NOT GOOD</a:t>
              </a:r>
            </a:p>
          </p:txBody>
        </p:sp>
        <p:sp>
          <p:nvSpPr>
            <p:cNvPr id="17" name="Right Arrow 16"/>
            <p:cNvSpPr/>
            <p:nvPr/>
          </p:nvSpPr>
          <p:spPr>
            <a:xfrm>
              <a:off x="5715000" y="4553129"/>
              <a:ext cx="838200" cy="762000"/>
            </a:xfrm>
            <a:prstGeom prst="rightArrow">
              <a:avLst/>
            </a:prstGeom>
            <a:solidFill>
              <a:srgbClr val="8EB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00800" y="4400729"/>
              <a:ext cx="182880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500" b="1" dirty="0">
                  <a:solidFill>
                    <a:srgbClr val="FF6600"/>
                  </a:solidFill>
                  <a:latin typeface="Helvetica"/>
                  <a:cs typeface="Helvetica"/>
                </a:rPr>
                <a:t>MAN</a:t>
              </a:r>
              <a:br>
                <a:rPr lang="en-US" sz="3500" b="1" dirty="0">
                  <a:solidFill>
                    <a:srgbClr val="FF6600"/>
                  </a:solidFill>
                  <a:latin typeface="Helvetica"/>
                  <a:cs typeface="Helvetica"/>
                </a:rPr>
              </a:br>
              <a:r>
                <a:rPr lang="en-US" sz="3500" b="1" dirty="0">
                  <a:solidFill>
                    <a:srgbClr val="FF6600"/>
                  </a:solidFill>
                  <a:latin typeface="Helvetica"/>
                  <a:cs typeface="Helvetica"/>
                </a:rPr>
                <a:t>ALONE</a:t>
              </a: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8EB500">
              <a:alpha val="92000"/>
            </a:srgbClr>
          </a:solidFill>
          <a:ln w="9525">
            <a:noFill/>
            <a:miter lim="800000"/>
            <a:headEnd/>
            <a:tailEnd/>
          </a:ln>
        </p:spPr>
        <p:txBody>
          <a:bodyPr lIns="274320" tIns="274320" rIns="274320" bIns="274320"/>
          <a:lstStyle/>
          <a:p>
            <a:pPr marL="228600"/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The Creation of Woman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81000" y="1066800"/>
            <a:ext cx="8229600" cy="56388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85800" y="1536918"/>
            <a:ext cx="3962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A helper </a:t>
            </a:r>
          </a:p>
          <a:p>
            <a:pPr marL="804863" indent="-341313">
              <a:buFont typeface="Arial" pitchFamily="34" charset="0"/>
              <a:buChar char="•"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“</a:t>
            </a:r>
            <a:r>
              <a:rPr lang="en-US" sz="2800" b="1" u="sng" dirty="0">
                <a:solidFill>
                  <a:srgbClr val="8EB500"/>
                </a:solidFill>
                <a:latin typeface="Helvetica"/>
                <a:cs typeface="Helvetica"/>
              </a:rPr>
              <a:t>Fit for him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”</a:t>
            </a:r>
          </a:p>
          <a:p>
            <a:pPr marL="804863" indent="-341313">
              <a:buClr>
                <a:schemeClr val="bg1"/>
              </a:buClr>
              <a:buFont typeface="Arial" pitchFamily="34" charset="0"/>
              <a:buChar char="•"/>
            </a:pPr>
            <a:r>
              <a:rPr lang="en-US" sz="2800" b="1" u="sng" dirty="0">
                <a:solidFill>
                  <a:srgbClr val="8EB500"/>
                </a:solidFill>
                <a:latin typeface="Helvetica"/>
                <a:cs typeface="Helvetica"/>
              </a:rPr>
              <a:t>Made from Adam’s own rib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2000" y="3947517"/>
            <a:ext cx="3733800" cy="1538883"/>
          </a:xfrm>
          <a:prstGeom prst="rect">
            <a:avLst/>
          </a:prstGeom>
          <a:solidFill>
            <a:srgbClr val="8EB500">
              <a:alpha val="64000"/>
            </a:srgbClr>
          </a:solidFill>
        </p:spPr>
        <p:txBody>
          <a:bodyPr wrap="square" lIns="274320" tIns="274320" rIns="274320" bIns="274320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Helvetica"/>
                <a:cs typeface="Helvetica"/>
              </a:rPr>
              <a:t>Woman means “</a:t>
            </a:r>
            <a:r>
              <a:rPr lang="en-US" sz="3200" b="1" u="sng" dirty="0">
                <a:solidFill>
                  <a:schemeClr val="bg1"/>
                </a:solidFill>
                <a:latin typeface="Helvetica"/>
                <a:cs typeface="Helvetica"/>
              </a:rPr>
              <a:t>from man</a:t>
            </a:r>
            <a:r>
              <a:rPr lang="en-US" sz="3200" dirty="0">
                <a:solidFill>
                  <a:schemeClr val="bg1"/>
                </a:solidFill>
                <a:latin typeface="Helvetica"/>
                <a:cs typeface="Helvetica"/>
              </a:rPr>
              <a:t>”</a:t>
            </a:r>
          </a:p>
        </p:txBody>
      </p:sp>
      <p:pic>
        <p:nvPicPr>
          <p:cNvPr id="20" name="Picture 19" descr="8061176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1298154"/>
            <a:ext cx="3395658" cy="5102646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8EB500">
              <a:alpha val="92000"/>
            </a:srgbClr>
          </a:solidFill>
          <a:ln w="9525">
            <a:noFill/>
            <a:miter lim="800000"/>
            <a:headEnd/>
            <a:tailEnd/>
          </a:ln>
        </p:spPr>
        <p:txBody>
          <a:bodyPr lIns="274320" tIns="274320" rIns="274320" bIns="274320"/>
          <a:lstStyle/>
          <a:p>
            <a:pPr marL="228600"/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Woman: Role of Helper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0" y="2209800"/>
            <a:ext cx="8229600" cy="2954655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lIns="274320" tIns="228600" rIns="274320" bIns="228600" rtlCol="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Man’s Headship over Woman:</a:t>
            </a:r>
          </a:p>
          <a:p>
            <a:pPr marL="804863" indent="-341313"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Creation order—Adam was created first</a:t>
            </a:r>
          </a:p>
          <a:p>
            <a:pPr marL="804863" indent="-341313"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The right to name female—Adam named Eve</a:t>
            </a:r>
          </a:p>
          <a:p>
            <a:pPr marL="804863" indent="-341313"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The human race was named after man</a:t>
            </a:r>
          </a:p>
          <a:p>
            <a:pPr marL="804863" indent="-341313"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Woman was made</a:t>
            </a:r>
            <a:r>
              <a:rPr lang="en-US" sz="2600" dirty="0">
                <a:solidFill>
                  <a:srgbClr val="8EB500"/>
                </a:solidFill>
                <a:latin typeface="Helvetica"/>
                <a:cs typeface="Helvetica"/>
              </a:rPr>
              <a:t> </a:t>
            </a:r>
            <a:r>
              <a:rPr lang="en-US" sz="2600" b="1" u="sng" dirty="0">
                <a:solidFill>
                  <a:srgbClr val="8EB500"/>
                </a:solidFill>
                <a:latin typeface="Helvetica"/>
                <a:cs typeface="Helvetica"/>
              </a:rPr>
              <a:t>from man</a:t>
            </a:r>
          </a:p>
          <a:p>
            <a:pPr marL="804863" indent="-341313">
              <a:buFont typeface="Arial" pitchFamily="34" charset="0"/>
              <a:buChar char="•"/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Woman was made </a:t>
            </a:r>
            <a:r>
              <a:rPr lang="en-US" sz="2600" b="1" u="sng" dirty="0">
                <a:solidFill>
                  <a:srgbClr val="8EB500"/>
                </a:solidFill>
                <a:latin typeface="Helvetica"/>
                <a:cs typeface="Helvetica"/>
              </a:rPr>
              <a:t>for man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" y="990600"/>
            <a:ext cx="8229600" cy="1169551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square" lIns="274320" tIns="182880" rIns="274320" bIns="182880" rtlCol="0">
            <a:spAutoFit/>
          </a:bodyPr>
          <a:lstStyle/>
          <a:p>
            <a:pPr algn="ctr"/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Man: Head—authority and responsibility</a:t>
            </a:r>
          </a:p>
          <a:p>
            <a:pPr algn="ctr"/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Woman: </a:t>
            </a:r>
            <a:r>
              <a:rPr lang="en-US" sz="2600" b="1" u="sng" dirty="0">
                <a:solidFill>
                  <a:schemeClr val="bg1"/>
                </a:solidFill>
                <a:latin typeface="Helvetica"/>
                <a:cs typeface="Helvetica"/>
              </a:rPr>
              <a:t>Companion-helper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5212139"/>
            <a:ext cx="8229600" cy="1569661"/>
          </a:xfrm>
          <a:prstGeom prst="rect">
            <a:avLst/>
          </a:prstGeom>
          <a:solidFill>
            <a:schemeClr val="tx1">
              <a:alpha val="71000"/>
            </a:schemeClr>
          </a:solidFill>
        </p:spPr>
        <p:txBody>
          <a:bodyPr wrap="square" lIns="274320" tIns="182880" rIns="274320" bIns="182880" rtlCol="0">
            <a:spAutoFit/>
          </a:bodyPr>
          <a:lstStyle/>
          <a:p>
            <a:pPr algn="ctr"/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Woman: subordinate role—helper</a:t>
            </a:r>
          </a:p>
          <a:p>
            <a:pPr algn="ctr"/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Woman </a:t>
            </a:r>
            <a:r>
              <a:rPr lang="en-US" sz="2600" b="1" u="sng" dirty="0">
                <a:solidFill>
                  <a:schemeClr val="bg1"/>
                </a:solidFill>
                <a:latin typeface="Helvetica"/>
                <a:cs typeface="Helvetica"/>
              </a:rPr>
              <a:t>complemented</a:t>
            </a:r>
            <a:r>
              <a:rPr lang="en-US" sz="2600" b="1" dirty="0">
                <a:solidFill>
                  <a:schemeClr val="bg1"/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man perfectly</a:t>
            </a:r>
          </a:p>
          <a:p>
            <a:pPr algn="ctr"/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“</a:t>
            </a:r>
            <a:r>
              <a:rPr lang="en-US" sz="2600" b="1" u="sng" dirty="0">
                <a:solidFill>
                  <a:schemeClr val="bg1"/>
                </a:solidFill>
                <a:latin typeface="Helvetica"/>
                <a:cs typeface="Helvetica"/>
              </a:rPr>
              <a:t>to complete or perfect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”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8EB500">
              <a:alpha val="92000"/>
            </a:srgbClr>
          </a:solidFill>
          <a:ln w="9525">
            <a:noFill/>
            <a:miter lim="800000"/>
            <a:headEnd/>
            <a:tailEnd/>
          </a:ln>
        </p:spPr>
        <p:txBody>
          <a:bodyPr lIns="274320" tIns="274320" rIns="274320" bIns="274320"/>
          <a:lstStyle/>
          <a:p>
            <a:pPr marL="228600"/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Helping and Submitting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81000" y="1142999"/>
            <a:ext cx="5791200" cy="2209801"/>
          </a:xfrm>
          <a:prstGeom prst="rect">
            <a:avLst/>
          </a:prstGeom>
          <a:solidFill>
            <a:schemeClr val="tx1">
              <a:alpha val="62000"/>
            </a:schemeClr>
          </a:solidFill>
        </p:spPr>
        <p:txBody>
          <a:bodyPr wrap="square" lIns="274320" tIns="274320" rIns="274320" bIns="274320" rtlCol="0">
            <a:spAutoFit/>
          </a:bodyPr>
          <a:lstStyle/>
          <a:p>
            <a:pPr marL="109538"/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“Headship and submission are two sides of one coin. They go together.”</a:t>
            </a:r>
          </a:p>
          <a:p>
            <a:pPr marL="231775" algn="r"/>
            <a:r>
              <a:rPr lang="en-US" sz="2700" b="1" dirty="0">
                <a:solidFill>
                  <a:schemeClr val="bg1"/>
                </a:solidFill>
                <a:latin typeface="Helvetica"/>
                <a:cs typeface="Helvetica"/>
              </a:rPr>
              <a:t>Susan Hunt</a:t>
            </a:r>
          </a:p>
        </p:txBody>
      </p:sp>
      <p:pic>
        <p:nvPicPr>
          <p:cNvPr id="10" name="Picture 9" descr="867965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1143500"/>
            <a:ext cx="2504969" cy="22093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81000" y="3429000"/>
            <a:ext cx="8305800" cy="3108543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square" lIns="274320" tIns="274320" rIns="274320" bIns="274320" rtlCol="0">
            <a:spAutoFit/>
          </a:bodyPr>
          <a:lstStyle/>
          <a:p>
            <a:pPr marL="109538"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Men and women are made of the same </a:t>
            </a:r>
            <a:r>
              <a:rPr lang="en-US" sz="2600" b="1" u="sng" dirty="0">
                <a:solidFill>
                  <a:schemeClr val="bg1"/>
                </a:solidFill>
                <a:latin typeface="Helvetica"/>
                <a:cs typeface="Helvetica"/>
              </a:rPr>
              <a:t>substance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, but they have different </a:t>
            </a:r>
            <a:r>
              <a:rPr lang="en-US" sz="2600" b="1" u="sng" dirty="0">
                <a:solidFill>
                  <a:schemeClr val="bg1"/>
                </a:solidFill>
                <a:latin typeface="Helvetica"/>
                <a:cs typeface="Helvetica"/>
              </a:rPr>
              <a:t>roles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.</a:t>
            </a:r>
          </a:p>
          <a:p>
            <a:pPr marL="109538"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Women were designed by God to have a unique role of </a:t>
            </a:r>
            <a:r>
              <a:rPr lang="en-US" sz="2600" b="1" u="sng" dirty="0">
                <a:solidFill>
                  <a:schemeClr val="bg1"/>
                </a:solidFill>
                <a:latin typeface="Helvetica"/>
                <a:cs typeface="Helvetica"/>
              </a:rPr>
              <a:t>submitting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 </a:t>
            </a:r>
            <a:r>
              <a:rPr lang="en-US" sz="2600" b="1" u="sng" dirty="0">
                <a:solidFill>
                  <a:schemeClr val="bg1"/>
                </a:solidFill>
                <a:latin typeface="Helvetica"/>
                <a:cs typeface="Helvetica"/>
              </a:rPr>
              <a:t>to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 and </a:t>
            </a:r>
            <a:r>
              <a:rPr lang="en-US" sz="2600" b="1" u="sng" dirty="0">
                <a:solidFill>
                  <a:schemeClr val="bg1"/>
                </a:solidFill>
                <a:latin typeface="Helvetica"/>
                <a:cs typeface="Helvetica"/>
              </a:rPr>
              <a:t>supporting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 the particular men who have been given responsibility for them under God.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8EB500">
              <a:alpha val="92000"/>
            </a:srgbClr>
          </a:solidFill>
          <a:ln w="9525">
            <a:noFill/>
            <a:miter lim="800000"/>
            <a:headEnd/>
            <a:tailEnd/>
          </a:ln>
        </p:spPr>
        <p:txBody>
          <a:bodyPr lIns="274320" tIns="274320" rIns="274320" bIns="274320"/>
          <a:lstStyle/>
          <a:p>
            <a:pPr marL="228600"/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Headship and Submission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724400" y="1600200"/>
            <a:ext cx="4038600" cy="4343400"/>
          </a:xfrm>
          <a:prstGeom prst="rect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81000" y="1600200"/>
            <a:ext cx="4343400" cy="4370427"/>
          </a:xfrm>
          <a:prstGeom prst="rect">
            <a:avLst/>
          </a:prstGeom>
          <a:solidFill>
            <a:schemeClr val="tx1">
              <a:alpha val="64000"/>
            </a:schemeClr>
          </a:solidFill>
        </p:spPr>
        <p:txBody>
          <a:bodyPr wrap="square" lIns="182880" tIns="182880" rIns="182880" bIns="182880" rtlCol="0">
            <a:spAutoFit/>
          </a:bodyPr>
          <a:lstStyle/>
          <a:p>
            <a:pPr marL="109538"/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“God said man needs a helper. The true woman celebrates this calling and becomes affirming rather than adversarial, compassionate rather than controlling, a partner rather than a protagonist.”</a:t>
            </a:r>
          </a:p>
          <a:p>
            <a:pPr marL="109538"/>
            <a:endParaRPr lang="en-US" sz="2600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marL="231775" algn="r"/>
            <a:r>
              <a:rPr lang="en-US" sz="2600" b="1" dirty="0">
                <a:solidFill>
                  <a:schemeClr val="bg1"/>
                </a:solidFill>
                <a:latin typeface="Helvetica"/>
                <a:cs typeface="Helvetica"/>
              </a:rPr>
              <a:t>Susan Hunt</a:t>
            </a:r>
          </a:p>
        </p:txBody>
      </p:sp>
      <p:pic>
        <p:nvPicPr>
          <p:cNvPr id="17" name="Picture 16" descr="8061176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0" y="2209800"/>
            <a:ext cx="4038600" cy="302894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8EB500">
              <a:alpha val="92000"/>
            </a:srgbClr>
          </a:solidFill>
          <a:ln w="9525">
            <a:noFill/>
            <a:miter lim="800000"/>
            <a:headEnd/>
            <a:tailEnd/>
          </a:ln>
        </p:spPr>
        <p:txBody>
          <a:bodyPr lIns="274320" tIns="274320" rIns="274320" bIns="274320"/>
          <a:lstStyle/>
          <a:p>
            <a:pPr marL="228600"/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Headship and Submission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1000" y="1066800"/>
            <a:ext cx="8458200" cy="6096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381000" y="1066800"/>
            <a:ext cx="8458200" cy="55626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33400" y="1143000"/>
            <a:ext cx="8077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1 Corinthians 11:7-8, 10a</a:t>
            </a:r>
            <a:r>
              <a:rPr lang="en-US" sz="2600" b="1" dirty="0">
                <a:solidFill>
                  <a:srgbClr val="FFFFFF"/>
                </a:solidFill>
                <a:latin typeface="Helvetica"/>
                <a:cs typeface="Helvetica"/>
              </a:rPr>
              <a:t> </a:t>
            </a:r>
            <a:endParaRPr lang="en-US" sz="2600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16422" y="1862337"/>
            <a:ext cx="5574416" cy="4386063"/>
            <a:chOff x="716422" y="1862337"/>
            <a:chExt cx="5574416" cy="4386063"/>
          </a:xfrm>
        </p:grpSpPr>
        <p:pic>
          <p:nvPicPr>
            <p:cNvPr id="17" name="Picture 16" descr="80611769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52809" y="1862337"/>
              <a:ext cx="2538029" cy="4386063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16422" y="2319537"/>
              <a:ext cx="225537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Wearing a head covering</a:t>
              </a:r>
            </a:p>
          </p:txBody>
        </p:sp>
        <p:sp>
          <p:nvSpPr>
            <p:cNvPr id="12" name="Right Arrow 11"/>
            <p:cNvSpPr/>
            <p:nvPr/>
          </p:nvSpPr>
          <p:spPr>
            <a:xfrm>
              <a:off x="3276600" y="2590800"/>
              <a:ext cx="685088" cy="609600"/>
            </a:xfrm>
            <a:prstGeom prst="rightArrow">
              <a:avLst/>
            </a:prstGeom>
            <a:solidFill>
              <a:srgbClr val="8EB500"/>
            </a:solidFill>
            <a:ln>
              <a:noFill/>
            </a:ln>
            <a:effectLst>
              <a:outerShdw blurRad="50800" dist="25400" dir="2700000" algn="tl" rotWithShape="0">
                <a:srgbClr val="000000">
                  <a:alpha val="5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9600" y="2548137"/>
            <a:ext cx="8122778" cy="2591018"/>
            <a:chOff x="609600" y="2548137"/>
            <a:chExt cx="8122778" cy="2591018"/>
          </a:xfrm>
        </p:grpSpPr>
        <p:sp>
          <p:nvSpPr>
            <p:cNvPr id="9" name="TextBox 8"/>
            <p:cNvSpPr txBox="1"/>
            <p:nvPr/>
          </p:nvSpPr>
          <p:spPr>
            <a:xfrm>
              <a:off x="6553200" y="2548137"/>
              <a:ext cx="21791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FFFFFF"/>
                  </a:solidFill>
                  <a:latin typeface="Helvetica"/>
                  <a:cs typeface="Helvetica"/>
                </a:rPr>
                <a:t>Cultural</a:t>
              </a:r>
            </a:p>
          </p:txBody>
        </p:sp>
        <p:sp>
          <p:nvSpPr>
            <p:cNvPr id="13" name="Right Arrow 12"/>
            <p:cNvSpPr/>
            <p:nvPr/>
          </p:nvSpPr>
          <p:spPr>
            <a:xfrm>
              <a:off x="6096000" y="2548137"/>
              <a:ext cx="762000" cy="609600"/>
            </a:xfrm>
            <a:prstGeom prst="rightArrow">
              <a:avLst/>
            </a:prstGeom>
            <a:solidFill>
              <a:srgbClr val="8EB500"/>
            </a:solidFill>
            <a:ln>
              <a:noFill/>
            </a:ln>
            <a:effectLst>
              <a:outerShdw blurRad="50800" dist="25400" dir="2700000" algn="tl" rotWithShape="0">
                <a:srgbClr val="000000">
                  <a:alpha val="5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609600" y="3743980"/>
              <a:ext cx="8000999" cy="1395175"/>
              <a:chOff x="301782" y="3667780"/>
              <a:chExt cx="8317871" cy="1395175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6638453" y="3667780"/>
                <a:ext cx="1981200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600" b="1" u="sng" dirty="0">
                    <a:solidFill>
                      <a:srgbClr val="FFFFFF"/>
                    </a:solidFill>
                    <a:latin typeface="Helvetica"/>
                    <a:cs typeface="Helvetica"/>
                  </a:rPr>
                  <a:t>Biblical Principle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01782" y="3770293"/>
                <a:ext cx="2517618" cy="12926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600" b="1" u="sng" dirty="0">
                    <a:solidFill>
                      <a:srgbClr val="FFFFFF"/>
                    </a:solidFill>
                    <a:latin typeface="Helvetica"/>
                    <a:cs typeface="Helvetica"/>
                  </a:rPr>
                  <a:t>Submission</a:t>
                </a:r>
                <a:r>
                  <a:rPr lang="en-US" sz="2600" dirty="0">
                    <a:solidFill>
                      <a:srgbClr val="FFFFFF"/>
                    </a:solidFill>
                    <a:latin typeface="Helvetica"/>
                    <a:cs typeface="Helvetica"/>
                  </a:rPr>
                  <a:t> to male authority</a:t>
                </a:r>
                <a:endParaRPr lang="en-US" sz="2600" b="1" dirty="0">
                  <a:solidFill>
                    <a:srgbClr val="FFFFFF"/>
                  </a:solidFill>
                  <a:latin typeface="Helvetica"/>
                  <a:cs typeface="Helvetica"/>
                </a:endParaRPr>
              </a:p>
            </p:txBody>
          </p:sp>
          <p:sp>
            <p:nvSpPr>
              <p:cNvPr id="14" name="Right Arrow 13"/>
              <p:cNvSpPr/>
              <p:nvPr/>
            </p:nvSpPr>
            <p:spPr>
              <a:xfrm>
                <a:off x="3074406" y="3962400"/>
                <a:ext cx="1268994" cy="609600"/>
              </a:xfrm>
              <a:prstGeom prst="rightArrow">
                <a:avLst/>
              </a:prstGeom>
              <a:solidFill>
                <a:srgbClr val="8EB500"/>
              </a:solidFill>
              <a:ln>
                <a:noFill/>
              </a:ln>
              <a:effectLst>
                <a:outerShdw blurRad="50800" dist="25400" dir="2700000" algn="tl" rotWithShape="0">
                  <a:srgbClr val="000000">
                    <a:alpha val="6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ight Arrow 14"/>
              <p:cNvSpPr/>
              <p:nvPr/>
            </p:nvSpPr>
            <p:spPr>
              <a:xfrm>
                <a:off x="6005466" y="3886200"/>
                <a:ext cx="792178" cy="609600"/>
              </a:xfrm>
              <a:prstGeom prst="rightArrow">
                <a:avLst/>
              </a:prstGeom>
              <a:solidFill>
                <a:srgbClr val="8EB500"/>
              </a:solidFill>
              <a:ln>
                <a:noFill/>
              </a:ln>
              <a:effectLst>
                <a:outerShdw blurRad="50800" dist="25400" dir="2700000" algn="tl" rotWithShape="0">
                  <a:srgbClr val="000000">
                    <a:alpha val="6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8EB500">
              <a:alpha val="92000"/>
            </a:srgbClr>
          </a:solidFill>
          <a:ln w="9525">
            <a:noFill/>
            <a:miter lim="800000"/>
            <a:headEnd/>
            <a:tailEnd/>
          </a:ln>
        </p:spPr>
        <p:txBody>
          <a:bodyPr lIns="274320" tIns="274320" rIns="274320" bIns="274320"/>
          <a:lstStyle/>
          <a:p>
            <a:pPr marL="228600"/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Headship and Submission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81000" y="1066800"/>
            <a:ext cx="8458200" cy="55626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85800" y="1295400"/>
            <a:ext cx="8077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Psalm 10:14	Psalm 54:4		Psalm 118:7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5800" y="1905000"/>
            <a:ext cx="7924800" cy="1308050"/>
          </a:xfrm>
          <a:prstGeom prst="rect">
            <a:avLst/>
          </a:prstGeom>
          <a:solidFill>
            <a:srgbClr val="8EB500">
              <a:alpha val="83000"/>
            </a:srgbClr>
          </a:solidFill>
        </p:spPr>
        <p:txBody>
          <a:bodyPr wrap="square" lIns="182880" tIns="182880" rIns="182880" bIns="18288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800" b="1" u="sng" dirty="0">
                <a:solidFill>
                  <a:schemeClr val="bg1"/>
                </a:solidFill>
                <a:latin typeface="Helvetica"/>
                <a:cs typeface="Helvetica"/>
              </a:rPr>
              <a:t>Being</a:t>
            </a: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 a Helper ≠ Inferior</a:t>
            </a:r>
          </a:p>
          <a:p>
            <a:pPr algn="ctr">
              <a:spcAft>
                <a:spcPts val="600"/>
              </a:spcAft>
            </a:pP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GOD is our Helper!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85800" y="3429000"/>
            <a:ext cx="7924800" cy="2908300"/>
            <a:chOff x="685800" y="3429000"/>
            <a:chExt cx="7924800" cy="2908300"/>
          </a:xfrm>
        </p:grpSpPr>
        <p:sp>
          <p:nvSpPr>
            <p:cNvPr id="11" name="TextBox 10"/>
            <p:cNvSpPr txBox="1"/>
            <p:nvPr/>
          </p:nvSpPr>
          <p:spPr>
            <a:xfrm>
              <a:off x="5029200" y="3429000"/>
              <a:ext cx="3581400" cy="286232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lIns="274320" tIns="777240" rIns="274320" bIns="777240" rtlCol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FFFFFF"/>
                  </a:solidFill>
                  <a:latin typeface="Helvetica"/>
                  <a:cs typeface="Helvetica"/>
                </a:rPr>
                <a:t>In a relationship, one must be the leader.</a:t>
              </a:r>
            </a:p>
          </p:txBody>
        </p:sp>
        <p:pic>
          <p:nvPicPr>
            <p:cNvPr id="19" name="Picture 18" descr="78651729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5800" y="3429000"/>
              <a:ext cx="4362450" cy="2908300"/>
            </a:xfrm>
            <a:prstGeom prst="rect">
              <a:avLst/>
            </a:prstGeom>
          </p:spPr>
        </p:pic>
        <p:sp>
          <p:nvSpPr>
            <p:cNvPr id="15" name="Right Arrow 14"/>
            <p:cNvSpPr/>
            <p:nvPr/>
          </p:nvSpPr>
          <p:spPr>
            <a:xfrm rot="10800000">
              <a:off x="5334000" y="5105400"/>
              <a:ext cx="1676400" cy="381000"/>
            </a:xfrm>
            <a:prstGeom prst="rightArrow">
              <a:avLst/>
            </a:prstGeom>
            <a:solidFill>
              <a:srgbClr val="8EB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8EB500">
              <a:alpha val="92000"/>
            </a:srgbClr>
          </a:solidFill>
          <a:ln w="9525">
            <a:noFill/>
            <a:miter lim="800000"/>
            <a:headEnd/>
            <a:tailEnd/>
          </a:ln>
        </p:spPr>
        <p:txBody>
          <a:bodyPr lIns="274320" tIns="274320" rIns="274320" bIns="274320"/>
          <a:lstStyle/>
          <a:p>
            <a:pPr marL="228600"/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On Being a Helper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541</Words>
  <Application>Microsoft Office PowerPoint</Application>
  <PresentationFormat>On-screen Show (4:3)</PresentationFormat>
  <Paragraphs>80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Helvetica</vt:lpstr>
      <vt:lpstr>TradeGothic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 Nelson</dc:creator>
  <cp:lastModifiedBy>Lori Myers</cp:lastModifiedBy>
  <cp:revision>37</cp:revision>
  <dcterms:created xsi:type="dcterms:W3CDTF">2011-05-31T06:02:50Z</dcterms:created>
  <dcterms:modified xsi:type="dcterms:W3CDTF">2024-11-26T20:47:25Z</dcterms:modified>
</cp:coreProperties>
</file>