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B0E5"/>
    <a:srgbClr val="FFA1D6"/>
    <a:srgbClr val="2B9DCC"/>
    <a:srgbClr val="006600"/>
    <a:srgbClr val="0033CC"/>
    <a:srgbClr val="FFFFFF"/>
    <a:srgbClr val="CC0000"/>
    <a:srgbClr val="00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85" autoAdjust="0"/>
  </p:normalViewPr>
  <p:slideViewPr>
    <p:cSldViewPr>
      <p:cViewPr varScale="1">
        <p:scale>
          <a:sx n="66" d="100"/>
          <a:sy n="66" d="100"/>
        </p:scale>
        <p:origin x="165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BFD480-71FB-403B-BBC6-94A30DF938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829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40CED6-9EBE-4AF0-94AE-0524327F7FA7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61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4F38D-F7C1-410D-8747-E71F7C28E483}" type="slidenum">
              <a:rPr lang="en-US"/>
              <a:pPr/>
              <a:t>10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615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0C9E4-35EC-4F86-9EC4-66D70545B776}" type="slidenum">
              <a:rPr lang="en-US"/>
              <a:pPr/>
              <a:t>11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51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323542-49D2-46D7-A050-5C938363E2CA}" type="slidenum">
              <a:rPr lang="en-US"/>
              <a:pPr/>
              <a:t>12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734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A05DF2-2979-4953-91B6-B43C57CB6ECE}" type="slidenum">
              <a:rPr lang="en-US"/>
              <a:pPr/>
              <a:t>13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29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A05DF2-2979-4953-91B6-B43C57CB6ECE}" type="slidenum">
              <a:rPr lang="en-US"/>
              <a:pPr/>
              <a:t>14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16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A05DF2-2979-4953-91B6-B43C57CB6ECE}" type="slidenum">
              <a:rPr lang="en-US"/>
              <a:pPr/>
              <a:t>15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928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A05DF2-2979-4953-91B6-B43C57CB6ECE}" type="slidenum">
              <a:rPr lang="en-US"/>
              <a:pPr/>
              <a:t>16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43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A163E1-8DB2-4FDB-9B9D-890730F6ED1E}" type="slidenum">
              <a:rPr lang="en-US"/>
              <a:pPr/>
              <a:t>2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63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C88D35-1066-48E2-847A-17858B6D8E04}" type="slidenum">
              <a:rPr lang="en-US"/>
              <a:pPr/>
              <a:t>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63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81F2E-E93C-4BE5-8859-500C6CA34CCF}" type="slidenum">
              <a:rPr lang="en-US"/>
              <a:pPr/>
              <a:t>4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66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8C7856-9E31-47BC-B646-DD844536DB39}" type="slidenum">
              <a:rPr lang="en-US"/>
              <a:pPr/>
              <a:t>5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42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120D74-4C73-43F2-8BB7-5EBAE5877CCE}" type="slidenum">
              <a:rPr lang="en-US"/>
              <a:pPr/>
              <a:t>6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20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5C4A2F-934F-4F57-82DA-C811B2AE4E05}" type="slidenum">
              <a:rPr lang="en-US"/>
              <a:pPr/>
              <a:t>7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61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5C4A2F-934F-4F57-82DA-C811B2AE4E05}" type="slidenum">
              <a:rPr lang="en-US"/>
              <a:pPr/>
              <a:t>8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944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257E24-2D92-44C9-9350-0EE3851F2E48}" type="slidenum">
              <a:rPr lang="en-US"/>
              <a:pPr/>
              <a:t>9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52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600A8-8FCC-461B-8E66-2B28D8BEF0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B5CCE-0805-490A-A499-B875EDA86F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F8634-2722-47F8-87AC-E408E94A64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BB766-4383-467D-9699-523809D578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03CAC-7023-40C6-B7AC-754FE3D0D1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24EE9-A822-4C6F-A714-02FBBA80D6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E1188-1B26-4E56-9195-C0E9AF7146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9F2D1-8C7F-423C-AAA4-0DFB13C97C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96BB5-69B9-4A47-B18A-259F1A80AF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CBE83-5F8C-4B47-AC14-2270DC691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7043C-0C09-4617-B76B-9B968930B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70000" contrast="-70000"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6CADEA-C930-47C5-8A5E-715361CA6F5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438400" cy="1143000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>
              <a:alpha val="52000"/>
            </a:schemeClr>
          </a:solidFill>
          <a:ln w="9525">
            <a:noFill/>
            <a:miter lim="800000"/>
            <a:headEnd/>
            <a:tailEnd/>
          </a:ln>
        </p:spPr>
        <p:txBody>
          <a:bodyPr lIns="182880" tIns="137160" rIns="182880" bIns="91440"/>
          <a:lstStyle/>
          <a:p>
            <a:pPr marL="228600">
              <a:tabLst>
                <a:tab pos="2627313" algn="l"/>
              </a:tabLst>
            </a:pPr>
            <a:r>
              <a:rPr lang="en-US" sz="2800" b="1" dirty="0">
                <a:solidFill>
                  <a:schemeClr val="bg1"/>
                </a:solidFill>
                <a:latin typeface="Helvetica"/>
                <a:cs typeface="Helvetica"/>
              </a:rPr>
              <a:t>Lesson 28	Rejoicing in or Rejecting</a:t>
            </a:r>
            <a:br>
              <a:rPr lang="en-US" sz="2800" b="1" dirty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2800" b="1" dirty="0">
                <a:solidFill>
                  <a:schemeClr val="bg1"/>
                </a:solidFill>
                <a:latin typeface="Helvetica"/>
                <a:cs typeface="Helvetica"/>
              </a:rPr>
              <a:t>	God’s Good Design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chemeClr val="tx1"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rIns="274320"/>
          <a:lstStyle/>
          <a:p>
            <a:pPr marL="228600" algn="r"/>
            <a:r>
              <a:rPr lang="en-US" sz="3300" b="1" dirty="0">
                <a:solidFill>
                  <a:srgbClr val="FFFFFF"/>
                </a:solidFill>
                <a:latin typeface="Helvetica"/>
                <a:cs typeface="Helvetica"/>
              </a:rPr>
              <a:t>Rejoicing in God’s Good Design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 descr="95402649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28600" y="936437"/>
            <a:ext cx="5105400" cy="34036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blurRad="101600" dir="2700000">
              <a:srgbClr val="000000">
                <a:alpha val="68000"/>
              </a:srgbClr>
            </a:outerShdw>
          </a:effectLst>
        </p:spPr>
      </p:pic>
      <p:pic>
        <p:nvPicPr>
          <p:cNvPr id="10252" name="Picture 12" descr="92267956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62600" y="914400"/>
            <a:ext cx="3403600" cy="51054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blurRad="101600" dir="2700000">
              <a:srgbClr val="000000">
                <a:alpha val="68000"/>
              </a:srgbClr>
            </a:outerShdw>
          </a:effec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28600" y="4495800"/>
            <a:ext cx="5105400" cy="1615827"/>
          </a:xfrm>
          <a:prstGeom prst="rect">
            <a:avLst/>
          </a:prstGeom>
          <a:solidFill>
            <a:srgbClr val="000000">
              <a:alpha val="7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274320" tIns="137160" rIns="27432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Mature masculinity and femininity are not a result of time alone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Illustration</a:t>
            </a:r>
          </a:p>
          <a:p>
            <a:pPr marL="228600"/>
            <a:endParaRPr lang="en-US" sz="35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3477875"/>
          </a:xfrm>
          <a:prstGeom prst="rect">
            <a:avLst/>
          </a:prstGeom>
          <a:solidFill>
            <a:schemeClr val="tx1">
              <a:alpha val="71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457200" tIns="228600" rIns="457200" bIns="2286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Train yourself toward mature manhood and womanhood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1 Timothy 4:7-8</a:t>
            </a:r>
          </a:p>
          <a:p>
            <a:pPr>
              <a:spcBef>
                <a:spcPct val="50000"/>
              </a:spcBef>
            </a:pPr>
            <a:r>
              <a:rPr lang="en-US" sz="2800" i="1" dirty="0">
                <a:solidFill>
                  <a:srgbClr val="FFFFFF"/>
                </a:solidFill>
                <a:latin typeface="Helvetica"/>
                <a:cs typeface="Helvetica"/>
              </a:rPr>
              <a:t>Having </a:t>
            </a:r>
            <a:r>
              <a:rPr lang="en-US" sz="2800" b="1" i="1" u="sng" dirty="0">
                <a:solidFill>
                  <a:srgbClr val="CCFFCC"/>
                </a:solidFill>
                <a:latin typeface="Helvetica"/>
                <a:cs typeface="Helvetica"/>
              </a:rPr>
              <a:t>nothing</a:t>
            </a:r>
            <a:r>
              <a:rPr lang="en-US" sz="2800" i="1" dirty="0">
                <a:solidFill>
                  <a:srgbClr val="CCFFCC"/>
                </a:solidFill>
                <a:latin typeface="Helvetica"/>
                <a:cs typeface="Helvetica"/>
              </a:rPr>
              <a:t> </a:t>
            </a:r>
            <a:r>
              <a:rPr lang="en-US" sz="2800" i="1" dirty="0">
                <a:solidFill>
                  <a:srgbClr val="FFFFFF"/>
                </a:solidFill>
                <a:latin typeface="Helvetica"/>
                <a:cs typeface="Helvetica"/>
              </a:rPr>
              <a:t>to do with foolishness. . .</a:t>
            </a:r>
          </a:p>
          <a:p>
            <a:r>
              <a:rPr lang="en-US" sz="2800" i="1" dirty="0">
                <a:solidFill>
                  <a:srgbClr val="FFFFFF"/>
                </a:solidFill>
                <a:latin typeface="Helvetica"/>
                <a:cs typeface="Helvetica"/>
              </a:rPr>
              <a:t>but </a:t>
            </a:r>
            <a:r>
              <a:rPr lang="en-US" sz="2800" b="1" i="1" u="sng" dirty="0">
                <a:solidFill>
                  <a:srgbClr val="CCFFCC"/>
                </a:solidFill>
                <a:latin typeface="Helvetica"/>
                <a:cs typeface="Helvetica"/>
              </a:rPr>
              <a:t>train</a:t>
            </a:r>
            <a:r>
              <a:rPr lang="en-US" sz="2800" i="1" dirty="0">
                <a:solidFill>
                  <a:srgbClr val="FFFFFF"/>
                </a:solidFill>
                <a:latin typeface="Helvetica"/>
                <a:cs typeface="Helvetica"/>
              </a:rPr>
              <a:t> yourself</a:t>
            </a:r>
          </a:p>
          <a:p>
            <a:r>
              <a:rPr lang="en-US" sz="2800" i="1" dirty="0">
                <a:solidFill>
                  <a:srgbClr val="FFFFFF"/>
                </a:solidFill>
                <a:latin typeface="Helvetica"/>
                <a:cs typeface="Helvetica"/>
              </a:rPr>
              <a:t>for </a:t>
            </a:r>
            <a:r>
              <a:rPr lang="en-US" sz="2800" b="1" i="1" u="sng" dirty="0">
                <a:solidFill>
                  <a:srgbClr val="CCFFCC"/>
                </a:solidFill>
                <a:latin typeface="Helvetica"/>
                <a:cs typeface="Helvetica"/>
              </a:rPr>
              <a:t>godliness</a:t>
            </a:r>
          </a:p>
        </p:txBody>
      </p:sp>
      <p:pic>
        <p:nvPicPr>
          <p:cNvPr id="11273" name="Picture 9" descr="94033849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038600" y="3429000"/>
            <a:ext cx="4572000" cy="3060594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blurRad="101600" dir="2700000">
              <a:srgbClr val="000000">
                <a:alpha val="68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Training for Maturity</a:t>
            </a:r>
          </a:p>
          <a:p>
            <a:pPr marL="228600"/>
            <a:endParaRPr lang="en-US" sz="35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477328"/>
          </a:xfrm>
          <a:prstGeom prst="rect">
            <a:avLst/>
          </a:prstGeom>
          <a:solidFill>
            <a:schemeClr val="tx1">
              <a:alpha val="54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5760" tIns="228600" rIns="365760" bIns="32004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dirty="0">
                <a:solidFill>
                  <a:schemeClr val="bg1"/>
                </a:solidFill>
                <a:latin typeface="Helvetica"/>
                <a:cs typeface="Helvetica"/>
              </a:rPr>
              <a:t>Godliness involves embracing the Creator’s </a:t>
            </a:r>
            <a:r>
              <a:rPr lang="en-US" sz="3000" b="1" u="sng" dirty="0">
                <a:solidFill>
                  <a:srgbClr val="CCFFCC"/>
                </a:solidFill>
                <a:latin typeface="Helvetica"/>
                <a:cs typeface="Helvetica"/>
              </a:rPr>
              <a:t>design</a:t>
            </a:r>
            <a:r>
              <a:rPr lang="en-US" sz="3000" dirty="0">
                <a:solidFill>
                  <a:schemeClr val="bg1"/>
                </a:solidFill>
                <a:latin typeface="Helvetica"/>
                <a:cs typeface="Helvetica"/>
              </a:rPr>
              <a:t> and </a:t>
            </a:r>
            <a:r>
              <a:rPr lang="en-US" sz="3000" b="1" u="sng" dirty="0">
                <a:solidFill>
                  <a:srgbClr val="CCFFCC"/>
                </a:solidFill>
                <a:latin typeface="Helvetica"/>
                <a:cs typeface="Helvetica"/>
              </a:rPr>
              <a:t>calling</a:t>
            </a:r>
            <a:r>
              <a:rPr lang="en-US" sz="3000" dirty="0">
                <a:solidFill>
                  <a:schemeClr val="bg1"/>
                </a:solidFill>
                <a:latin typeface="Helvetica"/>
                <a:cs typeface="Helvetica"/>
              </a:rPr>
              <a:t> for your particular gender.</a:t>
            </a:r>
          </a:p>
        </p:txBody>
      </p:sp>
      <p:pic>
        <p:nvPicPr>
          <p:cNvPr id="13318" name="Picture 6" descr="86534679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90600" y="1828800"/>
            <a:ext cx="7162800" cy="47752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blurRad="101600" dir="2700000">
              <a:srgbClr val="000000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5351383"/>
            <a:ext cx="9144000" cy="1354217"/>
          </a:xfrm>
          <a:prstGeom prst="rect">
            <a:avLst/>
          </a:prstGeom>
          <a:solidFill>
            <a:srgbClr val="0000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5760" tIns="182880" rIns="365760" bIns="18288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rgbClr val="FFFFFF"/>
                </a:solidFill>
                <a:latin typeface="Helvetica"/>
                <a:cs typeface="Helvetica"/>
              </a:rPr>
              <a:t>Embrace God’s wisdom and good design </a:t>
            </a:r>
            <a:br>
              <a:rPr lang="en-US" sz="3200" b="1" dirty="0">
                <a:solidFill>
                  <a:srgbClr val="FFFFFF"/>
                </a:solidFill>
                <a:latin typeface="Helvetica"/>
                <a:cs typeface="Helvetica"/>
              </a:rPr>
            </a:br>
            <a:r>
              <a:rPr lang="en-US" sz="3200" b="1" dirty="0">
                <a:solidFill>
                  <a:srgbClr val="FFFFFF"/>
                </a:solidFill>
                <a:latin typeface="Helvetica"/>
                <a:cs typeface="Helvetica"/>
              </a:rPr>
              <a:t>in creating man “male and female.”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0" y="152400"/>
            <a:ext cx="9144000" cy="800219"/>
          </a:xfrm>
          <a:prstGeom prst="rect">
            <a:avLst/>
          </a:prstGeom>
          <a:solidFill>
            <a:srgbClr val="0000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5760" tIns="182880" rIns="36576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See your inadequacy and run to Jesus.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0" y="990600"/>
            <a:ext cx="9144000" cy="1231106"/>
          </a:xfrm>
          <a:prstGeom prst="rect">
            <a:avLst/>
          </a:prstGeom>
          <a:solidFill>
            <a:srgbClr val="0000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5760" tIns="182880" rIns="36576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Surrender your life to Jesus and embrace your calling.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0" y="4089737"/>
            <a:ext cx="9144000" cy="1231106"/>
          </a:xfrm>
          <a:prstGeom prst="rect">
            <a:avLst/>
          </a:prstGeom>
          <a:solidFill>
            <a:srgbClr val="0000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5760" tIns="182880" rIns="36576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By God’s grace, be a masculine man or a feminine woman.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1" grpId="0" animBg="1"/>
      <p:bldP spid="14342" grpId="0" animBg="1"/>
      <p:bldP spid="143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458200" cy="6140142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marL="236538" lvl="0"/>
            <a:endParaRPr lang="en-US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36538"/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curriculum includes images from </a:t>
            </a:r>
            <a:r>
              <a:rPr lang="en-US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© 2011, and its licensors, which are protected by the copyright laws of the U.S., Canada, and elsewhere. Used under license. Images for this PowerPoint® show supplied by:</a:t>
            </a:r>
          </a:p>
          <a:p>
            <a:pPr marL="236538"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Male/Female Sign (slide background):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Ablestock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/Getty Images/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Baby (slide 2):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Wooden Cross (slide 6):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Bound Hands (slide 7): Thomas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Northcut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Photodisc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Worshipping Hands (slide 7):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Hemera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Couple Portrait (slide 9): Digital Vision/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Photodisc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Ripe Blueberries (slide 10):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Blueberries (slide 10):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iStockphoto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Woman Running (slide 11):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Hemera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Family Walking (slide 12):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Jupiterimages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/Comstock/</a:t>
            </a: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lvl="0" indent="-446088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lvl="0" indent="-446088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864" y="457200"/>
            <a:ext cx="8458200" cy="5909310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endParaRPr lang="en-US" sz="21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2011 by Gary Steward and Next Generation Resources, Inc. Illustrations Truth78. All rights reserved.</a:t>
            </a:r>
          </a:p>
          <a:p>
            <a:pPr lvl="0" algn="ctr"/>
            <a:endParaRPr lang="en-US" sz="21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Helvetica"/>
                <a:cs typeface="Helvetica"/>
              </a:rPr>
              <a:t>Scripture quotations are from The Holy Bible, English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Helvetica"/>
                <a:cs typeface="Helvetica"/>
              </a:rPr>
              <a:t>Standard Version, copyright © 2001 by Crossway Bibles, </a:t>
            </a:r>
            <a:br>
              <a:rPr lang="en-US" sz="2100" b="1" dirty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2100" b="1" dirty="0">
                <a:solidFill>
                  <a:schemeClr val="bg1"/>
                </a:solidFill>
                <a:latin typeface="Helvetica"/>
                <a:cs typeface="Helvetica"/>
              </a:rPr>
              <a:t>a division of Good News Publishers. Used by permission. All rights reserved.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edit the slide to match the lesson you teach, but </a:t>
            </a:r>
            <a:b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not alter the licensed images 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 use them for any purpose other than Your Word is Truth.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Helvetica"/>
                <a:cs typeface="Helvetica"/>
              </a:rPr>
              <a:t>This publication includes images from </a:t>
            </a:r>
            <a:br>
              <a:rPr lang="en-US" sz="2100" b="1" dirty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2100" b="1" dirty="0" err="1">
                <a:solidFill>
                  <a:schemeClr val="bg1"/>
                </a:solidFill>
                <a:latin typeface="Helvetica"/>
                <a:cs typeface="Helvetica"/>
              </a:rPr>
              <a:t>GettyImages</a:t>
            </a:r>
            <a:r>
              <a:rPr lang="en-US" sz="2100" b="1" dirty="0">
                <a:solidFill>
                  <a:schemeClr val="bg1"/>
                </a:solidFill>
                <a:latin typeface="Helvetica"/>
                <a:cs typeface="Helvetica"/>
              </a:rPr>
              <a:t>/Thinkstock Corporation © 2011, and </a:t>
            </a:r>
            <a:br>
              <a:rPr lang="en-US" sz="2100" b="1" dirty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US" sz="2100" b="1" dirty="0">
                <a:solidFill>
                  <a:schemeClr val="bg1"/>
                </a:solidFill>
                <a:latin typeface="Helvetica"/>
                <a:cs typeface="Helvetica"/>
              </a:rPr>
              <a:t>its licensors. Used under license.</a:t>
            </a:r>
          </a:p>
          <a:p>
            <a:pPr lvl="0"/>
            <a:endParaRPr lang="en-US" sz="21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Truth78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info@Truth78.org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www.Truth78</a:t>
            </a:r>
            <a:r>
              <a:rPr lang="en-US" sz="21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.org</a:t>
            </a:r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89917178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74549" y="1066800"/>
            <a:ext cx="3454752" cy="51816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blurRad="101600" dir="2700000">
              <a:srgbClr val="000000">
                <a:alpha val="43000"/>
              </a:srgbClr>
            </a:outerShdw>
          </a:effec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0" y="1447800"/>
            <a:ext cx="373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Helvetica"/>
                <a:cs typeface="Helvetica"/>
              </a:rPr>
              <a:t>“Pop”?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solidFill>
                  <a:schemeClr val="accent2"/>
                </a:solidFill>
                <a:latin typeface="Helvetica"/>
                <a:cs typeface="Helvetica"/>
              </a:rPr>
              <a:t>Boy</a:t>
            </a:r>
            <a:r>
              <a:rPr lang="en-US" sz="2800" dirty="0">
                <a:latin typeface="Helvetica"/>
                <a:cs typeface="Helvetica"/>
              </a:rPr>
              <a:t> or </a:t>
            </a:r>
            <a:r>
              <a:rPr lang="en-US" sz="2800" dirty="0">
                <a:solidFill>
                  <a:srgbClr val="CC0000"/>
                </a:solidFill>
                <a:latin typeface="Helvetica"/>
                <a:cs typeface="Helvetica"/>
              </a:rPr>
              <a:t>Girl</a:t>
            </a:r>
            <a:r>
              <a:rPr lang="en-US" sz="2800" dirty="0">
                <a:latin typeface="Helvetica"/>
                <a:cs typeface="Helvetica"/>
              </a:rPr>
              <a:t>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Illustration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0" y="685800"/>
            <a:ext cx="9144000" cy="1677382"/>
          </a:xfrm>
          <a:prstGeom prst="rect">
            <a:avLst/>
          </a:prstGeom>
          <a:solidFill>
            <a:schemeClr val="tx1">
              <a:alpha val="5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548640" tIns="137160" rIns="548640" bIns="182880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God designed and created man in two </a:t>
            </a:r>
            <a:r>
              <a:rPr lang="en-US" sz="2600" b="1" u="sng" dirty="0">
                <a:solidFill>
                  <a:srgbClr val="CCFFCC"/>
                </a:solidFill>
                <a:latin typeface="Helvetica"/>
                <a:cs typeface="Helvetica"/>
              </a:rPr>
              <a:t>distinct</a:t>
            </a:r>
            <a:r>
              <a:rPr lang="en-US" sz="2600" dirty="0">
                <a:solidFill>
                  <a:srgbClr val="CCFFCC"/>
                </a:solidFill>
                <a:latin typeface="Helvetica"/>
                <a:cs typeface="Helvetica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genders, male and female</a:t>
            </a:r>
            <a:endParaRPr lang="en-US" sz="2600" b="1" dirty="0">
              <a:solidFill>
                <a:srgbClr val="FFFFFF"/>
              </a:solidFill>
              <a:latin typeface="Helvetica"/>
              <a:cs typeface="Helvetica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God’s design is </a:t>
            </a:r>
            <a:r>
              <a:rPr lang="en-US" sz="2600" b="1" u="sng" dirty="0">
                <a:solidFill>
                  <a:srgbClr val="CCFFCC"/>
                </a:solidFill>
                <a:latin typeface="Helvetica"/>
                <a:cs typeface="Helvetica"/>
              </a:rPr>
              <a:t>good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! It is for our joy.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28600" y="2679918"/>
            <a:ext cx="4267200" cy="3693319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82880" tIns="182880" rIns="18288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Helvetica"/>
                <a:cs typeface="Helvetica"/>
              </a:rPr>
              <a:t>“I had a militant feminist mother friend. . . She only let her daughter play with cars and trucks, and then one day came in the room to see her daughter swaddling Baby Tonka in a blanket and feeding her a bottle through the chassis.” </a:t>
            </a:r>
            <a:r>
              <a:rPr lang="en-US" dirty="0">
                <a:latin typeface="Helvetica"/>
                <a:cs typeface="Helvetica"/>
              </a:rPr>
              <a:t>– Hanna Rosin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953000" y="4572000"/>
            <a:ext cx="3962400" cy="1815882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82880" tIns="137160" rIns="182880" bIns="13716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500" dirty="0">
                <a:latin typeface="Helvetica"/>
                <a:cs typeface="Helvetica"/>
              </a:rPr>
              <a:t>To understand ourselves </a:t>
            </a:r>
            <a:r>
              <a:rPr lang="en-US" sz="2500" b="1" u="sng" dirty="0">
                <a:solidFill>
                  <a:srgbClr val="006600"/>
                </a:solidFill>
                <a:latin typeface="Helvetica"/>
                <a:cs typeface="Helvetica"/>
              </a:rPr>
              <a:t>rightly</a:t>
            </a:r>
            <a:r>
              <a:rPr lang="en-US" sz="2500" dirty="0">
                <a:latin typeface="Helvetica"/>
                <a:cs typeface="Helvetica"/>
              </a:rPr>
              <a:t>, we must </a:t>
            </a:r>
            <a:r>
              <a:rPr lang="en-US" sz="2500" b="1" u="sng" dirty="0">
                <a:solidFill>
                  <a:srgbClr val="006600"/>
                </a:solidFill>
                <a:latin typeface="Helvetica"/>
                <a:cs typeface="Helvetica"/>
              </a:rPr>
              <a:t>embrace</a:t>
            </a:r>
            <a:r>
              <a:rPr lang="en-US" sz="2500" dirty="0">
                <a:latin typeface="Helvetica"/>
                <a:cs typeface="Helvetica"/>
              </a:rPr>
              <a:t> our Creator’s design.</a:t>
            </a: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4495800" y="2984718"/>
            <a:ext cx="457200" cy="381000"/>
          </a:xfrm>
          <a:prstGeom prst="rightArrow">
            <a:avLst>
              <a:gd name="adj1" fmla="val 50000"/>
              <a:gd name="adj2" fmla="val 65000"/>
            </a:avLst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953000" y="2667000"/>
            <a:ext cx="3886200" cy="1523494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82880" tIns="182880" rIns="18288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500" dirty="0">
                <a:latin typeface="Helvetica"/>
                <a:cs typeface="Helvetica"/>
              </a:rPr>
              <a:t>We can’t escape the reality of how God has designed us to live.</a:t>
            </a:r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6553200" y="4191000"/>
            <a:ext cx="381000" cy="381000"/>
          </a:xfrm>
          <a:prstGeom prst="downArrow">
            <a:avLst>
              <a:gd name="adj1" fmla="val 50000"/>
              <a:gd name="adj2" fmla="val 56250"/>
            </a:avLst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Review</a:t>
            </a:r>
          </a:p>
          <a:p>
            <a:pPr marL="228600"/>
            <a:endParaRPr lang="en-US" sz="35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1" grpId="0" animBg="1"/>
      <p:bldP spid="3082" grpId="0" animBg="1"/>
      <p:bldP spid="30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48200" y="685800"/>
            <a:ext cx="4495800" cy="762000"/>
          </a:xfrm>
          <a:prstGeom prst="rect">
            <a:avLst/>
          </a:prstGeom>
          <a:solidFill>
            <a:schemeClr val="tx1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85800"/>
            <a:ext cx="4495800" cy="762000"/>
          </a:xfrm>
          <a:prstGeom prst="rect">
            <a:avLst/>
          </a:prstGeom>
          <a:solidFill>
            <a:schemeClr val="tx1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0" y="685800"/>
            <a:ext cx="4495800" cy="5674504"/>
          </a:xfrm>
          <a:prstGeom prst="rect">
            <a:avLst/>
          </a:prstGeom>
          <a:solidFill>
            <a:schemeClr val="tx1">
              <a:alpha val="6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274320" tIns="182880" rIns="27432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2EB0E5"/>
                </a:solidFill>
                <a:latin typeface="Helvetica"/>
                <a:cs typeface="Helvetica"/>
              </a:rPr>
              <a:t>MAN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Designed to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lead</a:t>
            </a: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,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provide</a:t>
            </a: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, and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protect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Have special leadership and responsibility at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home</a:t>
            </a:r>
            <a:r>
              <a:rPr lang="en-US" sz="2400" dirty="0">
                <a:solidFill>
                  <a:srgbClr val="CCFFCC"/>
                </a:solidFill>
                <a:latin typeface="Helvetica"/>
                <a:cs typeface="Helvetica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and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church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Masculinity: strength,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courage</a:t>
            </a: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, initiative,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responsibility</a:t>
            </a: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, aggressiveness, leadership, and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self-sacrifice</a:t>
            </a: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 leading to productive and fruitful work</a:t>
            </a:r>
            <a:endParaRPr lang="en-US" sz="2400" u="sng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648200" y="685800"/>
            <a:ext cx="4495800" cy="5478422"/>
          </a:xfrm>
          <a:prstGeom prst="rect">
            <a:avLst/>
          </a:prstGeom>
          <a:solidFill>
            <a:schemeClr val="tx1">
              <a:alpha val="6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274320" tIns="182880" rIns="27432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FFA1D6"/>
                </a:solidFill>
                <a:latin typeface="Helvetica"/>
                <a:cs typeface="Helvetica"/>
              </a:rPr>
              <a:t>WOMAN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Designed to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affirm</a:t>
            </a: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,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support</a:t>
            </a: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, and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submit</a:t>
            </a:r>
            <a:r>
              <a:rPr lang="en-US" sz="2400" dirty="0">
                <a:solidFill>
                  <a:srgbClr val="CCFFCC"/>
                </a:solidFill>
                <a:latin typeface="Helvetica"/>
                <a:cs typeface="Helvetica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those in God-given headship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Serve as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helpers</a:t>
            </a:r>
            <a:r>
              <a:rPr lang="en-US" sz="2400" dirty="0">
                <a:solidFill>
                  <a:srgbClr val="CCFFCC"/>
                </a:solidFill>
                <a:latin typeface="Helvetica"/>
                <a:cs typeface="Helvetica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in significant ways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Femininity: submission,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willingness</a:t>
            </a: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, sensitivity, flexibility, and gentleness leading to relationships of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help</a:t>
            </a: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, support,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nurture</a:t>
            </a: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, and domesticity</a:t>
            </a:r>
            <a:endParaRPr lang="en-US" sz="2400" u="sng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God’s Good Design</a:t>
            </a:r>
          </a:p>
          <a:p>
            <a:pPr marL="228600"/>
            <a:endParaRPr lang="en-US" sz="35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0" y="685800"/>
            <a:ext cx="9144000" cy="769441"/>
          </a:xfrm>
          <a:prstGeom prst="rect">
            <a:avLst/>
          </a:prstGeom>
          <a:solidFill>
            <a:srgbClr val="000000">
              <a:alpha val="63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5760" tIns="182880" rIns="365760" bIns="18288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The greatest obstacle to rejoicing in God’s good design: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362200" y="1905000"/>
            <a:ext cx="4267200" cy="3581400"/>
            <a:chOff x="2362200" y="1905000"/>
            <a:chExt cx="4267200" cy="3581400"/>
          </a:xfrm>
        </p:grpSpPr>
        <p:sp>
          <p:nvSpPr>
            <p:cNvPr id="9" name="Heart 8"/>
            <p:cNvSpPr/>
            <p:nvPr/>
          </p:nvSpPr>
          <p:spPr>
            <a:xfrm>
              <a:off x="2362200" y="1905000"/>
              <a:ext cx="4267200" cy="3581400"/>
            </a:xfrm>
            <a:prstGeom prst="hear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52800" y="2819400"/>
              <a:ext cx="2286000" cy="175432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FFFFFF"/>
                  </a:solidFill>
                  <a:latin typeface="Helvetica"/>
                  <a:cs typeface="Helvetica"/>
                </a:rPr>
                <a:t>Our Sinful Hearts</a:t>
              </a:r>
            </a:p>
          </p:txBody>
        </p:sp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Obstacles Within</a:t>
            </a:r>
          </a:p>
          <a:p>
            <a:pPr marL="228600"/>
            <a:endParaRPr lang="en-US" sz="35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85800"/>
            <a:ext cx="9144000" cy="16764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9" name="Picture 11" descr="96979757"/>
          <p:cNvPicPr>
            <a:picLocks noChangeAspect="1" noChangeArrowheads="1"/>
          </p:cNvPicPr>
          <p:nvPr/>
        </p:nvPicPr>
        <p:blipFill>
          <a:blip r:embed="rId4" cstate="print"/>
          <a:srcRect t="13744"/>
          <a:stretch>
            <a:fillRect/>
          </a:stretch>
        </p:blipFill>
        <p:spPr bwMode="auto">
          <a:xfrm>
            <a:off x="2895600" y="2590800"/>
            <a:ext cx="3180292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04837" y="964049"/>
            <a:ext cx="665025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Titus 3:3-7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Salvation not by good works. . . 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643563" y="1613337"/>
            <a:ext cx="2967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but by God’s 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276600" y="3657600"/>
            <a:ext cx="2514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 dirty="0">
                <a:solidFill>
                  <a:schemeClr val="bg1"/>
                </a:solidFill>
                <a:latin typeface="Helvetica"/>
                <a:cs typeface="Helvetica"/>
              </a:rPr>
              <a:t>MERCY</a:t>
            </a:r>
            <a:r>
              <a:rPr lang="en-US" sz="4800" b="1" dirty="0">
                <a:latin typeface="Helvetica"/>
                <a:cs typeface="Helvetica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God’s Word</a:t>
            </a:r>
          </a:p>
          <a:p>
            <a:pPr marL="228600"/>
            <a:endParaRPr lang="en-US" sz="35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1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724400" y="3810000"/>
            <a:ext cx="3505200" cy="28194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38200" y="990600"/>
            <a:ext cx="3657600" cy="25908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066800" y="1202829"/>
            <a:ext cx="32004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We are </a:t>
            </a:r>
            <a:r>
              <a:rPr lang="en-US" sz="2600" b="1" u="sng" dirty="0">
                <a:solidFill>
                  <a:srgbClr val="CCFFCC"/>
                </a:solidFill>
                <a:latin typeface="Helvetica"/>
                <a:cs typeface="Helvetica"/>
              </a:rPr>
              <a:t>powerless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 to subdue the </a:t>
            </a:r>
            <a:r>
              <a:rPr lang="en-US" sz="2600" b="1" u="sng" dirty="0">
                <a:solidFill>
                  <a:srgbClr val="CCFFCC"/>
                </a:solidFill>
                <a:latin typeface="Helvetica"/>
                <a:cs typeface="Helvetica"/>
              </a:rPr>
              <a:t>rebellion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 in our own hearts.</a:t>
            </a:r>
          </a:p>
        </p:txBody>
      </p:sp>
      <p:pic>
        <p:nvPicPr>
          <p:cNvPr id="8200" name="Picture 8" descr="200548995-001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24400" y="992757"/>
            <a:ext cx="3503559" cy="2548926"/>
          </a:xfrm>
          <a:prstGeom prst="rect">
            <a:avLst/>
          </a:prstGeom>
          <a:ln>
            <a:noFill/>
          </a:ln>
          <a:effectLst>
            <a:outerShdw blurRad="1016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800600" y="4016276"/>
            <a:ext cx="3352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Only God’s goodness can change rebellious hearts. Only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Jesus</a:t>
            </a: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 can free men and women from </a:t>
            </a:r>
            <a:r>
              <a:rPr lang="en-US" sz="2400" b="1" u="sng" dirty="0">
                <a:solidFill>
                  <a:srgbClr val="CCFFCC"/>
                </a:solidFill>
                <a:latin typeface="Helvetica"/>
                <a:cs typeface="Helvetica"/>
              </a:rPr>
              <a:t>resisting</a:t>
            </a:r>
            <a:r>
              <a:rPr lang="en-US" sz="2400" dirty="0">
                <a:solidFill>
                  <a:srgbClr val="FFFFFF"/>
                </a:solidFill>
                <a:latin typeface="Helvetica"/>
                <a:cs typeface="Helvetica"/>
              </a:rPr>
              <a:t> God and His good design.</a:t>
            </a:r>
          </a:p>
        </p:txBody>
      </p:sp>
      <p:pic>
        <p:nvPicPr>
          <p:cNvPr id="8202" name="Picture 10" descr="93809250"/>
          <p:cNvPicPr>
            <a:picLocks noChangeAspect="1" noChangeArrowheads="1"/>
          </p:cNvPicPr>
          <p:nvPr/>
        </p:nvPicPr>
        <p:blipFill>
          <a:blip r:embed="rId5" cstate="print"/>
          <a:srcRect t="31805" r="33739"/>
          <a:stretch>
            <a:fillRect/>
          </a:stretch>
        </p:blipFill>
        <p:spPr bwMode="auto">
          <a:xfrm>
            <a:off x="838200" y="3810000"/>
            <a:ext cx="3657600" cy="2823288"/>
          </a:xfrm>
          <a:prstGeom prst="rect">
            <a:avLst/>
          </a:prstGeom>
          <a:ln>
            <a:noFill/>
          </a:ln>
          <a:effectLst>
            <a:outerShdw blurRad="1016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God’s Work</a:t>
            </a:r>
          </a:p>
          <a:p>
            <a:pPr marL="228600"/>
            <a:endParaRPr lang="en-US" sz="35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8197" grpId="0"/>
      <p:bldP spid="82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0" y="1066800"/>
            <a:ext cx="9144000" cy="1708160"/>
          </a:xfrm>
          <a:prstGeom prst="rect">
            <a:avLst/>
          </a:prstGeom>
          <a:solidFill>
            <a:schemeClr val="tx1">
              <a:alpha val="5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457200" tIns="228600" rIns="457200" bIns="27432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Once you have submitted to Jesus’ </a:t>
            </a:r>
            <a:r>
              <a:rPr lang="en-US" sz="2600" b="1" u="sng" dirty="0">
                <a:solidFill>
                  <a:srgbClr val="CCFFCC"/>
                </a:solidFill>
                <a:latin typeface="Helvetica"/>
                <a:cs typeface="Helvetica"/>
              </a:rPr>
              <a:t>rule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 in your life, you will still fight your rebellious heart, but Jesus will give you the </a:t>
            </a:r>
            <a:r>
              <a:rPr lang="en-US" sz="2600" b="1" u="sng" dirty="0">
                <a:solidFill>
                  <a:srgbClr val="CCFFCC"/>
                </a:solidFill>
                <a:latin typeface="Helvetica"/>
                <a:cs typeface="Helvetica"/>
              </a:rPr>
              <a:t>strength</a:t>
            </a:r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 to fight.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God’s Work</a:t>
            </a:r>
          </a:p>
          <a:p>
            <a:pPr marL="228600"/>
            <a:endParaRPr lang="en-US" sz="35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85800"/>
            <a:ext cx="9144000" cy="61722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7200" y="927318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Obstacles outside of us that keep us from embracing God’s good design:</a:t>
            </a:r>
          </a:p>
          <a:p>
            <a:pPr marL="228600" indent="-22860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Unbelief in the world around us</a:t>
            </a:r>
          </a:p>
          <a:p>
            <a:pPr marL="228600" indent="-22860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Other individuals, even some </a:t>
            </a:r>
            <a:b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</a:b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within the church</a:t>
            </a:r>
          </a:p>
        </p:txBody>
      </p:sp>
      <p:grpSp>
        <p:nvGrpSpPr>
          <p:cNvPr id="9224" name="Group 8"/>
          <p:cNvGrpSpPr>
            <a:grpSpLocks/>
          </p:cNvGrpSpPr>
          <p:nvPr/>
        </p:nvGrpSpPr>
        <p:grpSpPr bwMode="auto">
          <a:xfrm>
            <a:off x="1981201" y="1994118"/>
            <a:ext cx="6781801" cy="4267200"/>
            <a:chOff x="1152" y="1248"/>
            <a:chExt cx="4272" cy="2688"/>
          </a:xfrm>
        </p:grpSpPr>
        <p:pic>
          <p:nvPicPr>
            <p:cNvPr id="9222" name="Picture 6" descr="200267287-001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3646" y="1248"/>
              <a:ext cx="1778" cy="2688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>
              <a:outerShdw blurRad="1016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1152" y="2304"/>
              <a:ext cx="2208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dirty="0">
                  <a:solidFill>
                    <a:srgbClr val="FFFFFF"/>
                  </a:solidFill>
                  <a:latin typeface="Helvetica"/>
                  <a:cs typeface="Helvetica"/>
                </a:rPr>
                <a:t>It takes </a:t>
              </a:r>
              <a:r>
                <a:rPr lang="en-US" sz="2800" b="1" u="sng" dirty="0">
                  <a:solidFill>
                    <a:srgbClr val="CCFFCC"/>
                  </a:solidFill>
                  <a:latin typeface="Helvetica"/>
                  <a:cs typeface="Helvetica"/>
                </a:rPr>
                <a:t>courage</a:t>
              </a:r>
              <a:r>
                <a:rPr lang="en-US" sz="2800" dirty="0">
                  <a:solidFill>
                    <a:srgbClr val="CCFFCC"/>
                  </a:solidFill>
                  <a:latin typeface="Helvetica"/>
                  <a:cs typeface="Helvetica"/>
                </a:rPr>
                <a:t> </a:t>
              </a:r>
              <a:br>
                <a:rPr lang="en-US" sz="2800" dirty="0">
                  <a:solidFill>
                    <a:srgbClr val="FFFFFF"/>
                  </a:solidFill>
                  <a:latin typeface="Helvetica"/>
                  <a:cs typeface="Helvetica"/>
                </a:rPr>
              </a:br>
              <a:r>
                <a:rPr lang="en-US" sz="2800" dirty="0">
                  <a:solidFill>
                    <a:srgbClr val="FFFFFF"/>
                  </a:solidFill>
                  <a:latin typeface="Helvetica"/>
                  <a:cs typeface="Helvetica"/>
                </a:rPr>
                <a:t>to stand for truth</a:t>
              </a:r>
            </a:p>
          </p:txBody>
        </p:sp>
      </p:grp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462088" y="4737318"/>
            <a:ext cx="40243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We must take </a:t>
            </a:r>
            <a:r>
              <a:rPr lang="en-US" sz="2800" b="1" u="sng" dirty="0">
                <a:solidFill>
                  <a:srgbClr val="CCFFCC"/>
                </a:solidFill>
                <a:latin typeface="Helvetica"/>
                <a:cs typeface="Helvetica"/>
              </a:rPr>
              <a:t>intentional</a:t>
            </a:r>
            <a:r>
              <a:rPr lang="en-US" sz="2800" dirty="0">
                <a:solidFill>
                  <a:srgbClr val="CCFFCC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steps toward masculinity and femininity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3300">
              <a:alpha val="58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/>
            <a:r>
              <a:rPr lang="en-US" sz="3500" b="1" dirty="0">
                <a:solidFill>
                  <a:schemeClr val="bg1"/>
                </a:solidFill>
                <a:latin typeface="Helvetica"/>
                <a:cs typeface="Helvetica"/>
              </a:rPr>
              <a:t>Obstacles Without</a:t>
            </a:r>
          </a:p>
          <a:p>
            <a:pPr marL="228600"/>
            <a:endParaRPr lang="en-US" sz="35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742</Words>
  <Application>Microsoft Office PowerPoint</Application>
  <PresentationFormat>On-screen Show (4:3)</PresentationFormat>
  <Paragraphs>93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Helvetica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Desiring God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M Nelson</dc:creator>
  <cp:lastModifiedBy>Lori Myers</cp:lastModifiedBy>
  <cp:revision>31</cp:revision>
  <dcterms:created xsi:type="dcterms:W3CDTF">2011-05-31T18:46:34Z</dcterms:created>
  <dcterms:modified xsi:type="dcterms:W3CDTF">2024-11-26T20:59:43Z</dcterms:modified>
</cp:coreProperties>
</file>